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2"/>
    <p:sldMasterId id="2147483696" r:id="rId3"/>
  </p:sldMasterIdLst>
  <p:notesMasterIdLst>
    <p:notesMasterId r:id="rId47"/>
  </p:notesMasterIdLst>
  <p:handoutMasterIdLst>
    <p:handoutMasterId r:id="rId48"/>
  </p:handoutMasterIdLst>
  <p:sldIdLst>
    <p:sldId id="367" r:id="rId4"/>
    <p:sldId id="984" r:id="rId5"/>
    <p:sldId id="985" r:id="rId6"/>
    <p:sldId id="1089" r:id="rId7"/>
    <p:sldId id="1029" r:id="rId8"/>
    <p:sldId id="1129" r:id="rId9"/>
    <p:sldId id="1081" r:id="rId10"/>
    <p:sldId id="1039" r:id="rId11"/>
    <p:sldId id="1040" r:id="rId12"/>
    <p:sldId id="1092" r:id="rId13"/>
    <p:sldId id="1091" r:id="rId14"/>
    <p:sldId id="1093" r:id="rId15"/>
    <p:sldId id="1095" r:id="rId16"/>
    <p:sldId id="1125" r:id="rId17"/>
    <p:sldId id="1049" r:id="rId18"/>
    <p:sldId id="1085" r:id="rId19"/>
    <p:sldId id="1086" r:id="rId20"/>
    <p:sldId id="1122" r:id="rId21"/>
    <p:sldId id="1123" r:id="rId22"/>
    <p:sldId id="1096" r:id="rId23"/>
    <p:sldId id="1119" r:id="rId24"/>
    <p:sldId id="1077" r:id="rId25"/>
    <p:sldId id="1124" r:id="rId26"/>
    <p:sldId id="1121" r:id="rId27"/>
    <p:sldId id="1102" r:id="rId28"/>
    <p:sldId id="1097" r:id="rId29"/>
    <p:sldId id="1114" r:id="rId30"/>
    <p:sldId id="1115" r:id="rId31"/>
    <p:sldId id="1117" r:id="rId32"/>
    <p:sldId id="1118" r:id="rId33"/>
    <p:sldId id="1101" r:id="rId34"/>
    <p:sldId id="1098" r:id="rId35"/>
    <p:sldId id="1103" r:id="rId36"/>
    <p:sldId id="1104" r:id="rId37"/>
    <p:sldId id="1105" r:id="rId38"/>
    <p:sldId id="1107" r:id="rId39"/>
    <p:sldId id="1113" r:id="rId40"/>
    <p:sldId id="1110" r:id="rId41"/>
    <p:sldId id="1100" r:id="rId42"/>
    <p:sldId id="1068" r:id="rId43"/>
    <p:sldId id="1005" r:id="rId44"/>
    <p:sldId id="1099" r:id="rId45"/>
    <p:sldId id="845" r:id="rId46"/>
  </p:sldIdLst>
  <p:sldSz cx="9144000" cy="6858000" type="screen4x3"/>
  <p:notesSz cx="6797675" cy="99266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无标题节" id="{C1CA3E97-6526-46C9-B174-697DC6316036}">
          <p14:sldIdLst>
            <p14:sldId id="367"/>
            <p14:sldId id="984"/>
            <p14:sldId id="985"/>
            <p14:sldId id="1089"/>
            <p14:sldId id="1029"/>
            <p14:sldId id="1129"/>
            <p14:sldId id="1081"/>
            <p14:sldId id="1039"/>
            <p14:sldId id="1040"/>
            <p14:sldId id="1092"/>
            <p14:sldId id="1091"/>
            <p14:sldId id="1093"/>
            <p14:sldId id="1095"/>
            <p14:sldId id="1125"/>
            <p14:sldId id="1049"/>
            <p14:sldId id="1085"/>
            <p14:sldId id="1086"/>
            <p14:sldId id="1122"/>
            <p14:sldId id="1123"/>
            <p14:sldId id="1096"/>
            <p14:sldId id="1119"/>
            <p14:sldId id="1077"/>
            <p14:sldId id="1124"/>
            <p14:sldId id="1121"/>
            <p14:sldId id="1102"/>
            <p14:sldId id="1097"/>
            <p14:sldId id="1114"/>
            <p14:sldId id="1115"/>
            <p14:sldId id="1117"/>
            <p14:sldId id="1118"/>
            <p14:sldId id="1101"/>
            <p14:sldId id="1098"/>
            <p14:sldId id="1103"/>
            <p14:sldId id="1104"/>
            <p14:sldId id="1105"/>
            <p14:sldId id="1107"/>
            <p14:sldId id="1113"/>
            <p14:sldId id="1110"/>
            <p14:sldId id="1100"/>
            <p14:sldId id="1068"/>
            <p14:sldId id="1005"/>
            <p14:sldId id="1099"/>
            <p14:sldId id="845"/>
          </p14:sldIdLst>
        </p14:section>
      </p14:sectionLst>
    </p:ext>
    <p:ext uri="{EFAFB233-063F-42B5-8137-9DF3F51BA10A}">
      <p15:sldGuideLst xmlns:p15="http://schemas.microsoft.com/office/powerpoint/2012/main">
        <p15:guide id="1" orient="horz" pos="1434" userDrawn="1">
          <p15:clr>
            <a:srgbClr val="A4A3A4"/>
          </p15:clr>
        </p15:guide>
        <p15:guide id="2" pos="24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ipc-CAES" initials="t" lastIdx="13" clrIdx="0"/>
  <p:cmAuthor id="1" name="wangyz" initials="A" lastIdx="22" clrIdx="1"/>
  <p:cmAuthor id="2" name="Xue Xiaodai" initials="XXD" lastIdx="1" clrIdx="2"/>
  <p:cmAuthor id="3" name="Li Rui" initials="LR" lastIdx="5" clrIdx="3">
    <p:extLst>
      <p:ext uri="{19B8F6BF-5375-455C-9EA6-DF929625EA0E}">
        <p15:presenceInfo xmlns:p15="http://schemas.microsoft.com/office/powerpoint/2012/main" userId="6eeb1037d68e1cc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81F1F"/>
    <a:srgbClr val="000000"/>
    <a:srgbClr val="0000FF"/>
    <a:srgbClr val="ACC2FC"/>
    <a:srgbClr val="7CE600"/>
    <a:srgbClr val="96F1E7"/>
    <a:srgbClr val="6BC600"/>
    <a:srgbClr val="DAE3F3"/>
    <a:srgbClr val="90B7D8"/>
    <a:srgbClr val="7CD8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7" autoAdjust="0"/>
    <p:restoredTop sz="92625" autoAdjust="0"/>
  </p:normalViewPr>
  <p:slideViewPr>
    <p:cSldViewPr>
      <p:cViewPr varScale="1">
        <p:scale>
          <a:sx n="84" d="100"/>
          <a:sy n="84" d="100"/>
        </p:scale>
        <p:origin x="1530" y="102"/>
      </p:cViewPr>
      <p:guideLst>
        <p:guide orient="horz" pos="1434"/>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7176"/>
    </p:cViewPr>
  </p:sorterViewPr>
  <p:notesViewPr>
    <p:cSldViewPr>
      <p:cViewPr varScale="1">
        <p:scale>
          <a:sx n="64" d="100"/>
          <a:sy n="64" d="100"/>
        </p:scale>
        <p:origin x="3168"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A8AAF9-2208-47F4-B12F-575803B7D4A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6091482C-4437-4036-A88D-E163DAD8FF3B}">
      <dgm:prSet custT="1"/>
      <dgm:spPr>
        <a:noFill/>
        <a:ln>
          <a:solidFill>
            <a:schemeClr val="accent5">
              <a:lumMod val="60000"/>
              <a:lumOff val="40000"/>
            </a:schemeClr>
          </a:solidFill>
        </a:ln>
      </dgm:spPr>
      <dgm:t>
        <a:bodyPr/>
        <a:lstStyle/>
        <a:p>
          <a:r>
            <a:rPr lang="zh-CN" altLang="en-US" sz="1800" b="1" dirty="0">
              <a:solidFill>
                <a:schemeClr val="tx1"/>
              </a:solidFill>
              <a:latin typeface="微软雅黑" panose="020B0503020204020204" pitchFamily="34" charset="-122"/>
              <a:ea typeface="微软雅黑" panose="020B0503020204020204" pitchFamily="34" charset="-122"/>
            </a:rPr>
            <a:t>储能电站</a:t>
          </a:r>
          <a:r>
            <a:rPr lang="zh-CN" altLang="en-US" sz="1800" b="0" dirty="0">
              <a:solidFill>
                <a:schemeClr val="tx1"/>
              </a:solidFill>
              <a:latin typeface="微软雅黑" panose="020B0503020204020204" pitchFamily="34" charset="-122"/>
              <a:ea typeface="微软雅黑" panose="020B0503020204020204" pitchFamily="34" charset="-122"/>
            </a:rPr>
            <a:t>应用</a:t>
          </a:r>
          <a:r>
            <a:rPr lang="zh-CN" altLang="en-US" sz="1800" dirty="0">
              <a:solidFill>
                <a:schemeClr val="tx1"/>
              </a:solidFill>
              <a:latin typeface="微软雅黑" panose="020B0503020204020204" pitchFamily="34" charset="-122"/>
              <a:ea typeface="微软雅黑" panose="020B0503020204020204" pitchFamily="34" charset="-122"/>
            </a:rPr>
            <a:t>研究多采用</a:t>
          </a:r>
          <a:r>
            <a:rPr lang="zh-CN" altLang="en-US" sz="1800" b="1" dirty="0">
              <a:solidFill>
                <a:schemeClr val="tx1"/>
              </a:solidFill>
              <a:latin typeface="微软雅黑" panose="020B0503020204020204" pitchFamily="34" charset="-122"/>
              <a:ea typeface="微软雅黑" panose="020B0503020204020204" pitchFamily="34" charset="-122"/>
            </a:rPr>
            <a:t>等效电池建模</a:t>
          </a:r>
          <a:r>
            <a:rPr lang="zh-CN" altLang="en-US" sz="1800" dirty="0">
              <a:solidFill>
                <a:schemeClr val="tx1"/>
              </a:solidFill>
              <a:latin typeface="微软雅黑" panose="020B0503020204020204" pitchFamily="34" charset="-122"/>
              <a:ea typeface="微软雅黑" panose="020B0503020204020204" pitchFamily="34" charset="-122"/>
            </a:rPr>
            <a:t>思路，难以有效刻画</a:t>
          </a:r>
          <a:r>
            <a:rPr lang="zh-CN" altLang="en-US" sz="1800" b="0" dirty="0">
              <a:solidFill>
                <a:schemeClr val="tx1"/>
              </a:solidFill>
              <a:latin typeface="微软雅黑" panose="020B0503020204020204" pitchFamily="34" charset="-122"/>
              <a:ea typeface="微软雅黑" panose="020B0503020204020204" pitchFamily="34" charset="-122"/>
            </a:rPr>
            <a:t>独特的压力势能与压缩热能间的解耦与耦合</a:t>
          </a:r>
          <a:r>
            <a:rPr lang="zh-CN" altLang="en-US" sz="1800" dirty="0">
              <a:solidFill>
                <a:schemeClr val="tx1"/>
              </a:solidFill>
              <a:latin typeface="微软雅黑" panose="020B0503020204020204" pitchFamily="34" charset="-122"/>
              <a:ea typeface="微软雅黑" panose="020B0503020204020204" pitchFamily="34" charset="-122"/>
            </a:rPr>
            <a:t>特性</a:t>
          </a:r>
          <a:endParaRPr lang="en-US" altLang="en-US" sz="1800" dirty="0">
            <a:solidFill>
              <a:schemeClr val="tx1"/>
            </a:solidFill>
            <a:latin typeface="微软雅黑" panose="020B0503020204020204" pitchFamily="34" charset="-122"/>
            <a:ea typeface="微软雅黑" panose="020B0503020204020204" pitchFamily="34" charset="-122"/>
          </a:endParaRPr>
        </a:p>
      </dgm:t>
    </dgm:pt>
    <dgm:pt modelId="{7EFBE834-BF7E-4977-AF5E-9A734D3E5037}" type="parTrans" cxnId="{EEF619A0-7BFA-466E-9138-0C7C5CC541E0}">
      <dgm:prSet/>
      <dgm:spPr/>
      <dgm:t>
        <a:bodyPr/>
        <a:lstStyle/>
        <a:p>
          <a:endParaRPr lang="en-US"/>
        </a:p>
      </dgm:t>
    </dgm:pt>
    <dgm:pt modelId="{ED0635EC-1CAC-47AD-92C0-85A4F2E72865}" type="sibTrans" cxnId="{EEF619A0-7BFA-466E-9138-0C7C5CC541E0}">
      <dgm:prSet/>
      <dgm:spPr/>
      <dgm:t>
        <a:bodyPr/>
        <a:lstStyle/>
        <a:p>
          <a:endParaRPr lang="en-US"/>
        </a:p>
      </dgm:t>
    </dgm:pt>
    <dgm:pt modelId="{9E1147A1-A26D-4868-8B06-2D8BB4A562A2}">
      <dgm:prSet custT="1"/>
      <dgm:spPr>
        <a:noFill/>
        <a:ln>
          <a:solidFill>
            <a:schemeClr val="accent5">
              <a:lumMod val="60000"/>
              <a:lumOff val="40000"/>
            </a:schemeClr>
          </a:solidFill>
        </a:ln>
      </dgm:spPr>
      <dgm:t>
        <a:bodyPr/>
        <a:lstStyle/>
        <a:p>
          <a:pPr>
            <a:lnSpc>
              <a:spcPct val="85000"/>
            </a:lnSpc>
            <a:spcAft>
              <a:spcPts val="0"/>
            </a:spcAft>
          </a:pPr>
          <a:r>
            <a:rPr lang="zh-CN" altLang="en-US" sz="1800" dirty="0">
              <a:solidFill>
                <a:schemeClr val="tx1"/>
              </a:solidFill>
              <a:latin typeface="微软雅黑" panose="020B0503020204020204" pitchFamily="34" charset="-122"/>
              <a:ea typeface="微软雅黑" panose="020B0503020204020204" pitchFamily="34" charset="-122"/>
            </a:rPr>
            <a:t>对</a:t>
          </a:r>
          <a:r>
            <a:rPr lang="zh-CN" altLang="en-US" sz="1800" b="0" dirty="0">
              <a:solidFill>
                <a:schemeClr val="tx1"/>
              </a:solidFill>
              <a:latin typeface="微软雅黑" panose="020B0503020204020204" pitchFamily="34" charset="-122"/>
              <a:ea typeface="微软雅黑" panose="020B0503020204020204" pitchFamily="34" charset="-122"/>
            </a:rPr>
            <a:t>内部组件</a:t>
          </a:r>
          <a:r>
            <a:rPr lang="zh-CN" altLang="en-US" sz="1800" dirty="0">
              <a:solidFill>
                <a:schemeClr val="tx1"/>
              </a:solidFill>
              <a:latin typeface="微软雅黑" panose="020B0503020204020204" pitchFamily="34" charset="-122"/>
              <a:ea typeface="微软雅黑" panose="020B0503020204020204" pitchFamily="34" charset="-122"/>
            </a:rPr>
            <a:t>在新能源电力系统应用背景中出现的</a:t>
          </a:r>
          <a:r>
            <a:rPr lang="zh-CN" altLang="en-US" sz="1800" b="0" dirty="0">
              <a:solidFill>
                <a:schemeClr val="tx1"/>
              </a:solidFill>
              <a:latin typeface="微软雅黑" panose="020B0503020204020204" pitchFamily="34" charset="-122"/>
              <a:ea typeface="微软雅黑" panose="020B0503020204020204" pitchFamily="34" charset="-122"/>
            </a:rPr>
            <a:t>部分负载特性</a:t>
          </a:r>
          <a:r>
            <a:rPr lang="zh-CN" altLang="en-US" sz="1800" dirty="0">
              <a:solidFill>
                <a:schemeClr val="tx1"/>
              </a:solidFill>
              <a:latin typeface="微软雅黑" panose="020B0503020204020204" pitchFamily="34" charset="-122"/>
              <a:ea typeface="微软雅黑" panose="020B0503020204020204" pitchFamily="34" charset="-122"/>
            </a:rPr>
            <a:t>的考虑不足，缺乏</a:t>
          </a:r>
          <a:r>
            <a:rPr lang="zh-CN" altLang="en-US" sz="1800" b="0" dirty="0">
              <a:solidFill>
                <a:schemeClr val="tx1"/>
              </a:solidFill>
              <a:latin typeface="微软雅黑" panose="020B0503020204020204" pitchFamily="34" charset="-122"/>
              <a:ea typeface="微软雅黑" panose="020B0503020204020204" pitchFamily="34" charset="-122"/>
            </a:rPr>
            <a:t>通用的</a:t>
          </a:r>
          <a:r>
            <a:rPr lang="zh-CN" altLang="en-US" sz="1800" b="1" dirty="0">
              <a:solidFill>
                <a:schemeClr val="tx1"/>
              </a:solidFill>
              <a:latin typeface="微软雅黑" panose="020B0503020204020204" pitchFamily="34" charset="-122"/>
              <a:ea typeface="微软雅黑" panose="020B0503020204020204" pitchFamily="34" charset="-122"/>
            </a:rPr>
            <a:t>宽工况热力学特性仿真模型</a:t>
          </a:r>
          <a:endParaRPr lang="en-US" sz="1800" dirty="0">
            <a:solidFill>
              <a:schemeClr val="tx1"/>
            </a:solidFill>
            <a:latin typeface="微软雅黑" panose="020B0503020204020204" pitchFamily="34" charset="-122"/>
            <a:ea typeface="微软雅黑" panose="020B0503020204020204" pitchFamily="34" charset="-122"/>
          </a:endParaRPr>
        </a:p>
      </dgm:t>
    </dgm:pt>
    <dgm:pt modelId="{02ED59D4-8A8B-4CE4-BE1F-5D4AEB118A12}" type="parTrans" cxnId="{5E5103D7-529F-4130-86AF-18581AF2219E}">
      <dgm:prSet/>
      <dgm:spPr/>
      <dgm:t>
        <a:bodyPr/>
        <a:lstStyle/>
        <a:p>
          <a:endParaRPr lang="zh-CN" altLang="en-US"/>
        </a:p>
      </dgm:t>
    </dgm:pt>
    <dgm:pt modelId="{5C043193-C5E4-4F8D-B3F3-6EA730182B46}" type="sibTrans" cxnId="{5E5103D7-529F-4130-86AF-18581AF2219E}">
      <dgm:prSet/>
      <dgm:spPr/>
      <dgm:t>
        <a:bodyPr/>
        <a:lstStyle/>
        <a:p>
          <a:endParaRPr lang="zh-CN" altLang="en-US"/>
        </a:p>
      </dgm:t>
    </dgm:pt>
    <dgm:pt modelId="{00D528AC-1F8C-4A73-B666-ABD02D64D1EC}">
      <dgm:prSet custT="1"/>
      <dgm:spPr>
        <a:noFill/>
        <a:ln>
          <a:solidFill>
            <a:schemeClr val="accent5">
              <a:lumMod val="60000"/>
              <a:lumOff val="40000"/>
            </a:schemeClr>
          </a:solidFill>
        </a:ln>
      </dgm:spPr>
      <dgm:t>
        <a:bodyPr/>
        <a:lstStyle/>
        <a:p>
          <a:pPr>
            <a:lnSpc>
              <a:spcPct val="85000"/>
            </a:lnSpc>
            <a:spcAft>
              <a:spcPts val="0"/>
            </a:spcAft>
          </a:pPr>
          <a:r>
            <a:rPr lang="zh-CN" altLang="en-US" sz="1800" kern="1200" dirty="0">
              <a:solidFill>
                <a:schemeClr val="tx1"/>
              </a:solidFill>
              <a:latin typeface="微软雅黑" panose="020B0503020204020204" pitchFamily="34" charset="-122"/>
              <a:ea typeface="微软雅黑" panose="020B0503020204020204" pitchFamily="34" charset="-122"/>
            </a:rPr>
            <a:t>大多应用属于</a:t>
          </a:r>
          <a:r>
            <a:rPr lang="zh-CN" altLang="en-US" sz="1800" b="1" kern="1200" dirty="0">
              <a:solidFill>
                <a:schemeClr val="tx1"/>
              </a:solidFill>
              <a:latin typeface="微软雅黑" panose="020B0503020204020204" pitchFamily="34" charset="-122"/>
              <a:ea typeface="微软雅黑" panose="020B0503020204020204" pitchFamily="34" charset="-122"/>
            </a:rPr>
            <a:t>被动响应</a:t>
          </a:r>
          <a:r>
            <a:rPr lang="zh-CN" altLang="en-US" sz="1800" kern="1200" dirty="0">
              <a:solidFill>
                <a:schemeClr val="tx1"/>
              </a:solidFill>
              <a:latin typeface="微软雅黑" panose="020B0503020204020204" pitchFamily="34" charset="-122"/>
              <a:ea typeface="微软雅黑" panose="020B0503020204020204" pitchFamily="34" charset="-122"/>
            </a:rPr>
            <a:t>新能源需要的灵活性资源，缺乏利用</a:t>
          </a:r>
          <a:r>
            <a:rPr lang="en-US" altLang="zh-CN" sz="1800" kern="1200" dirty="0">
              <a:solidFill>
                <a:schemeClr val="tx1"/>
              </a:solidFill>
              <a:latin typeface="微软雅黑" panose="020B0503020204020204" pitchFamily="34" charset="-122"/>
              <a:ea typeface="微软雅黑" panose="020B0503020204020204" pitchFamily="34" charset="-122"/>
            </a:rPr>
            <a:t>AA-CAES</a:t>
          </a:r>
          <a:r>
            <a:rPr lang="zh-CN" altLang="en-US" sz="1800" b="1" kern="1200" dirty="0">
              <a:solidFill>
                <a:schemeClr val="tx1"/>
              </a:solidFill>
              <a:latin typeface="微软雅黑" panose="020B0503020204020204" pitchFamily="34" charset="-122"/>
              <a:ea typeface="微软雅黑" panose="020B0503020204020204" pitchFamily="34" charset="-122"/>
            </a:rPr>
            <a:t>主动预防</a:t>
          </a:r>
          <a:r>
            <a:rPr lang="zh-CN" altLang="en-US" sz="1800" b="0" kern="1200" dirty="0">
              <a:solidFill>
                <a:schemeClr val="tx1"/>
              </a:solidFill>
              <a:latin typeface="微软雅黑" panose="020B0503020204020204" pitchFamily="34" charset="-122"/>
              <a:ea typeface="微软雅黑" panose="020B0503020204020204" pitchFamily="34" charset="-122"/>
            </a:rPr>
            <a:t>并</a:t>
          </a:r>
          <a:r>
            <a:rPr lang="zh-CN" altLang="en-US" sz="1800" b="1" kern="1200" dirty="0">
              <a:solidFill>
                <a:schemeClr val="tx1"/>
              </a:solidFill>
              <a:latin typeface="微软雅黑" panose="020B0503020204020204" pitchFamily="34" charset="-122"/>
              <a:ea typeface="微软雅黑" panose="020B0503020204020204" pitchFamily="34" charset="-122"/>
              <a:cs typeface="+mn-cs"/>
            </a:rPr>
            <a:t>降低</a:t>
          </a:r>
          <a:r>
            <a:rPr lang="zh-CN" altLang="en-US" sz="1800" kern="1200" dirty="0">
              <a:solidFill>
                <a:schemeClr val="tx1"/>
              </a:solidFill>
              <a:latin typeface="微软雅黑" panose="020B0503020204020204" pitchFamily="34" charset="-122"/>
              <a:ea typeface="微软雅黑" panose="020B0503020204020204" pitchFamily="34" charset="-122"/>
            </a:rPr>
            <a:t>灵活性资源</a:t>
          </a:r>
          <a:r>
            <a:rPr lang="zh-CN" altLang="en-US" sz="1800" b="1" kern="1200" dirty="0">
              <a:solidFill>
                <a:schemeClr val="tx1"/>
              </a:solidFill>
              <a:latin typeface="微软雅黑" panose="020B0503020204020204" pitchFamily="34" charset="-122"/>
              <a:ea typeface="微软雅黑" panose="020B0503020204020204" pitchFamily="34" charset="-122"/>
            </a:rPr>
            <a:t>需求</a:t>
          </a:r>
          <a:r>
            <a:rPr lang="zh-CN" altLang="en-US" sz="1800" kern="1200" dirty="0">
              <a:solidFill>
                <a:schemeClr val="tx1"/>
              </a:solidFill>
              <a:latin typeface="微软雅黑" panose="020B0503020204020204" pitchFamily="34" charset="-122"/>
              <a:ea typeface="微软雅黑" panose="020B0503020204020204" pitchFamily="34" charset="-122"/>
            </a:rPr>
            <a:t>的集成设计</a:t>
          </a:r>
          <a:endParaRPr lang="en-US" sz="1800" kern="1200" dirty="0">
            <a:solidFill>
              <a:schemeClr val="tx1"/>
            </a:solidFill>
            <a:latin typeface="微软雅黑" panose="020B0503020204020204" pitchFamily="34" charset="-122"/>
            <a:ea typeface="微软雅黑" panose="020B0503020204020204" pitchFamily="34" charset="-122"/>
          </a:endParaRPr>
        </a:p>
      </dgm:t>
    </dgm:pt>
    <dgm:pt modelId="{612E8119-00FF-47FC-BB8B-AA0F14AF912B}" type="parTrans" cxnId="{2B43F211-3D72-41FA-AAC1-4DAFDB66786A}">
      <dgm:prSet/>
      <dgm:spPr/>
      <dgm:t>
        <a:bodyPr/>
        <a:lstStyle/>
        <a:p>
          <a:endParaRPr lang="zh-CN" altLang="en-US"/>
        </a:p>
      </dgm:t>
    </dgm:pt>
    <dgm:pt modelId="{4923E38B-8609-4A8C-8DD2-D714EA472181}" type="sibTrans" cxnId="{2B43F211-3D72-41FA-AAC1-4DAFDB66786A}">
      <dgm:prSet/>
      <dgm:spPr/>
      <dgm:t>
        <a:bodyPr/>
        <a:lstStyle/>
        <a:p>
          <a:endParaRPr lang="zh-CN" altLang="en-US"/>
        </a:p>
      </dgm:t>
    </dgm:pt>
    <dgm:pt modelId="{8653D81C-A9E7-4247-8BC9-36E16143BE95}">
      <dgm:prSet custT="1"/>
      <dgm:spPr>
        <a:noFill/>
        <a:ln>
          <a:solidFill>
            <a:schemeClr val="accent5">
              <a:lumMod val="60000"/>
              <a:lumOff val="40000"/>
            </a:schemeClr>
          </a:solidFill>
        </a:ln>
      </dgm:spPr>
      <dgm:t>
        <a:bodyPr/>
        <a:lstStyle/>
        <a:p>
          <a:pPr>
            <a:lnSpc>
              <a:spcPct val="85000"/>
            </a:lnSpc>
            <a:spcAft>
              <a:spcPts val="0"/>
            </a:spcAft>
          </a:pPr>
          <a:r>
            <a:rPr lang="zh-CN" altLang="en-US" sz="1800" dirty="0">
              <a:solidFill>
                <a:schemeClr val="tx1"/>
              </a:solidFill>
              <a:latin typeface="微软雅黑" panose="020B0503020204020204" pitchFamily="34" charset="-122"/>
              <a:ea typeface="微软雅黑" panose="020B0503020204020204" pitchFamily="34" charset="-122"/>
            </a:rPr>
            <a:t>对</a:t>
          </a:r>
          <a:r>
            <a:rPr lang="zh-CN" altLang="en-US" sz="1800" b="1" dirty="0">
              <a:solidFill>
                <a:schemeClr val="tx1"/>
              </a:solidFill>
              <a:latin typeface="微软雅黑" panose="020B0503020204020204" pitchFamily="34" charset="-122"/>
              <a:ea typeface="微软雅黑" panose="020B0503020204020204" pitchFamily="34" charset="-122"/>
            </a:rPr>
            <a:t>热电联供与热电联储</a:t>
          </a:r>
          <a:r>
            <a:rPr lang="zh-CN" altLang="en-US" sz="1800" dirty="0">
              <a:solidFill>
                <a:schemeClr val="tx1"/>
              </a:solidFill>
              <a:latin typeface="微软雅黑" panose="020B0503020204020204" pitchFamily="34" charset="-122"/>
              <a:ea typeface="微软雅黑" panose="020B0503020204020204" pitchFamily="34" charset="-122"/>
            </a:rPr>
            <a:t>特性的挖掘不足，未能充分发挥</a:t>
          </a:r>
          <a:r>
            <a:rPr lang="en-US" altLang="zh-CN" sz="1800" dirty="0">
              <a:solidFill>
                <a:schemeClr val="tx1"/>
              </a:solidFill>
              <a:latin typeface="微软雅黑" panose="020B0503020204020204" pitchFamily="34" charset="-122"/>
              <a:ea typeface="微软雅黑" panose="020B0503020204020204" pitchFamily="34" charset="-122"/>
            </a:rPr>
            <a:t>AA-CAES</a:t>
          </a:r>
          <a:r>
            <a:rPr lang="zh-CN" altLang="en-US" sz="1800" dirty="0">
              <a:solidFill>
                <a:schemeClr val="tx1"/>
              </a:solidFill>
              <a:latin typeface="微软雅黑" panose="020B0503020204020204" pitchFamily="34" charset="-122"/>
              <a:ea typeface="微软雅黑" panose="020B0503020204020204" pitchFamily="34" charset="-122"/>
            </a:rPr>
            <a:t>对新能源电力</a:t>
          </a:r>
          <a:r>
            <a:rPr lang="zh-CN" altLang="en-US" sz="1800" b="0" dirty="0">
              <a:solidFill>
                <a:schemeClr val="tx1"/>
              </a:solidFill>
              <a:latin typeface="微软雅黑" panose="020B0503020204020204" pitchFamily="34" charset="-122"/>
              <a:ea typeface="微软雅黑" panose="020B0503020204020204" pitchFamily="34" charset="-122"/>
            </a:rPr>
            <a:t>系统级</a:t>
          </a:r>
          <a:r>
            <a:rPr lang="zh-CN" altLang="en-US" sz="1800" dirty="0">
              <a:solidFill>
                <a:schemeClr val="tx1"/>
              </a:solidFill>
              <a:latin typeface="微软雅黑" panose="020B0503020204020204" pitchFamily="34" charset="-122"/>
              <a:ea typeface="微软雅黑" panose="020B0503020204020204" pitchFamily="34" charset="-122"/>
            </a:rPr>
            <a:t>的</a:t>
          </a:r>
          <a:r>
            <a:rPr lang="zh-CN" altLang="en-US" sz="1800" b="0" dirty="0">
              <a:solidFill>
                <a:schemeClr val="tx1"/>
              </a:solidFill>
              <a:latin typeface="微软雅黑" panose="020B0503020204020204" pitchFamily="34" charset="-122"/>
              <a:ea typeface="微软雅黑" panose="020B0503020204020204" pitchFamily="34" charset="-122"/>
            </a:rPr>
            <a:t>热电协同消纳的支撑</a:t>
          </a:r>
          <a:endParaRPr lang="en-US" sz="1800" b="0" dirty="0">
            <a:solidFill>
              <a:schemeClr val="tx1"/>
            </a:solidFill>
            <a:latin typeface="微软雅黑" panose="020B0503020204020204" pitchFamily="34" charset="-122"/>
            <a:ea typeface="微软雅黑" panose="020B0503020204020204" pitchFamily="34" charset="-122"/>
          </a:endParaRPr>
        </a:p>
      </dgm:t>
    </dgm:pt>
    <dgm:pt modelId="{9DCCF618-3DE7-4357-865E-07C58E22D4CF}" type="parTrans" cxnId="{67022C7E-A4A0-4EA3-B2D2-F5FE3C043949}">
      <dgm:prSet/>
      <dgm:spPr/>
      <dgm:t>
        <a:bodyPr/>
        <a:lstStyle/>
        <a:p>
          <a:endParaRPr lang="zh-CN" altLang="en-US"/>
        </a:p>
      </dgm:t>
    </dgm:pt>
    <dgm:pt modelId="{56752A7D-0A2F-46AE-928F-C78D169A4E73}" type="sibTrans" cxnId="{67022C7E-A4A0-4EA3-B2D2-F5FE3C043949}">
      <dgm:prSet/>
      <dgm:spPr/>
      <dgm:t>
        <a:bodyPr/>
        <a:lstStyle/>
        <a:p>
          <a:endParaRPr lang="zh-CN" altLang="en-US"/>
        </a:p>
      </dgm:t>
    </dgm:pt>
    <dgm:pt modelId="{E1E68C7F-2979-4591-803B-DF911B8D590E}" type="pres">
      <dgm:prSet presAssocID="{C1A8AAF9-2208-47F4-B12F-575803B7D4A8}" presName="Name0" presStyleCnt="0">
        <dgm:presLayoutVars>
          <dgm:chMax val="7"/>
          <dgm:chPref val="7"/>
          <dgm:dir/>
        </dgm:presLayoutVars>
      </dgm:prSet>
      <dgm:spPr/>
    </dgm:pt>
    <dgm:pt modelId="{647C9EF3-EEDB-4D33-AE03-4E2F8763DDC0}" type="pres">
      <dgm:prSet presAssocID="{C1A8AAF9-2208-47F4-B12F-575803B7D4A8}" presName="Name1" presStyleCnt="0"/>
      <dgm:spPr/>
    </dgm:pt>
    <dgm:pt modelId="{B610B253-1CBB-4DDD-B5FB-9C3CDDE6FDCA}" type="pres">
      <dgm:prSet presAssocID="{C1A8AAF9-2208-47F4-B12F-575803B7D4A8}" presName="cycle" presStyleCnt="0"/>
      <dgm:spPr/>
    </dgm:pt>
    <dgm:pt modelId="{47004D07-AC0C-4FF0-A4AA-79A7622308F0}" type="pres">
      <dgm:prSet presAssocID="{C1A8AAF9-2208-47F4-B12F-575803B7D4A8}" presName="srcNode" presStyleLbl="node1" presStyleIdx="0" presStyleCnt="4"/>
      <dgm:spPr/>
    </dgm:pt>
    <dgm:pt modelId="{82772E6C-F485-497D-92B8-507248365EF7}" type="pres">
      <dgm:prSet presAssocID="{C1A8AAF9-2208-47F4-B12F-575803B7D4A8}" presName="conn" presStyleLbl="parChTrans1D2" presStyleIdx="0" presStyleCnt="1"/>
      <dgm:spPr/>
    </dgm:pt>
    <dgm:pt modelId="{7A206B56-C76B-4D33-B9E6-EB1023907239}" type="pres">
      <dgm:prSet presAssocID="{C1A8AAF9-2208-47F4-B12F-575803B7D4A8}" presName="extraNode" presStyleLbl="node1" presStyleIdx="0" presStyleCnt="4"/>
      <dgm:spPr/>
    </dgm:pt>
    <dgm:pt modelId="{5C27CD17-09B6-4359-86AD-62220C9E2AE5}" type="pres">
      <dgm:prSet presAssocID="{C1A8AAF9-2208-47F4-B12F-575803B7D4A8}" presName="dstNode" presStyleLbl="node1" presStyleIdx="0" presStyleCnt="4"/>
      <dgm:spPr/>
    </dgm:pt>
    <dgm:pt modelId="{93236950-77CA-4F8F-926A-5E6646A0FA76}" type="pres">
      <dgm:prSet presAssocID="{9E1147A1-A26D-4868-8B06-2D8BB4A562A2}" presName="text_1" presStyleLbl="node1" presStyleIdx="0" presStyleCnt="4" custScaleY="117221">
        <dgm:presLayoutVars>
          <dgm:bulletEnabled val="1"/>
        </dgm:presLayoutVars>
      </dgm:prSet>
      <dgm:spPr/>
    </dgm:pt>
    <dgm:pt modelId="{13150F8E-064F-4852-B1C4-A95B799CFD49}" type="pres">
      <dgm:prSet presAssocID="{9E1147A1-A26D-4868-8B06-2D8BB4A562A2}" presName="accent_1" presStyleCnt="0"/>
      <dgm:spPr/>
    </dgm:pt>
    <dgm:pt modelId="{095E4C8C-0F07-4774-BD0D-7BDC565CD954}" type="pres">
      <dgm:prSet presAssocID="{9E1147A1-A26D-4868-8B06-2D8BB4A562A2}" presName="accentRepeatNode" presStyleLbl="solidFgAcc1" presStyleIdx="0" presStyleCnt="4"/>
      <dgm:spPr/>
    </dgm:pt>
    <dgm:pt modelId="{36045BA7-65AA-4CCB-8DF5-8801E8C983F9}" type="pres">
      <dgm:prSet presAssocID="{6091482C-4437-4036-A88D-E163DAD8FF3B}" presName="text_2" presStyleLbl="node1" presStyleIdx="1" presStyleCnt="4" custScaleY="129093">
        <dgm:presLayoutVars>
          <dgm:bulletEnabled val="1"/>
        </dgm:presLayoutVars>
      </dgm:prSet>
      <dgm:spPr/>
    </dgm:pt>
    <dgm:pt modelId="{17DAF3FB-E9CC-4B10-BEB4-FB378D58682C}" type="pres">
      <dgm:prSet presAssocID="{6091482C-4437-4036-A88D-E163DAD8FF3B}" presName="accent_2" presStyleCnt="0"/>
      <dgm:spPr/>
    </dgm:pt>
    <dgm:pt modelId="{51124F51-F769-4C66-8D1C-CFC262CC4D6C}" type="pres">
      <dgm:prSet presAssocID="{6091482C-4437-4036-A88D-E163DAD8FF3B}" presName="accentRepeatNode" presStyleLbl="solidFgAcc1" presStyleIdx="1" presStyleCnt="4"/>
      <dgm:spPr/>
    </dgm:pt>
    <dgm:pt modelId="{93EBEFFE-DEA2-40FD-B97C-23420767C7A5}" type="pres">
      <dgm:prSet presAssocID="{8653D81C-A9E7-4247-8BC9-36E16143BE95}" presName="text_3" presStyleLbl="node1" presStyleIdx="2" presStyleCnt="4" custScaleY="131937">
        <dgm:presLayoutVars>
          <dgm:bulletEnabled val="1"/>
        </dgm:presLayoutVars>
      </dgm:prSet>
      <dgm:spPr/>
    </dgm:pt>
    <dgm:pt modelId="{4C7B3932-58CF-46BD-98FA-9F730175AC57}" type="pres">
      <dgm:prSet presAssocID="{8653D81C-A9E7-4247-8BC9-36E16143BE95}" presName="accent_3" presStyleCnt="0"/>
      <dgm:spPr/>
    </dgm:pt>
    <dgm:pt modelId="{8E1EA408-0F9D-4F1B-B9B4-3FFD1E0689B4}" type="pres">
      <dgm:prSet presAssocID="{8653D81C-A9E7-4247-8BC9-36E16143BE95}" presName="accentRepeatNode" presStyleLbl="solidFgAcc1" presStyleIdx="2" presStyleCnt="4"/>
      <dgm:spPr/>
    </dgm:pt>
    <dgm:pt modelId="{6C30205F-0543-43AA-919F-F16C302EA04A}" type="pres">
      <dgm:prSet presAssocID="{00D528AC-1F8C-4A73-B666-ABD02D64D1EC}" presName="text_4" presStyleLbl="node1" presStyleIdx="3" presStyleCnt="4" custScaleY="112981">
        <dgm:presLayoutVars>
          <dgm:bulletEnabled val="1"/>
        </dgm:presLayoutVars>
      </dgm:prSet>
      <dgm:spPr/>
    </dgm:pt>
    <dgm:pt modelId="{68FFFEF4-66B3-4997-9776-1C81D2BE9790}" type="pres">
      <dgm:prSet presAssocID="{00D528AC-1F8C-4A73-B666-ABD02D64D1EC}" presName="accent_4" presStyleCnt="0"/>
      <dgm:spPr/>
    </dgm:pt>
    <dgm:pt modelId="{D6B27F48-4F31-4D76-B576-80BD1D384CB1}" type="pres">
      <dgm:prSet presAssocID="{00D528AC-1F8C-4A73-B666-ABD02D64D1EC}" presName="accentRepeatNode" presStyleLbl="solidFgAcc1" presStyleIdx="3" presStyleCnt="4"/>
      <dgm:spPr/>
    </dgm:pt>
  </dgm:ptLst>
  <dgm:cxnLst>
    <dgm:cxn modelId="{2B43F211-3D72-41FA-AAC1-4DAFDB66786A}" srcId="{C1A8AAF9-2208-47F4-B12F-575803B7D4A8}" destId="{00D528AC-1F8C-4A73-B666-ABD02D64D1EC}" srcOrd="3" destOrd="0" parTransId="{612E8119-00FF-47FC-BB8B-AA0F14AF912B}" sibTransId="{4923E38B-8609-4A8C-8DD2-D714EA472181}"/>
    <dgm:cxn modelId="{B25F5A33-0EA7-4012-A835-1F03778A67F2}" type="presOf" srcId="{C1A8AAF9-2208-47F4-B12F-575803B7D4A8}" destId="{E1E68C7F-2979-4591-803B-DF911B8D590E}" srcOrd="0" destOrd="0" presId="urn:microsoft.com/office/officeart/2008/layout/VerticalCurvedList"/>
    <dgm:cxn modelId="{9622E07C-E90B-4B11-8DE5-9EDA5D348AD3}" type="presOf" srcId="{5C043193-C5E4-4F8D-B3F3-6EA730182B46}" destId="{82772E6C-F485-497D-92B8-507248365EF7}" srcOrd="0" destOrd="0" presId="urn:microsoft.com/office/officeart/2008/layout/VerticalCurvedList"/>
    <dgm:cxn modelId="{67022C7E-A4A0-4EA3-B2D2-F5FE3C043949}" srcId="{C1A8AAF9-2208-47F4-B12F-575803B7D4A8}" destId="{8653D81C-A9E7-4247-8BC9-36E16143BE95}" srcOrd="2" destOrd="0" parTransId="{9DCCF618-3DE7-4357-865E-07C58E22D4CF}" sibTransId="{56752A7D-0A2F-46AE-928F-C78D169A4E73}"/>
    <dgm:cxn modelId="{EA43089D-05A8-4C22-93D1-5CEBCFD908AD}" type="presOf" srcId="{6091482C-4437-4036-A88D-E163DAD8FF3B}" destId="{36045BA7-65AA-4CCB-8DF5-8801E8C983F9}" srcOrd="0" destOrd="0" presId="urn:microsoft.com/office/officeart/2008/layout/VerticalCurvedList"/>
    <dgm:cxn modelId="{EEF619A0-7BFA-466E-9138-0C7C5CC541E0}" srcId="{C1A8AAF9-2208-47F4-B12F-575803B7D4A8}" destId="{6091482C-4437-4036-A88D-E163DAD8FF3B}" srcOrd="1" destOrd="0" parTransId="{7EFBE834-BF7E-4977-AF5E-9A734D3E5037}" sibTransId="{ED0635EC-1CAC-47AD-92C0-85A4F2E72865}"/>
    <dgm:cxn modelId="{A022C1D5-9663-43C3-A6B1-5ADE8045C2A6}" type="presOf" srcId="{9E1147A1-A26D-4868-8B06-2D8BB4A562A2}" destId="{93236950-77CA-4F8F-926A-5E6646A0FA76}" srcOrd="0" destOrd="0" presId="urn:microsoft.com/office/officeart/2008/layout/VerticalCurvedList"/>
    <dgm:cxn modelId="{5E5103D7-529F-4130-86AF-18581AF2219E}" srcId="{C1A8AAF9-2208-47F4-B12F-575803B7D4A8}" destId="{9E1147A1-A26D-4868-8B06-2D8BB4A562A2}" srcOrd="0" destOrd="0" parTransId="{02ED59D4-8A8B-4CE4-BE1F-5D4AEB118A12}" sibTransId="{5C043193-C5E4-4F8D-B3F3-6EA730182B46}"/>
    <dgm:cxn modelId="{D47653E2-C66E-43D7-B844-CD5976FB5726}" type="presOf" srcId="{00D528AC-1F8C-4A73-B666-ABD02D64D1EC}" destId="{6C30205F-0543-43AA-919F-F16C302EA04A}" srcOrd="0" destOrd="0" presId="urn:microsoft.com/office/officeart/2008/layout/VerticalCurvedList"/>
    <dgm:cxn modelId="{285410F4-B544-457C-A405-8CC61FFDE685}" type="presOf" srcId="{8653D81C-A9E7-4247-8BC9-36E16143BE95}" destId="{93EBEFFE-DEA2-40FD-B97C-23420767C7A5}" srcOrd="0" destOrd="0" presId="urn:microsoft.com/office/officeart/2008/layout/VerticalCurvedList"/>
    <dgm:cxn modelId="{97B59DFE-28EC-4F49-BF43-D6514ABC0C88}" type="presParOf" srcId="{E1E68C7F-2979-4591-803B-DF911B8D590E}" destId="{647C9EF3-EEDB-4D33-AE03-4E2F8763DDC0}" srcOrd="0" destOrd="0" presId="urn:microsoft.com/office/officeart/2008/layout/VerticalCurvedList"/>
    <dgm:cxn modelId="{AA30AD1A-687B-4111-B1AB-184D7482DF12}" type="presParOf" srcId="{647C9EF3-EEDB-4D33-AE03-4E2F8763DDC0}" destId="{B610B253-1CBB-4DDD-B5FB-9C3CDDE6FDCA}" srcOrd="0" destOrd="0" presId="urn:microsoft.com/office/officeart/2008/layout/VerticalCurvedList"/>
    <dgm:cxn modelId="{80DD0E0B-5EE6-4ACD-A0A9-8544A8E6F6F1}" type="presParOf" srcId="{B610B253-1CBB-4DDD-B5FB-9C3CDDE6FDCA}" destId="{47004D07-AC0C-4FF0-A4AA-79A7622308F0}" srcOrd="0" destOrd="0" presId="urn:microsoft.com/office/officeart/2008/layout/VerticalCurvedList"/>
    <dgm:cxn modelId="{98DF5448-0EA7-4253-BDBC-225CD449AEA4}" type="presParOf" srcId="{B610B253-1CBB-4DDD-B5FB-9C3CDDE6FDCA}" destId="{82772E6C-F485-497D-92B8-507248365EF7}" srcOrd="1" destOrd="0" presId="urn:microsoft.com/office/officeart/2008/layout/VerticalCurvedList"/>
    <dgm:cxn modelId="{FE4FAE8E-CDFF-4881-A065-982C34C6D4BA}" type="presParOf" srcId="{B610B253-1CBB-4DDD-B5FB-9C3CDDE6FDCA}" destId="{7A206B56-C76B-4D33-B9E6-EB1023907239}" srcOrd="2" destOrd="0" presId="urn:microsoft.com/office/officeart/2008/layout/VerticalCurvedList"/>
    <dgm:cxn modelId="{E678C266-B48B-4FDE-9BE4-1A23666C448C}" type="presParOf" srcId="{B610B253-1CBB-4DDD-B5FB-9C3CDDE6FDCA}" destId="{5C27CD17-09B6-4359-86AD-62220C9E2AE5}" srcOrd="3" destOrd="0" presId="urn:microsoft.com/office/officeart/2008/layout/VerticalCurvedList"/>
    <dgm:cxn modelId="{FC8419DD-4A05-4AB0-8AB5-61390953D257}" type="presParOf" srcId="{647C9EF3-EEDB-4D33-AE03-4E2F8763DDC0}" destId="{93236950-77CA-4F8F-926A-5E6646A0FA76}" srcOrd="1" destOrd="0" presId="urn:microsoft.com/office/officeart/2008/layout/VerticalCurvedList"/>
    <dgm:cxn modelId="{CB55ACA8-2EEE-40B7-A572-F20C522D3A28}" type="presParOf" srcId="{647C9EF3-EEDB-4D33-AE03-4E2F8763DDC0}" destId="{13150F8E-064F-4852-B1C4-A95B799CFD49}" srcOrd="2" destOrd="0" presId="urn:microsoft.com/office/officeart/2008/layout/VerticalCurvedList"/>
    <dgm:cxn modelId="{D6915BF6-8B3F-4D56-9EF0-3861957DE73D}" type="presParOf" srcId="{13150F8E-064F-4852-B1C4-A95B799CFD49}" destId="{095E4C8C-0F07-4774-BD0D-7BDC565CD954}" srcOrd="0" destOrd="0" presId="urn:microsoft.com/office/officeart/2008/layout/VerticalCurvedList"/>
    <dgm:cxn modelId="{EFACE2EF-58F4-4218-A597-15F284826D7C}" type="presParOf" srcId="{647C9EF3-EEDB-4D33-AE03-4E2F8763DDC0}" destId="{36045BA7-65AA-4CCB-8DF5-8801E8C983F9}" srcOrd="3" destOrd="0" presId="urn:microsoft.com/office/officeart/2008/layout/VerticalCurvedList"/>
    <dgm:cxn modelId="{AFB1D155-3C4B-47DB-B132-0912265F0153}" type="presParOf" srcId="{647C9EF3-EEDB-4D33-AE03-4E2F8763DDC0}" destId="{17DAF3FB-E9CC-4B10-BEB4-FB378D58682C}" srcOrd="4" destOrd="0" presId="urn:microsoft.com/office/officeart/2008/layout/VerticalCurvedList"/>
    <dgm:cxn modelId="{6571D6B2-9079-42F7-8830-3B5E3363F69D}" type="presParOf" srcId="{17DAF3FB-E9CC-4B10-BEB4-FB378D58682C}" destId="{51124F51-F769-4C66-8D1C-CFC262CC4D6C}" srcOrd="0" destOrd="0" presId="urn:microsoft.com/office/officeart/2008/layout/VerticalCurvedList"/>
    <dgm:cxn modelId="{27CC7017-7B58-4C96-BD8D-7D2AC55A86F7}" type="presParOf" srcId="{647C9EF3-EEDB-4D33-AE03-4E2F8763DDC0}" destId="{93EBEFFE-DEA2-40FD-B97C-23420767C7A5}" srcOrd="5" destOrd="0" presId="urn:microsoft.com/office/officeart/2008/layout/VerticalCurvedList"/>
    <dgm:cxn modelId="{9FAA9117-E3AC-4703-9846-4AE0969CF9B1}" type="presParOf" srcId="{647C9EF3-EEDB-4D33-AE03-4E2F8763DDC0}" destId="{4C7B3932-58CF-46BD-98FA-9F730175AC57}" srcOrd="6" destOrd="0" presId="urn:microsoft.com/office/officeart/2008/layout/VerticalCurvedList"/>
    <dgm:cxn modelId="{137CD0D4-13B4-40EB-B537-D41144EB1FF0}" type="presParOf" srcId="{4C7B3932-58CF-46BD-98FA-9F730175AC57}" destId="{8E1EA408-0F9D-4F1B-B9B4-3FFD1E0689B4}" srcOrd="0" destOrd="0" presId="urn:microsoft.com/office/officeart/2008/layout/VerticalCurvedList"/>
    <dgm:cxn modelId="{5E11E4D7-00FA-4950-B18D-BCA89A6A448F}" type="presParOf" srcId="{647C9EF3-EEDB-4D33-AE03-4E2F8763DDC0}" destId="{6C30205F-0543-43AA-919F-F16C302EA04A}" srcOrd="7" destOrd="0" presId="urn:microsoft.com/office/officeart/2008/layout/VerticalCurvedList"/>
    <dgm:cxn modelId="{86A26123-02DA-4BA9-87F9-59C5FC52A6BF}" type="presParOf" srcId="{647C9EF3-EEDB-4D33-AE03-4E2F8763DDC0}" destId="{68FFFEF4-66B3-4997-9776-1C81D2BE9790}" srcOrd="8" destOrd="0" presId="urn:microsoft.com/office/officeart/2008/layout/VerticalCurvedList"/>
    <dgm:cxn modelId="{2C5EB102-4D83-469E-A6C3-2BABB1570231}" type="presParOf" srcId="{68FFFEF4-66B3-4997-9776-1C81D2BE9790}" destId="{D6B27F48-4F31-4D76-B576-80BD1D384CB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7E5F7C-2451-4F8F-8ECD-DFDA22FD4912}" type="doc">
      <dgm:prSet loTypeId="urn:microsoft.com/office/officeart/2005/8/layout/gear1" loCatId="relationship" qsTypeId="urn:microsoft.com/office/officeart/2005/8/quickstyle/3d5" qsCatId="3D" csTypeId="urn:microsoft.com/office/officeart/2005/8/colors/accent1_2" csCatId="accent1" phldr="1"/>
      <dgm:spPr/>
    </dgm:pt>
    <dgm:pt modelId="{9738CD5C-47AE-45BB-8DB8-3A0EE0A590FB}">
      <dgm:prSet phldrT="[Text]"/>
      <dgm:spPr/>
      <dgm:t>
        <a:bodyPr/>
        <a:lstStyle/>
        <a:p>
          <a:r>
            <a:rPr lang="zh-CN" altLang="en-US" dirty="0"/>
            <a:t>电力</a:t>
          </a:r>
          <a:endParaRPr lang="en-US" dirty="0"/>
        </a:p>
      </dgm:t>
    </dgm:pt>
    <dgm:pt modelId="{76A4331B-7FD2-47F0-88BE-F2D90F2C9537}" type="parTrans" cxnId="{43DE2B33-DD58-4334-8910-A9CB7DEF2FE0}">
      <dgm:prSet/>
      <dgm:spPr/>
      <dgm:t>
        <a:bodyPr/>
        <a:lstStyle/>
        <a:p>
          <a:endParaRPr lang="en-US"/>
        </a:p>
      </dgm:t>
    </dgm:pt>
    <dgm:pt modelId="{933F41B3-BF1D-4B3F-AD9F-CDF059B8A91A}" type="sibTrans" cxnId="{43DE2B33-DD58-4334-8910-A9CB7DEF2FE0}">
      <dgm:prSet/>
      <dgm:spPr/>
      <dgm:t>
        <a:bodyPr/>
        <a:lstStyle/>
        <a:p>
          <a:endParaRPr lang="en-US"/>
        </a:p>
      </dgm:t>
    </dgm:pt>
    <dgm:pt modelId="{503D870C-DE44-4E08-B304-A35E3C4124D9}">
      <dgm:prSet phldrT="[Text]"/>
      <dgm:spPr/>
      <dgm:t>
        <a:bodyPr/>
        <a:lstStyle/>
        <a:p>
          <a:r>
            <a:rPr lang="zh-CN" altLang="en-US" dirty="0"/>
            <a:t>热力</a:t>
          </a:r>
          <a:endParaRPr lang="en-US" dirty="0"/>
        </a:p>
      </dgm:t>
    </dgm:pt>
    <dgm:pt modelId="{2F7A9487-B057-421F-98EA-E45A8EE93865}" type="parTrans" cxnId="{760F3D71-9ACC-44E6-89E7-8D7A68B9AC6F}">
      <dgm:prSet/>
      <dgm:spPr/>
      <dgm:t>
        <a:bodyPr/>
        <a:lstStyle/>
        <a:p>
          <a:endParaRPr lang="en-US"/>
        </a:p>
      </dgm:t>
    </dgm:pt>
    <dgm:pt modelId="{0D3FA526-6FF6-4E4C-B47B-239D65C6EE14}" type="sibTrans" cxnId="{760F3D71-9ACC-44E6-89E7-8D7A68B9AC6F}">
      <dgm:prSet/>
      <dgm:spPr/>
      <dgm:t>
        <a:bodyPr/>
        <a:lstStyle/>
        <a:p>
          <a:endParaRPr lang="en-US"/>
        </a:p>
      </dgm:t>
    </dgm:pt>
    <dgm:pt modelId="{07E98E81-D2F8-4B87-AE6B-30762E2C790D}">
      <dgm:prSet phldrT="[Text]"/>
      <dgm:spPr/>
      <dgm:t>
        <a:bodyPr/>
        <a:lstStyle/>
        <a:p>
          <a:r>
            <a:rPr lang="zh-CN" altLang="en-US" dirty="0"/>
            <a:t>机械</a:t>
          </a:r>
          <a:endParaRPr lang="en-US" dirty="0"/>
        </a:p>
      </dgm:t>
    </dgm:pt>
    <dgm:pt modelId="{E19ADF2E-0AD0-419B-9D46-1D515CD08C53}" type="parTrans" cxnId="{D6EA4219-4A81-4F61-8D2B-250A8C199BC0}">
      <dgm:prSet/>
      <dgm:spPr/>
      <dgm:t>
        <a:bodyPr/>
        <a:lstStyle/>
        <a:p>
          <a:endParaRPr lang="en-US"/>
        </a:p>
      </dgm:t>
    </dgm:pt>
    <dgm:pt modelId="{ACC8748D-5F3C-4BD3-888D-4E173DA24B4B}" type="sibTrans" cxnId="{D6EA4219-4A81-4F61-8D2B-250A8C199BC0}">
      <dgm:prSet/>
      <dgm:spPr/>
      <dgm:t>
        <a:bodyPr/>
        <a:lstStyle/>
        <a:p>
          <a:endParaRPr lang="en-US"/>
        </a:p>
      </dgm:t>
    </dgm:pt>
    <dgm:pt modelId="{C0485529-2DC8-4FD4-BD2E-CE6ED5B71DCA}" type="pres">
      <dgm:prSet presAssocID="{437E5F7C-2451-4F8F-8ECD-DFDA22FD4912}" presName="composite" presStyleCnt="0">
        <dgm:presLayoutVars>
          <dgm:chMax val="3"/>
          <dgm:animLvl val="lvl"/>
          <dgm:resizeHandles val="exact"/>
        </dgm:presLayoutVars>
      </dgm:prSet>
      <dgm:spPr/>
    </dgm:pt>
    <dgm:pt modelId="{6A5A557C-9C91-4E8E-A9D2-0A22A3A9013C}" type="pres">
      <dgm:prSet presAssocID="{9738CD5C-47AE-45BB-8DB8-3A0EE0A590FB}" presName="gear1" presStyleLbl="node1" presStyleIdx="0" presStyleCnt="3">
        <dgm:presLayoutVars>
          <dgm:chMax val="1"/>
          <dgm:bulletEnabled val="1"/>
        </dgm:presLayoutVars>
      </dgm:prSet>
      <dgm:spPr/>
    </dgm:pt>
    <dgm:pt modelId="{6410E35D-A903-40E3-B4B6-A3A643026AA4}" type="pres">
      <dgm:prSet presAssocID="{9738CD5C-47AE-45BB-8DB8-3A0EE0A590FB}" presName="gear1srcNode" presStyleLbl="node1" presStyleIdx="0" presStyleCnt="3"/>
      <dgm:spPr/>
    </dgm:pt>
    <dgm:pt modelId="{B4DB6C7E-3FD0-4539-A9ED-01495FE1BFF3}" type="pres">
      <dgm:prSet presAssocID="{9738CD5C-47AE-45BB-8DB8-3A0EE0A590FB}" presName="gear1dstNode" presStyleLbl="node1" presStyleIdx="0" presStyleCnt="3"/>
      <dgm:spPr/>
    </dgm:pt>
    <dgm:pt modelId="{17AAE180-11FC-416B-8E33-8A5AD3E2C7F8}" type="pres">
      <dgm:prSet presAssocID="{503D870C-DE44-4E08-B304-A35E3C4124D9}" presName="gear2" presStyleLbl="node1" presStyleIdx="1" presStyleCnt="3">
        <dgm:presLayoutVars>
          <dgm:chMax val="1"/>
          <dgm:bulletEnabled val="1"/>
        </dgm:presLayoutVars>
      </dgm:prSet>
      <dgm:spPr/>
    </dgm:pt>
    <dgm:pt modelId="{F22CF9E7-7D82-4D86-A008-841BD981FCCF}" type="pres">
      <dgm:prSet presAssocID="{503D870C-DE44-4E08-B304-A35E3C4124D9}" presName="gear2srcNode" presStyleLbl="node1" presStyleIdx="1" presStyleCnt="3"/>
      <dgm:spPr/>
    </dgm:pt>
    <dgm:pt modelId="{339C8CC6-2EF0-41A1-826B-D0085C2F3FB6}" type="pres">
      <dgm:prSet presAssocID="{503D870C-DE44-4E08-B304-A35E3C4124D9}" presName="gear2dstNode" presStyleLbl="node1" presStyleIdx="1" presStyleCnt="3"/>
      <dgm:spPr/>
    </dgm:pt>
    <dgm:pt modelId="{F1A75D62-90A1-4E2A-B7E2-B9EAA9624C5F}" type="pres">
      <dgm:prSet presAssocID="{07E98E81-D2F8-4B87-AE6B-30762E2C790D}" presName="gear3" presStyleLbl="node1" presStyleIdx="2" presStyleCnt="3" custLinFactNeighborX="12951"/>
      <dgm:spPr/>
    </dgm:pt>
    <dgm:pt modelId="{514C578A-70A5-4695-883E-BE58D3B5E5F0}" type="pres">
      <dgm:prSet presAssocID="{07E98E81-D2F8-4B87-AE6B-30762E2C790D}" presName="gear3tx" presStyleLbl="node1" presStyleIdx="2" presStyleCnt="3">
        <dgm:presLayoutVars>
          <dgm:chMax val="1"/>
          <dgm:bulletEnabled val="1"/>
        </dgm:presLayoutVars>
      </dgm:prSet>
      <dgm:spPr/>
    </dgm:pt>
    <dgm:pt modelId="{51DBB8F9-EE2E-4F01-A944-A3695B1EAF20}" type="pres">
      <dgm:prSet presAssocID="{07E98E81-D2F8-4B87-AE6B-30762E2C790D}" presName="gear3srcNode" presStyleLbl="node1" presStyleIdx="2" presStyleCnt="3"/>
      <dgm:spPr/>
    </dgm:pt>
    <dgm:pt modelId="{C42C5CB7-FCF6-4E46-A735-9CF889574023}" type="pres">
      <dgm:prSet presAssocID="{07E98E81-D2F8-4B87-AE6B-30762E2C790D}" presName="gear3dstNode" presStyleLbl="node1" presStyleIdx="2" presStyleCnt="3"/>
      <dgm:spPr/>
    </dgm:pt>
    <dgm:pt modelId="{61E04951-439B-49D2-8B27-841BF4049BC8}" type="pres">
      <dgm:prSet presAssocID="{933F41B3-BF1D-4B3F-AD9F-CDF059B8A91A}" presName="connector1" presStyleLbl="sibTrans2D1" presStyleIdx="0" presStyleCnt="3"/>
      <dgm:spPr/>
    </dgm:pt>
    <dgm:pt modelId="{A7045598-C349-42BF-B9FC-643CAD9FA5AC}" type="pres">
      <dgm:prSet presAssocID="{0D3FA526-6FF6-4E4C-B47B-239D65C6EE14}" presName="connector2" presStyleLbl="sibTrans2D1" presStyleIdx="1" presStyleCnt="3"/>
      <dgm:spPr/>
    </dgm:pt>
    <dgm:pt modelId="{BDA6C39E-C437-4547-BE47-F6C24892CE9F}" type="pres">
      <dgm:prSet presAssocID="{ACC8748D-5F3C-4BD3-888D-4E173DA24B4B}" presName="connector3" presStyleLbl="sibTrans2D1" presStyleIdx="2" presStyleCnt="3"/>
      <dgm:spPr/>
    </dgm:pt>
  </dgm:ptLst>
  <dgm:cxnLst>
    <dgm:cxn modelId="{B3E16D0C-614B-42CA-86A6-48D0431BC7F3}" type="presOf" srcId="{07E98E81-D2F8-4B87-AE6B-30762E2C790D}" destId="{514C578A-70A5-4695-883E-BE58D3B5E5F0}" srcOrd="1" destOrd="0" presId="urn:microsoft.com/office/officeart/2005/8/layout/gear1"/>
    <dgm:cxn modelId="{D6EA4219-4A81-4F61-8D2B-250A8C199BC0}" srcId="{437E5F7C-2451-4F8F-8ECD-DFDA22FD4912}" destId="{07E98E81-D2F8-4B87-AE6B-30762E2C790D}" srcOrd="2" destOrd="0" parTransId="{E19ADF2E-0AD0-419B-9D46-1D515CD08C53}" sibTransId="{ACC8748D-5F3C-4BD3-888D-4E173DA24B4B}"/>
    <dgm:cxn modelId="{8F9EA81E-02E7-42E1-8589-C7BB69F51FE4}" type="presOf" srcId="{503D870C-DE44-4E08-B304-A35E3C4124D9}" destId="{339C8CC6-2EF0-41A1-826B-D0085C2F3FB6}" srcOrd="2" destOrd="0" presId="urn:microsoft.com/office/officeart/2005/8/layout/gear1"/>
    <dgm:cxn modelId="{10C23F2D-C216-4D22-A692-2F1698D9A111}" type="presOf" srcId="{9738CD5C-47AE-45BB-8DB8-3A0EE0A590FB}" destId="{B4DB6C7E-3FD0-4539-A9ED-01495FE1BFF3}" srcOrd="2" destOrd="0" presId="urn:microsoft.com/office/officeart/2005/8/layout/gear1"/>
    <dgm:cxn modelId="{43DE2B33-DD58-4334-8910-A9CB7DEF2FE0}" srcId="{437E5F7C-2451-4F8F-8ECD-DFDA22FD4912}" destId="{9738CD5C-47AE-45BB-8DB8-3A0EE0A590FB}" srcOrd="0" destOrd="0" parTransId="{76A4331B-7FD2-47F0-88BE-F2D90F2C9537}" sibTransId="{933F41B3-BF1D-4B3F-AD9F-CDF059B8A91A}"/>
    <dgm:cxn modelId="{DE24E844-6DD3-45B2-B885-D2BFA7271FC4}" type="presOf" srcId="{07E98E81-D2F8-4B87-AE6B-30762E2C790D}" destId="{51DBB8F9-EE2E-4F01-A944-A3695B1EAF20}" srcOrd="2" destOrd="0" presId="urn:microsoft.com/office/officeart/2005/8/layout/gear1"/>
    <dgm:cxn modelId="{1FCC1345-21BF-4CFB-973D-F7DAE2EC6143}" type="presOf" srcId="{07E98E81-D2F8-4B87-AE6B-30762E2C790D}" destId="{F1A75D62-90A1-4E2A-B7E2-B9EAA9624C5F}" srcOrd="0" destOrd="0" presId="urn:microsoft.com/office/officeart/2005/8/layout/gear1"/>
    <dgm:cxn modelId="{BCE4EF48-ED6F-48C9-8DB6-F41D0C282354}" type="presOf" srcId="{9738CD5C-47AE-45BB-8DB8-3A0EE0A590FB}" destId="{6A5A557C-9C91-4E8E-A9D2-0A22A3A9013C}" srcOrd="0" destOrd="0" presId="urn:microsoft.com/office/officeart/2005/8/layout/gear1"/>
    <dgm:cxn modelId="{92BAD86A-8088-40E8-88F1-5938A4FB2613}" type="presOf" srcId="{0D3FA526-6FF6-4E4C-B47B-239D65C6EE14}" destId="{A7045598-C349-42BF-B9FC-643CAD9FA5AC}" srcOrd="0" destOrd="0" presId="urn:microsoft.com/office/officeart/2005/8/layout/gear1"/>
    <dgm:cxn modelId="{760F3D71-9ACC-44E6-89E7-8D7A68B9AC6F}" srcId="{437E5F7C-2451-4F8F-8ECD-DFDA22FD4912}" destId="{503D870C-DE44-4E08-B304-A35E3C4124D9}" srcOrd="1" destOrd="0" parTransId="{2F7A9487-B057-421F-98EA-E45A8EE93865}" sibTransId="{0D3FA526-6FF6-4E4C-B47B-239D65C6EE14}"/>
    <dgm:cxn modelId="{1BB70972-372B-4910-868D-2302FA3385F3}" type="presOf" srcId="{ACC8748D-5F3C-4BD3-888D-4E173DA24B4B}" destId="{BDA6C39E-C437-4547-BE47-F6C24892CE9F}" srcOrd="0" destOrd="0" presId="urn:microsoft.com/office/officeart/2005/8/layout/gear1"/>
    <dgm:cxn modelId="{25D249A4-CA3B-4535-A300-ACD26EA53861}" type="presOf" srcId="{503D870C-DE44-4E08-B304-A35E3C4124D9}" destId="{F22CF9E7-7D82-4D86-A008-841BD981FCCF}" srcOrd="1" destOrd="0" presId="urn:microsoft.com/office/officeart/2005/8/layout/gear1"/>
    <dgm:cxn modelId="{712C9EAC-2B69-40F5-A3B8-971B8876D3E3}" type="presOf" srcId="{933F41B3-BF1D-4B3F-AD9F-CDF059B8A91A}" destId="{61E04951-439B-49D2-8B27-841BF4049BC8}" srcOrd="0" destOrd="0" presId="urn:microsoft.com/office/officeart/2005/8/layout/gear1"/>
    <dgm:cxn modelId="{CEF894C0-FA75-4596-A16D-9DF0F41C2DF2}" type="presOf" srcId="{503D870C-DE44-4E08-B304-A35E3C4124D9}" destId="{17AAE180-11FC-416B-8E33-8A5AD3E2C7F8}" srcOrd="0" destOrd="0" presId="urn:microsoft.com/office/officeart/2005/8/layout/gear1"/>
    <dgm:cxn modelId="{014C97EB-FEBC-43E4-8B7D-E2F9741193FE}" type="presOf" srcId="{07E98E81-D2F8-4B87-AE6B-30762E2C790D}" destId="{C42C5CB7-FCF6-4E46-A735-9CF889574023}" srcOrd="3" destOrd="0" presId="urn:microsoft.com/office/officeart/2005/8/layout/gear1"/>
    <dgm:cxn modelId="{661A03EF-ED34-4DE3-917D-9437406D012C}" type="presOf" srcId="{9738CD5C-47AE-45BB-8DB8-3A0EE0A590FB}" destId="{6410E35D-A903-40E3-B4B6-A3A643026AA4}" srcOrd="1" destOrd="0" presId="urn:microsoft.com/office/officeart/2005/8/layout/gear1"/>
    <dgm:cxn modelId="{898BBBF9-D423-4CC5-9696-5021791FCA17}" type="presOf" srcId="{437E5F7C-2451-4F8F-8ECD-DFDA22FD4912}" destId="{C0485529-2DC8-4FD4-BD2E-CE6ED5B71DCA}" srcOrd="0" destOrd="0" presId="urn:microsoft.com/office/officeart/2005/8/layout/gear1"/>
    <dgm:cxn modelId="{29EC1092-0491-4539-AA69-7F14C9247A75}" type="presParOf" srcId="{C0485529-2DC8-4FD4-BD2E-CE6ED5B71DCA}" destId="{6A5A557C-9C91-4E8E-A9D2-0A22A3A9013C}" srcOrd="0" destOrd="0" presId="urn:microsoft.com/office/officeart/2005/8/layout/gear1"/>
    <dgm:cxn modelId="{C37C4349-C410-4D7A-B4EA-8304CBFA7461}" type="presParOf" srcId="{C0485529-2DC8-4FD4-BD2E-CE6ED5B71DCA}" destId="{6410E35D-A903-40E3-B4B6-A3A643026AA4}" srcOrd="1" destOrd="0" presId="urn:microsoft.com/office/officeart/2005/8/layout/gear1"/>
    <dgm:cxn modelId="{D68C0549-8332-4359-B36E-452E2F0450D4}" type="presParOf" srcId="{C0485529-2DC8-4FD4-BD2E-CE6ED5B71DCA}" destId="{B4DB6C7E-3FD0-4539-A9ED-01495FE1BFF3}" srcOrd="2" destOrd="0" presId="urn:microsoft.com/office/officeart/2005/8/layout/gear1"/>
    <dgm:cxn modelId="{D62E5CF9-0598-411C-87B2-51AA18EF343C}" type="presParOf" srcId="{C0485529-2DC8-4FD4-BD2E-CE6ED5B71DCA}" destId="{17AAE180-11FC-416B-8E33-8A5AD3E2C7F8}" srcOrd="3" destOrd="0" presId="urn:microsoft.com/office/officeart/2005/8/layout/gear1"/>
    <dgm:cxn modelId="{11292EF2-57EF-4E7D-A3F9-6B139F20955C}" type="presParOf" srcId="{C0485529-2DC8-4FD4-BD2E-CE6ED5B71DCA}" destId="{F22CF9E7-7D82-4D86-A008-841BD981FCCF}" srcOrd="4" destOrd="0" presId="urn:microsoft.com/office/officeart/2005/8/layout/gear1"/>
    <dgm:cxn modelId="{5C397BDC-1385-44E6-B5EF-18B106846529}" type="presParOf" srcId="{C0485529-2DC8-4FD4-BD2E-CE6ED5B71DCA}" destId="{339C8CC6-2EF0-41A1-826B-D0085C2F3FB6}" srcOrd="5" destOrd="0" presId="urn:microsoft.com/office/officeart/2005/8/layout/gear1"/>
    <dgm:cxn modelId="{4EE3E5D3-866A-4C69-A439-40AC36F34484}" type="presParOf" srcId="{C0485529-2DC8-4FD4-BD2E-CE6ED5B71DCA}" destId="{F1A75D62-90A1-4E2A-B7E2-B9EAA9624C5F}" srcOrd="6" destOrd="0" presId="urn:microsoft.com/office/officeart/2005/8/layout/gear1"/>
    <dgm:cxn modelId="{FA2010C5-266B-4F77-836A-9DCE993B9725}" type="presParOf" srcId="{C0485529-2DC8-4FD4-BD2E-CE6ED5B71DCA}" destId="{514C578A-70A5-4695-883E-BE58D3B5E5F0}" srcOrd="7" destOrd="0" presId="urn:microsoft.com/office/officeart/2005/8/layout/gear1"/>
    <dgm:cxn modelId="{6AF77D01-8E75-4565-ADDC-39B3691FBD41}" type="presParOf" srcId="{C0485529-2DC8-4FD4-BD2E-CE6ED5B71DCA}" destId="{51DBB8F9-EE2E-4F01-A944-A3695B1EAF20}" srcOrd="8" destOrd="0" presId="urn:microsoft.com/office/officeart/2005/8/layout/gear1"/>
    <dgm:cxn modelId="{038F5041-B155-4C65-A75D-A33F745321AE}" type="presParOf" srcId="{C0485529-2DC8-4FD4-BD2E-CE6ED5B71DCA}" destId="{C42C5CB7-FCF6-4E46-A735-9CF889574023}" srcOrd="9" destOrd="0" presId="urn:microsoft.com/office/officeart/2005/8/layout/gear1"/>
    <dgm:cxn modelId="{1F742D30-6C5C-4D77-A8F9-959801F51DBC}" type="presParOf" srcId="{C0485529-2DC8-4FD4-BD2E-CE6ED5B71DCA}" destId="{61E04951-439B-49D2-8B27-841BF4049BC8}" srcOrd="10" destOrd="0" presId="urn:microsoft.com/office/officeart/2005/8/layout/gear1"/>
    <dgm:cxn modelId="{7F11E45C-7C26-48D4-B3A3-CDCAA71A5F64}" type="presParOf" srcId="{C0485529-2DC8-4FD4-BD2E-CE6ED5B71DCA}" destId="{A7045598-C349-42BF-B9FC-643CAD9FA5AC}" srcOrd="11" destOrd="0" presId="urn:microsoft.com/office/officeart/2005/8/layout/gear1"/>
    <dgm:cxn modelId="{2B2EC3D3-DE0D-41A2-9C2D-C9CD5173349C}" type="presParOf" srcId="{C0485529-2DC8-4FD4-BD2E-CE6ED5B71DCA}" destId="{BDA6C39E-C437-4547-BE47-F6C24892CE9F}"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31D7CA-9E47-4E9D-917A-3A476399CF8D}" type="doc">
      <dgm:prSet loTypeId="urn:microsoft.com/office/officeart/2005/8/layout/cycle8" loCatId="cycle" qsTypeId="urn:microsoft.com/office/officeart/2005/8/quickstyle/simple3" qsCatId="simple" csTypeId="urn:microsoft.com/office/officeart/2005/8/colors/accent1_2" csCatId="accent1" phldr="1"/>
      <dgm:spPr/>
    </dgm:pt>
    <dgm:pt modelId="{968AAEEB-4D5B-4375-AECB-37D58CECF489}">
      <dgm:prSet phldrT="[Text]" custT="1"/>
      <dgm:spPr/>
      <dgm:t>
        <a:bodyPr/>
        <a:lstStyle/>
        <a:p>
          <a:r>
            <a:rPr lang="zh-CN" altLang="en-US" sz="1600" b="1" dirty="0"/>
            <a:t>储热</a:t>
          </a:r>
          <a:r>
            <a:rPr lang="en-US" altLang="zh-CN" sz="1600" b="1" dirty="0"/>
            <a:t>SOC</a:t>
          </a:r>
          <a:endParaRPr lang="zh-CN" altLang="en-US" sz="1600" b="1" dirty="0"/>
        </a:p>
      </dgm:t>
    </dgm:pt>
    <dgm:pt modelId="{B9E04E42-1992-448E-917D-FBA3CCFFDA1E}" type="parTrans" cxnId="{09C0B162-811A-4632-86B7-42B8D5D3359B}">
      <dgm:prSet/>
      <dgm:spPr/>
      <dgm:t>
        <a:bodyPr/>
        <a:lstStyle/>
        <a:p>
          <a:endParaRPr lang="zh-CN" altLang="en-US"/>
        </a:p>
      </dgm:t>
    </dgm:pt>
    <dgm:pt modelId="{3A89F244-31A0-4285-AA91-A10636A58B52}" type="sibTrans" cxnId="{09C0B162-811A-4632-86B7-42B8D5D3359B}">
      <dgm:prSet/>
      <dgm:spPr/>
      <dgm:t>
        <a:bodyPr/>
        <a:lstStyle/>
        <a:p>
          <a:endParaRPr lang="zh-CN" altLang="en-US"/>
        </a:p>
      </dgm:t>
    </dgm:pt>
    <dgm:pt modelId="{1D1E4C42-20BF-4650-AC50-5431B5B3A971}">
      <dgm:prSet phldrT="[Text]" custT="1"/>
      <dgm:spPr/>
      <dgm:t>
        <a:bodyPr/>
        <a:lstStyle/>
        <a:p>
          <a:pPr>
            <a:lnSpc>
              <a:spcPct val="50000"/>
            </a:lnSpc>
          </a:pPr>
          <a:r>
            <a:rPr lang="zh-CN" altLang="en-US" sz="1600" b="1" dirty="0"/>
            <a:t>宽工况</a:t>
          </a:r>
          <a:endParaRPr lang="en-US" altLang="zh-CN" sz="1600" b="1" dirty="0"/>
        </a:p>
        <a:p>
          <a:pPr>
            <a:lnSpc>
              <a:spcPct val="50000"/>
            </a:lnSpc>
          </a:pPr>
          <a:r>
            <a:rPr lang="zh-CN" altLang="en-US" sz="1600" b="1" dirty="0"/>
            <a:t>特性曲线</a:t>
          </a:r>
        </a:p>
      </dgm:t>
    </dgm:pt>
    <dgm:pt modelId="{4C1A6A19-F96D-418A-9DE2-7689F45A173D}" type="parTrans" cxnId="{30036411-D530-4350-A1BE-1E913164E8AD}">
      <dgm:prSet/>
      <dgm:spPr/>
      <dgm:t>
        <a:bodyPr/>
        <a:lstStyle/>
        <a:p>
          <a:endParaRPr lang="zh-CN" altLang="en-US"/>
        </a:p>
      </dgm:t>
    </dgm:pt>
    <dgm:pt modelId="{808FAC17-5C8D-43F9-8313-24F5E907EA7B}" type="sibTrans" cxnId="{30036411-D530-4350-A1BE-1E913164E8AD}">
      <dgm:prSet/>
      <dgm:spPr/>
      <dgm:t>
        <a:bodyPr/>
        <a:lstStyle/>
        <a:p>
          <a:endParaRPr lang="zh-CN" altLang="en-US"/>
        </a:p>
      </dgm:t>
    </dgm:pt>
    <dgm:pt modelId="{79FE1738-D6E0-404A-A10C-9DF46B911F5B}">
      <dgm:prSet phldrT="[Text]" custT="1"/>
      <dgm:spPr/>
      <dgm:t>
        <a:bodyPr/>
        <a:lstStyle/>
        <a:p>
          <a:r>
            <a:rPr lang="zh-CN" altLang="en-US" sz="1600" b="1" dirty="0"/>
            <a:t>储气</a:t>
          </a:r>
          <a:r>
            <a:rPr lang="en-US" altLang="zh-CN" sz="1600" b="1" dirty="0"/>
            <a:t>SOC</a:t>
          </a:r>
          <a:endParaRPr lang="zh-CN" altLang="en-US" sz="1600" b="1" dirty="0"/>
        </a:p>
      </dgm:t>
    </dgm:pt>
    <dgm:pt modelId="{CC5BA234-5C3F-41B0-A49D-A347C859A13F}" type="parTrans" cxnId="{0CE27CEF-8458-471E-8AB1-BE34C221E021}">
      <dgm:prSet/>
      <dgm:spPr/>
      <dgm:t>
        <a:bodyPr/>
        <a:lstStyle/>
        <a:p>
          <a:endParaRPr lang="zh-CN" altLang="en-US"/>
        </a:p>
      </dgm:t>
    </dgm:pt>
    <dgm:pt modelId="{0A0D43AE-21F7-4F2A-8FF0-B7F64E8EFCA1}" type="sibTrans" cxnId="{0CE27CEF-8458-471E-8AB1-BE34C221E021}">
      <dgm:prSet/>
      <dgm:spPr/>
      <dgm:t>
        <a:bodyPr/>
        <a:lstStyle/>
        <a:p>
          <a:endParaRPr lang="zh-CN" altLang="en-US"/>
        </a:p>
      </dgm:t>
    </dgm:pt>
    <dgm:pt modelId="{78A55112-C55A-48C8-A9A4-1891574789FC}" type="pres">
      <dgm:prSet presAssocID="{0F31D7CA-9E47-4E9D-917A-3A476399CF8D}" presName="compositeShape" presStyleCnt="0">
        <dgm:presLayoutVars>
          <dgm:chMax val="7"/>
          <dgm:dir/>
          <dgm:resizeHandles val="exact"/>
        </dgm:presLayoutVars>
      </dgm:prSet>
      <dgm:spPr/>
    </dgm:pt>
    <dgm:pt modelId="{F809B830-FE61-471F-994D-A42587F4D0DA}" type="pres">
      <dgm:prSet presAssocID="{0F31D7CA-9E47-4E9D-917A-3A476399CF8D}" presName="wedge1" presStyleLbl="node1" presStyleIdx="0" presStyleCnt="3"/>
      <dgm:spPr/>
    </dgm:pt>
    <dgm:pt modelId="{2B936B0B-7ADF-43CE-B5B1-5D5BFEE4363E}" type="pres">
      <dgm:prSet presAssocID="{0F31D7CA-9E47-4E9D-917A-3A476399CF8D}" presName="dummy1a" presStyleCnt="0"/>
      <dgm:spPr/>
    </dgm:pt>
    <dgm:pt modelId="{411592AC-5C5E-41E6-9BF0-8CC9E5D96025}" type="pres">
      <dgm:prSet presAssocID="{0F31D7CA-9E47-4E9D-917A-3A476399CF8D}" presName="dummy1b" presStyleCnt="0"/>
      <dgm:spPr/>
    </dgm:pt>
    <dgm:pt modelId="{239BDA2B-C8BA-4ABC-A1CD-BD80E1E5B678}" type="pres">
      <dgm:prSet presAssocID="{0F31D7CA-9E47-4E9D-917A-3A476399CF8D}" presName="wedge1Tx" presStyleLbl="node1" presStyleIdx="0" presStyleCnt="3">
        <dgm:presLayoutVars>
          <dgm:chMax val="0"/>
          <dgm:chPref val="0"/>
          <dgm:bulletEnabled val="1"/>
        </dgm:presLayoutVars>
      </dgm:prSet>
      <dgm:spPr/>
    </dgm:pt>
    <dgm:pt modelId="{522EDD94-DE05-4594-9940-B9FD66244213}" type="pres">
      <dgm:prSet presAssocID="{0F31D7CA-9E47-4E9D-917A-3A476399CF8D}" presName="wedge2" presStyleLbl="node1" presStyleIdx="1" presStyleCnt="3"/>
      <dgm:spPr/>
    </dgm:pt>
    <dgm:pt modelId="{34C5F8DB-9E87-4394-93DB-D6CC2DC2DC27}" type="pres">
      <dgm:prSet presAssocID="{0F31D7CA-9E47-4E9D-917A-3A476399CF8D}" presName="dummy2a" presStyleCnt="0"/>
      <dgm:spPr/>
    </dgm:pt>
    <dgm:pt modelId="{BB1B9BD8-0F68-4A08-9401-5ACB4BF95EB1}" type="pres">
      <dgm:prSet presAssocID="{0F31D7CA-9E47-4E9D-917A-3A476399CF8D}" presName="dummy2b" presStyleCnt="0"/>
      <dgm:spPr/>
    </dgm:pt>
    <dgm:pt modelId="{E661EB0D-E161-420C-AD4C-11A4BB5E626D}" type="pres">
      <dgm:prSet presAssocID="{0F31D7CA-9E47-4E9D-917A-3A476399CF8D}" presName="wedge2Tx" presStyleLbl="node1" presStyleIdx="1" presStyleCnt="3">
        <dgm:presLayoutVars>
          <dgm:chMax val="0"/>
          <dgm:chPref val="0"/>
          <dgm:bulletEnabled val="1"/>
        </dgm:presLayoutVars>
      </dgm:prSet>
      <dgm:spPr/>
    </dgm:pt>
    <dgm:pt modelId="{6D2BE400-0481-45EF-868E-4A2BCBEA36EB}" type="pres">
      <dgm:prSet presAssocID="{0F31D7CA-9E47-4E9D-917A-3A476399CF8D}" presName="wedge3" presStyleLbl="node1" presStyleIdx="2" presStyleCnt="3"/>
      <dgm:spPr/>
    </dgm:pt>
    <dgm:pt modelId="{3195FE60-C150-4559-A033-A5D8D358865E}" type="pres">
      <dgm:prSet presAssocID="{0F31D7CA-9E47-4E9D-917A-3A476399CF8D}" presName="dummy3a" presStyleCnt="0"/>
      <dgm:spPr/>
    </dgm:pt>
    <dgm:pt modelId="{225C6A36-2441-4331-9BCC-9708169F6B49}" type="pres">
      <dgm:prSet presAssocID="{0F31D7CA-9E47-4E9D-917A-3A476399CF8D}" presName="dummy3b" presStyleCnt="0"/>
      <dgm:spPr/>
    </dgm:pt>
    <dgm:pt modelId="{A465B72E-B3FA-4C8E-9B3C-602CE6BB0454}" type="pres">
      <dgm:prSet presAssocID="{0F31D7CA-9E47-4E9D-917A-3A476399CF8D}" presName="wedge3Tx" presStyleLbl="node1" presStyleIdx="2" presStyleCnt="3">
        <dgm:presLayoutVars>
          <dgm:chMax val="0"/>
          <dgm:chPref val="0"/>
          <dgm:bulletEnabled val="1"/>
        </dgm:presLayoutVars>
      </dgm:prSet>
      <dgm:spPr/>
    </dgm:pt>
    <dgm:pt modelId="{27CA8449-3928-400F-BC30-3C07D9CAB3DA}" type="pres">
      <dgm:prSet presAssocID="{3A89F244-31A0-4285-AA91-A10636A58B52}" presName="arrowWedge1" presStyleLbl="fgSibTrans2D1" presStyleIdx="0" presStyleCnt="3"/>
      <dgm:spPr/>
    </dgm:pt>
    <dgm:pt modelId="{80918569-4EB6-4255-A38E-0305C94FC527}" type="pres">
      <dgm:prSet presAssocID="{808FAC17-5C8D-43F9-8313-24F5E907EA7B}" presName="arrowWedge2" presStyleLbl="fgSibTrans2D1" presStyleIdx="1" presStyleCnt="3"/>
      <dgm:spPr/>
    </dgm:pt>
    <dgm:pt modelId="{04B24BCF-BB5F-419D-93D7-68465CA5E0B3}" type="pres">
      <dgm:prSet presAssocID="{0A0D43AE-21F7-4F2A-8FF0-B7F64E8EFCA1}" presName="arrowWedge3" presStyleLbl="fgSibTrans2D1" presStyleIdx="2" presStyleCnt="3"/>
      <dgm:spPr/>
    </dgm:pt>
  </dgm:ptLst>
  <dgm:cxnLst>
    <dgm:cxn modelId="{71BD9F09-4F71-4B63-91FF-0B89B781B68D}" type="presOf" srcId="{79FE1738-D6E0-404A-A10C-9DF46B911F5B}" destId="{6D2BE400-0481-45EF-868E-4A2BCBEA36EB}" srcOrd="0" destOrd="0" presId="urn:microsoft.com/office/officeart/2005/8/layout/cycle8"/>
    <dgm:cxn modelId="{FAF20F0F-4340-4543-A122-3EE57CD97BAD}" type="presOf" srcId="{1D1E4C42-20BF-4650-AC50-5431B5B3A971}" destId="{E661EB0D-E161-420C-AD4C-11A4BB5E626D}" srcOrd="1" destOrd="0" presId="urn:microsoft.com/office/officeart/2005/8/layout/cycle8"/>
    <dgm:cxn modelId="{30036411-D530-4350-A1BE-1E913164E8AD}" srcId="{0F31D7CA-9E47-4E9D-917A-3A476399CF8D}" destId="{1D1E4C42-20BF-4650-AC50-5431B5B3A971}" srcOrd="1" destOrd="0" parTransId="{4C1A6A19-F96D-418A-9DE2-7689F45A173D}" sibTransId="{808FAC17-5C8D-43F9-8313-24F5E907EA7B}"/>
    <dgm:cxn modelId="{D7FCDA16-F607-4945-BCE4-5231D319D310}" type="presOf" srcId="{1D1E4C42-20BF-4650-AC50-5431B5B3A971}" destId="{522EDD94-DE05-4594-9940-B9FD66244213}" srcOrd="0" destOrd="0" presId="urn:microsoft.com/office/officeart/2005/8/layout/cycle8"/>
    <dgm:cxn modelId="{E0327436-EDEE-499A-8E62-51F52BB42A5E}" type="presOf" srcId="{968AAEEB-4D5B-4375-AECB-37D58CECF489}" destId="{F809B830-FE61-471F-994D-A42587F4D0DA}" srcOrd="0" destOrd="0" presId="urn:microsoft.com/office/officeart/2005/8/layout/cycle8"/>
    <dgm:cxn modelId="{09C0B162-811A-4632-86B7-42B8D5D3359B}" srcId="{0F31D7CA-9E47-4E9D-917A-3A476399CF8D}" destId="{968AAEEB-4D5B-4375-AECB-37D58CECF489}" srcOrd="0" destOrd="0" parTransId="{B9E04E42-1992-448E-917D-FBA3CCFFDA1E}" sibTransId="{3A89F244-31A0-4285-AA91-A10636A58B52}"/>
    <dgm:cxn modelId="{AFB57447-519F-49F7-868A-0D1596A89957}" type="presOf" srcId="{968AAEEB-4D5B-4375-AECB-37D58CECF489}" destId="{239BDA2B-C8BA-4ABC-A1CD-BD80E1E5B678}" srcOrd="1" destOrd="0" presId="urn:microsoft.com/office/officeart/2005/8/layout/cycle8"/>
    <dgm:cxn modelId="{975CD590-DDAB-4914-A72F-26A2E85A29E5}" type="presOf" srcId="{79FE1738-D6E0-404A-A10C-9DF46B911F5B}" destId="{A465B72E-B3FA-4C8E-9B3C-602CE6BB0454}" srcOrd="1" destOrd="0" presId="urn:microsoft.com/office/officeart/2005/8/layout/cycle8"/>
    <dgm:cxn modelId="{F90B83D6-ED09-400B-B6D9-42384F263410}" type="presOf" srcId="{0F31D7CA-9E47-4E9D-917A-3A476399CF8D}" destId="{78A55112-C55A-48C8-A9A4-1891574789FC}" srcOrd="0" destOrd="0" presId="urn:microsoft.com/office/officeart/2005/8/layout/cycle8"/>
    <dgm:cxn modelId="{0CE27CEF-8458-471E-8AB1-BE34C221E021}" srcId="{0F31D7CA-9E47-4E9D-917A-3A476399CF8D}" destId="{79FE1738-D6E0-404A-A10C-9DF46B911F5B}" srcOrd="2" destOrd="0" parTransId="{CC5BA234-5C3F-41B0-A49D-A347C859A13F}" sibTransId="{0A0D43AE-21F7-4F2A-8FF0-B7F64E8EFCA1}"/>
    <dgm:cxn modelId="{76BB533B-0714-4430-BAD3-BAB776F93A37}" type="presParOf" srcId="{78A55112-C55A-48C8-A9A4-1891574789FC}" destId="{F809B830-FE61-471F-994D-A42587F4D0DA}" srcOrd="0" destOrd="0" presId="urn:microsoft.com/office/officeart/2005/8/layout/cycle8"/>
    <dgm:cxn modelId="{852677DE-C136-4626-A25A-7DFB3A71F850}" type="presParOf" srcId="{78A55112-C55A-48C8-A9A4-1891574789FC}" destId="{2B936B0B-7ADF-43CE-B5B1-5D5BFEE4363E}" srcOrd="1" destOrd="0" presId="urn:microsoft.com/office/officeart/2005/8/layout/cycle8"/>
    <dgm:cxn modelId="{324F2CA6-538C-4249-905A-7D836AA63D80}" type="presParOf" srcId="{78A55112-C55A-48C8-A9A4-1891574789FC}" destId="{411592AC-5C5E-41E6-9BF0-8CC9E5D96025}" srcOrd="2" destOrd="0" presId="urn:microsoft.com/office/officeart/2005/8/layout/cycle8"/>
    <dgm:cxn modelId="{BDC3FED9-BC09-4765-8696-79AD4EA1E4B5}" type="presParOf" srcId="{78A55112-C55A-48C8-A9A4-1891574789FC}" destId="{239BDA2B-C8BA-4ABC-A1CD-BD80E1E5B678}" srcOrd="3" destOrd="0" presId="urn:microsoft.com/office/officeart/2005/8/layout/cycle8"/>
    <dgm:cxn modelId="{35BCA31D-1C49-43C3-8886-3CF488EBC57F}" type="presParOf" srcId="{78A55112-C55A-48C8-A9A4-1891574789FC}" destId="{522EDD94-DE05-4594-9940-B9FD66244213}" srcOrd="4" destOrd="0" presId="urn:microsoft.com/office/officeart/2005/8/layout/cycle8"/>
    <dgm:cxn modelId="{6F785847-F625-4475-A5DD-7D5100E52ED6}" type="presParOf" srcId="{78A55112-C55A-48C8-A9A4-1891574789FC}" destId="{34C5F8DB-9E87-4394-93DB-D6CC2DC2DC27}" srcOrd="5" destOrd="0" presId="urn:microsoft.com/office/officeart/2005/8/layout/cycle8"/>
    <dgm:cxn modelId="{959EA597-10F1-4F10-B9CE-FD464D2EDF88}" type="presParOf" srcId="{78A55112-C55A-48C8-A9A4-1891574789FC}" destId="{BB1B9BD8-0F68-4A08-9401-5ACB4BF95EB1}" srcOrd="6" destOrd="0" presId="urn:microsoft.com/office/officeart/2005/8/layout/cycle8"/>
    <dgm:cxn modelId="{CE9D37E5-1E62-4DDA-8F0B-DE1BC0320EA3}" type="presParOf" srcId="{78A55112-C55A-48C8-A9A4-1891574789FC}" destId="{E661EB0D-E161-420C-AD4C-11A4BB5E626D}" srcOrd="7" destOrd="0" presId="urn:microsoft.com/office/officeart/2005/8/layout/cycle8"/>
    <dgm:cxn modelId="{5C3F992C-EF40-44C5-8B1B-4DF3A1045AB9}" type="presParOf" srcId="{78A55112-C55A-48C8-A9A4-1891574789FC}" destId="{6D2BE400-0481-45EF-868E-4A2BCBEA36EB}" srcOrd="8" destOrd="0" presId="urn:microsoft.com/office/officeart/2005/8/layout/cycle8"/>
    <dgm:cxn modelId="{BC564853-F737-4DB7-B0E8-27830448073F}" type="presParOf" srcId="{78A55112-C55A-48C8-A9A4-1891574789FC}" destId="{3195FE60-C150-4559-A033-A5D8D358865E}" srcOrd="9" destOrd="0" presId="urn:microsoft.com/office/officeart/2005/8/layout/cycle8"/>
    <dgm:cxn modelId="{3C53AA02-C569-4625-9B3D-D932081CE376}" type="presParOf" srcId="{78A55112-C55A-48C8-A9A4-1891574789FC}" destId="{225C6A36-2441-4331-9BCC-9708169F6B49}" srcOrd="10" destOrd="0" presId="urn:microsoft.com/office/officeart/2005/8/layout/cycle8"/>
    <dgm:cxn modelId="{D627879D-5A12-45BE-8BB1-125E44A11015}" type="presParOf" srcId="{78A55112-C55A-48C8-A9A4-1891574789FC}" destId="{A465B72E-B3FA-4C8E-9B3C-602CE6BB0454}" srcOrd="11" destOrd="0" presId="urn:microsoft.com/office/officeart/2005/8/layout/cycle8"/>
    <dgm:cxn modelId="{ED9DC767-F42E-4C2A-868B-ADCEEF4070EC}" type="presParOf" srcId="{78A55112-C55A-48C8-A9A4-1891574789FC}" destId="{27CA8449-3928-400F-BC30-3C07D9CAB3DA}" srcOrd="12" destOrd="0" presId="urn:microsoft.com/office/officeart/2005/8/layout/cycle8"/>
    <dgm:cxn modelId="{25BB33A7-7B2B-44CC-B35D-18973D8628AE}" type="presParOf" srcId="{78A55112-C55A-48C8-A9A4-1891574789FC}" destId="{80918569-4EB6-4255-A38E-0305C94FC527}" srcOrd="13" destOrd="0" presId="urn:microsoft.com/office/officeart/2005/8/layout/cycle8"/>
    <dgm:cxn modelId="{DA33EACD-F086-431B-844F-248B2CD82817}" type="presParOf" srcId="{78A55112-C55A-48C8-A9A4-1891574789FC}" destId="{04B24BCF-BB5F-419D-93D7-68465CA5E0B3}" srcOrd="14" destOrd="0" presId="urn:microsoft.com/office/officeart/2005/8/layout/cycle8"/>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3A5371-3032-4434-9138-D59D5D11C78E}" type="doc">
      <dgm:prSet loTypeId="urn:microsoft.com/office/officeart/2005/8/layout/gear1" loCatId="cycle" qsTypeId="urn:microsoft.com/office/officeart/2005/8/quickstyle/3d3" qsCatId="3D" csTypeId="urn:microsoft.com/office/officeart/2005/8/colors/accent1_2" csCatId="accent1" phldr="1"/>
      <dgm:spPr/>
    </dgm:pt>
    <dgm:pt modelId="{52205037-BAAA-4ED0-ACA3-BB6A647F1764}">
      <dgm:prSet phldrT="[Text]" custT="1"/>
      <dgm:spPr/>
      <dgm:t>
        <a:bodyPr/>
        <a:lstStyle/>
        <a:p>
          <a:r>
            <a:rPr lang="zh-CN" altLang="en-US" sz="1600" dirty="0"/>
            <a:t>备用模型</a:t>
          </a:r>
        </a:p>
      </dgm:t>
    </dgm:pt>
    <dgm:pt modelId="{F23320D6-C966-4E37-BB9F-F5C697CEF30F}" type="parTrans" cxnId="{D3B64797-1906-4D69-B120-9B91723AEB2D}">
      <dgm:prSet/>
      <dgm:spPr/>
      <dgm:t>
        <a:bodyPr/>
        <a:lstStyle/>
        <a:p>
          <a:endParaRPr lang="zh-CN" altLang="en-US"/>
        </a:p>
      </dgm:t>
    </dgm:pt>
    <dgm:pt modelId="{BC0B3D9B-CE11-4C0B-8C3B-6B4F628C4516}" type="sibTrans" cxnId="{D3B64797-1906-4D69-B120-9B91723AEB2D}">
      <dgm:prSet/>
      <dgm:spPr/>
      <dgm:t>
        <a:bodyPr/>
        <a:lstStyle/>
        <a:p>
          <a:endParaRPr lang="zh-CN" altLang="en-US"/>
        </a:p>
      </dgm:t>
    </dgm:pt>
    <dgm:pt modelId="{97B62DD9-A097-4FFA-B383-5E4575B73D70}">
      <dgm:prSet phldrT="[Text]" custT="1"/>
      <dgm:spPr/>
      <dgm:t>
        <a:bodyPr/>
        <a:lstStyle/>
        <a:p>
          <a:r>
            <a:rPr lang="zh-CN" altLang="en-US" sz="1600" dirty="0"/>
            <a:t>能量模型</a:t>
          </a:r>
        </a:p>
      </dgm:t>
    </dgm:pt>
    <dgm:pt modelId="{C8719A8B-DD41-4750-AA34-ADD216940724}" type="parTrans" cxnId="{1D11716B-5170-46E5-BD9A-62D467A1EA4B}">
      <dgm:prSet/>
      <dgm:spPr/>
      <dgm:t>
        <a:bodyPr/>
        <a:lstStyle/>
        <a:p>
          <a:endParaRPr lang="zh-CN" altLang="en-US"/>
        </a:p>
      </dgm:t>
    </dgm:pt>
    <dgm:pt modelId="{13E761DF-AAC9-41E0-8AA0-5185F2E5704B}" type="sibTrans" cxnId="{1D11716B-5170-46E5-BD9A-62D467A1EA4B}">
      <dgm:prSet/>
      <dgm:spPr/>
      <dgm:t>
        <a:bodyPr/>
        <a:lstStyle/>
        <a:p>
          <a:endParaRPr lang="zh-CN" altLang="en-US"/>
        </a:p>
      </dgm:t>
    </dgm:pt>
    <dgm:pt modelId="{EE93C4A9-1ED4-43C0-BBFF-B08A7AF5CECE}" type="pres">
      <dgm:prSet presAssocID="{713A5371-3032-4434-9138-D59D5D11C78E}" presName="composite" presStyleCnt="0">
        <dgm:presLayoutVars>
          <dgm:chMax val="3"/>
          <dgm:animLvl val="lvl"/>
          <dgm:resizeHandles val="exact"/>
        </dgm:presLayoutVars>
      </dgm:prSet>
      <dgm:spPr/>
    </dgm:pt>
    <dgm:pt modelId="{EBAFAFBD-EC95-4285-BACA-D098BCA6FA3B}" type="pres">
      <dgm:prSet presAssocID="{52205037-BAAA-4ED0-ACA3-BB6A647F1764}" presName="gear1" presStyleLbl="node1" presStyleIdx="0" presStyleCnt="2" custScaleX="82996" custScaleY="70721">
        <dgm:presLayoutVars>
          <dgm:chMax val="1"/>
          <dgm:bulletEnabled val="1"/>
        </dgm:presLayoutVars>
      </dgm:prSet>
      <dgm:spPr/>
    </dgm:pt>
    <dgm:pt modelId="{1CD75863-A1A1-4850-BE1F-A58B1F4BC082}" type="pres">
      <dgm:prSet presAssocID="{52205037-BAAA-4ED0-ACA3-BB6A647F1764}" presName="gear1srcNode" presStyleLbl="node1" presStyleIdx="0" presStyleCnt="2"/>
      <dgm:spPr/>
    </dgm:pt>
    <dgm:pt modelId="{AA4C3716-A256-4CDF-8EB7-567F7AF72D2A}" type="pres">
      <dgm:prSet presAssocID="{52205037-BAAA-4ED0-ACA3-BB6A647F1764}" presName="gear1dstNode" presStyleLbl="node1" presStyleIdx="0" presStyleCnt="2"/>
      <dgm:spPr/>
    </dgm:pt>
    <dgm:pt modelId="{FFBB63E0-3F34-4844-AEC8-5BE081F86829}" type="pres">
      <dgm:prSet presAssocID="{97B62DD9-A097-4FFA-B383-5E4575B73D70}" presName="gear2" presStyleLbl="node1" presStyleIdx="1" presStyleCnt="2" custScaleX="110357" custScaleY="103765">
        <dgm:presLayoutVars>
          <dgm:chMax val="1"/>
          <dgm:bulletEnabled val="1"/>
        </dgm:presLayoutVars>
      </dgm:prSet>
      <dgm:spPr/>
    </dgm:pt>
    <dgm:pt modelId="{DD161284-4F86-49CB-AD34-72DE9662E376}" type="pres">
      <dgm:prSet presAssocID="{97B62DD9-A097-4FFA-B383-5E4575B73D70}" presName="gear2srcNode" presStyleLbl="node1" presStyleIdx="1" presStyleCnt="2"/>
      <dgm:spPr/>
    </dgm:pt>
    <dgm:pt modelId="{DE3A1EC1-C28F-4312-934A-515423A9084B}" type="pres">
      <dgm:prSet presAssocID="{97B62DD9-A097-4FFA-B383-5E4575B73D70}" presName="gear2dstNode" presStyleLbl="node1" presStyleIdx="1" presStyleCnt="2"/>
      <dgm:spPr/>
    </dgm:pt>
    <dgm:pt modelId="{D95B55CC-58EA-4A6C-9673-C4861D7F0008}" type="pres">
      <dgm:prSet presAssocID="{BC0B3D9B-CE11-4C0B-8C3B-6B4F628C4516}" presName="connector1" presStyleLbl="sibTrans2D1" presStyleIdx="0" presStyleCnt="2" custAng="1930050" custScaleX="100908" custScaleY="85130" custLinFactNeighborX="-26642" custLinFactNeighborY="1042"/>
      <dgm:spPr/>
    </dgm:pt>
    <dgm:pt modelId="{DC20EBFD-4FFE-419D-A790-81971E441D96}" type="pres">
      <dgm:prSet presAssocID="{13E761DF-AAC9-41E0-8AA0-5185F2E5704B}" presName="connector2" presStyleLbl="sibTrans2D1" presStyleIdx="1" presStyleCnt="2" custLinFactNeighborX="-6083" custLinFactNeighborY="-5590"/>
      <dgm:spPr/>
    </dgm:pt>
  </dgm:ptLst>
  <dgm:cxnLst>
    <dgm:cxn modelId="{8A09B70F-905C-4DEE-90CD-6BCCAF0001CA}" type="presOf" srcId="{13E761DF-AAC9-41E0-8AA0-5185F2E5704B}" destId="{DC20EBFD-4FFE-419D-A790-81971E441D96}" srcOrd="0" destOrd="0" presId="urn:microsoft.com/office/officeart/2005/8/layout/gear1"/>
    <dgm:cxn modelId="{DE27AA13-8D6C-40BC-A66E-0CEF65F5A146}" type="presOf" srcId="{52205037-BAAA-4ED0-ACA3-BB6A647F1764}" destId="{AA4C3716-A256-4CDF-8EB7-567F7AF72D2A}" srcOrd="2" destOrd="0" presId="urn:microsoft.com/office/officeart/2005/8/layout/gear1"/>
    <dgm:cxn modelId="{D039EF66-D5F7-47DB-B9D7-0559A5D2CB03}" type="presOf" srcId="{713A5371-3032-4434-9138-D59D5D11C78E}" destId="{EE93C4A9-1ED4-43C0-BBFF-B08A7AF5CECE}" srcOrd="0" destOrd="0" presId="urn:microsoft.com/office/officeart/2005/8/layout/gear1"/>
    <dgm:cxn modelId="{1DCE3C49-D1EA-48DB-AC60-A05565D657A8}" type="presOf" srcId="{52205037-BAAA-4ED0-ACA3-BB6A647F1764}" destId="{EBAFAFBD-EC95-4285-BACA-D098BCA6FA3B}" srcOrd="0" destOrd="0" presId="urn:microsoft.com/office/officeart/2005/8/layout/gear1"/>
    <dgm:cxn modelId="{1D11716B-5170-46E5-BD9A-62D467A1EA4B}" srcId="{713A5371-3032-4434-9138-D59D5D11C78E}" destId="{97B62DD9-A097-4FFA-B383-5E4575B73D70}" srcOrd="1" destOrd="0" parTransId="{C8719A8B-DD41-4750-AA34-ADD216940724}" sibTransId="{13E761DF-AAC9-41E0-8AA0-5185F2E5704B}"/>
    <dgm:cxn modelId="{E818E982-50B7-4267-B880-F802BC454CF6}" type="presOf" srcId="{97B62DD9-A097-4FFA-B383-5E4575B73D70}" destId="{DD161284-4F86-49CB-AD34-72DE9662E376}" srcOrd="1" destOrd="0" presId="urn:microsoft.com/office/officeart/2005/8/layout/gear1"/>
    <dgm:cxn modelId="{D3B64797-1906-4D69-B120-9B91723AEB2D}" srcId="{713A5371-3032-4434-9138-D59D5D11C78E}" destId="{52205037-BAAA-4ED0-ACA3-BB6A647F1764}" srcOrd="0" destOrd="0" parTransId="{F23320D6-C966-4E37-BB9F-F5C697CEF30F}" sibTransId="{BC0B3D9B-CE11-4C0B-8C3B-6B4F628C4516}"/>
    <dgm:cxn modelId="{FA6FD697-2278-4715-ACFF-2627D2F1D676}" type="presOf" srcId="{97B62DD9-A097-4FFA-B383-5E4575B73D70}" destId="{FFBB63E0-3F34-4844-AEC8-5BE081F86829}" srcOrd="0" destOrd="0" presId="urn:microsoft.com/office/officeart/2005/8/layout/gear1"/>
    <dgm:cxn modelId="{EE1776B4-A976-485D-A076-1A486E90FB52}" type="presOf" srcId="{52205037-BAAA-4ED0-ACA3-BB6A647F1764}" destId="{1CD75863-A1A1-4850-BE1F-A58B1F4BC082}" srcOrd="1" destOrd="0" presId="urn:microsoft.com/office/officeart/2005/8/layout/gear1"/>
    <dgm:cxn modelId="{DB1999BC-E58D-4B66-88F2-F004190CAA87}" type="presOf" srcId="{97B62DD9-A097-4FFA-B383-5E4575B73D70}" destId="{DE3A1EC1-C28F-4312-934A-515423A9084B}" srcOrd="2" destOrd="0" presId="urn:microsoft.com/office/officeart/2005/8/layout/gear1"/>
    <dgm:cxn modelId="{73AF83C4-527B-4C24-8788-ED88004045EF}" type="presOf" srcId="{BC0B3D9B-CE11-4C0B-8C3B-6B4F628C4516}" destId="{D95B55CC-58EA-4A6C-9673-C4861D7F0008}" srcOrd="0" destOrd="0" presId="urn:microsoft.com/office/officeart/2005/8/layout/gear1"/>
    <dgm:cxn modelId="{883427E4-2DDB-4C61-B2A1-FA36D891F0CE}" type="presParOf" srcId="{EE93C4A9-1ED4-43C0-BBFF-B08A7AF5CECE}" destId="{EBAFAFBD-EC95-4285-BACA-D098BCA6FA3B}" srcOrd="0" destOrd="0" presId="urn:microsoft.com/office/officeart/2005/8/layout/gear1"/>
    <dgm:cxn modelId="{2FBD8BAF-FB6E-47C7-9AC7-ABA9354845D0}" type="presParOf" srcId="{EE93C4A9-1ED4-43C0-BBFF-B08A7AF5CECE}" destId="{1CD75863-A1A1-4850-BE1F-A58B1F4BC082}" srcOrd="1" destOrd="0" presId="urn:microsoft.com/office/officeart/2005/8/layout/gear1"/>
    <dgm:cxn modelId="{3979F700-94E6-449C-AC75-9ADB5885908C}" type="presParOf" srcId="{EE93C4A9-1ED4-43C0-BBFF-B08A7AF5CECE}" destId="{AA4C3716-A256-4CDF-8EB7-567F7AF72D2A}" srcOrd="2" destOrd="0" presId="urn:microsoft.com/office/officeart/2005/8/layout/gear1"/>
    <dgm:cxn modelId="{56D4A6E8-C747-4DC6-9921-2BBD294381A7}" type="presParOf" srcId="{EE93C4A9-1ED4-43C0-BBFF-B08A7AF5CECE}" destId="{FFBB63E0-3F34-4844-AEC8-5BE081F86829}" srcOrd="3" destOrd="0" presId="urn:microsoft.com/office/officeart/2005/8/layout/gear1"/>
    <dgm:cxn modelId="{649FD618-C1ED-4D4F-AF78-D0767162FAEC}" type="presParOf" srcId="{EE93C4A9-1ED4-43C0-BBFF-B08A7AF5CECE}" destId="{DD161284-4F86-49CB-AD34-72DE9662E376}" srcOrd="4" destOrd="0" presId="urn:microsoft.com/office/officeart/2005/8/layout/gear1"/>
    <dgm:cxn modelId="{C7A5FB8D-2299-4118-9A0C-201954BA8AEE}" type="presParOf" srcId="{EE93C4A9-1ED4-43C0-BBFF-B08A7AF5CECE}" destId="{DE3A1EC1-C28F-4312-934A-515423A9084B}" srcOrd="5" destOrd="0" presId="urn:microsoft.com/office/officeart/2005/8/layout/gear1"/>
    <dgm:cxn modelId="{6E7E7116-FF18-4CF2-8F55-38E7951215A9}" type="presParOf" srcId="{EE93C4A9-1ED4-43C0-BBFF-B08A7AF5CECE}" destId="{D95B55CC-58EA-4A6C-9673-C4861D7F0008}" srcOrd="6" destOrd="0" presId="urn:microsoft.com/office/officeart/2005/8/layout/gear1"/>
    <dgm:cxn modelId="{A2BFDAE8-5AA5-4EE4-A3D8-F88E6BE3D631}" type="presParOf" srcId="{EE93C4A9-1ED4-43C0-BBFF-B08A7AF5CECE}" destId="{DC20EBFD-4FFE-419D-A790-81971E441D96}" srcOrd="7" destOrd="0" presId="urn:microsoft.com/office/officeart/2005/8/layout/gear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772E6C-F485-497D-92B8-507248365EF7}">
      <dsp:nvSpPr>
        <dsp:cNvPr id="0" name=""/>
        <dsp:cNvSpPr/>
      </dsp:nvSpPr>
      <dsp:spPr>
        <a:xfrm>
          <a:off x="-4657955" y="-714079"/>
          <a:ext cx="5548391" cy="5548391"/>
        </a:xfrm>
        <a:prstGeom prst="blockArc">
          <a:avLst>
            <a:gd name="adj1" fmla="val 18900000"/>
            <a:gd name="adj2" fmla="val 2700000"/>
            <a:gd name="adj3" fmla="val 38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236950-77CA-4F8F-926A-5E6646A0FA76}">
      <dsp:nvSpPr>
        <dsp:cNvPr id="0" name=""/>
        <dsp:cNvSpPr/>
      </dsp:nvSpPr>
      <dsp:spPr>
        <a:xfrm>
          <a:off x="466370" y="262185"/>
          <a:ext cx="6413986" cy="743012"/>
        </a:xfrm>
        <a:prstGeom prst="rect">
          <a:avLst/>
        </a:prstGeom>
        <a:no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3124" tIns="45720" rIns="45720" bIns="45720" numCol="1" spcCol="1270" anchor="ctr" anchorCtr="0">
          <a:noAutofit/>
        </a:bodyPr>
        <a:lstStyle/>
        <a:p>
          <a:pPr marL="0" lvl="0" indent="0" algn="l" defTabSz="800100">
            <a:lnSpc>
              <a:spcPct val="85000"/>
            </a:lnSpc>
            <a:spcBef>
              <a:spcPct val="0"/>
            </a:spcBef>
            <a:spcAft>
              <a:spcPts val="0"/>
            </a:spcAft>
            <a:buNone/>
          </a:pPr>
          <a:r>
            <a:rPr lang="zh-CN" altLang="en-US" sz="1800" kern="1200" dirty="0">
              <a:solidFill>
                <a:schemeClr val="tx1"/>
              </a:solidFill>
              <a:latin typeface="微软雅黑" panose="020B0503020204020204" pitchFamily="34" charset="-122"/>
              <a:ea typeface="微软雅黑" panose="020B0503020204020204" pitchFamily="34" charset="-122"/>
            </a:rPr>
            <a:t>对</a:t>
          </a:r>
          <a:r>
            <a:rPr lang="zh-CN" altLang="en-US" sz="1800" b="0" kern="1200" dirty="0">
              <a:solidFill>
                <a:schemeClr val="tx1"/>
              </a:solidFill>
              <a:latin typeface="微软雅黑" panose="020B0503020204020204" pitchFamily="34" charset="-122"/>
              <a:ea typeface="微软雅黑" panose="020B0503020204020204" pitchFamily="34" charset="-122"/>
            </a:rPr>
            <a:t>内部组件</a:t>
          </a:r>
          <a:r>
            <a:rPr lang="zh-CN" altLang="en-US" sz="1800" kern="1200" dirty="0">
              <a:solidFill>
                <a:schemeClr val="tx1"/>
              </a:solidFill>
              <a:latin typeface="微软雅黑" panose="020B0503020204020204" pitchFamily="34" charset="-122"/>
              <a:ea typeface="微软雅黑" panose="020B0503020204020204" pitchFamily="34" charset="-122"/>
            </a:rPr>
            <a:t>在新能源电力系统应用背景中出现的</a:t>
          </a:r>
          <a:r>
            <a:rPr lang="zh-CN" altLang="en-US" sz="1800" b="0" kern="1200" dirty="0">
              <a:solidFill>
                <a:schemeClr val="tx1"/>
              </a:solidFill>
              <a:latin typeface="微软雅黑" panose="020B0503020204020204" pitchFamily="34" charset="-122"/>
              <a:ea typeface="微软雅黑" panose="020B0503020204020204" pitchFamily="34" charset="-122"/>
            </a:rPr>
            <a:t>部分负载特性</a:t>
          </a:r>
          <a:r>
            <a:rPr lang="zh-CN" altLang="en-US" sz="1800" kern="1200" dirty="0">
              <a:solidFill>
                <a:schemeClr val="tx1"/>
              </a:solidFill>
              <a:latin typeface="微软雅黑" panose="020B0503020204020204" pitchFamily="34" charset="-122"/>
              <a:ea typeface="微软雅黑" panose="020B0503020204020204" pitchFamily="34" charset="-122"/>
            </a:rPr>
            <a:t>的考虑不足，缺乏</a:t>
          </a:r>
          <a:r>
            <a:rPr lang="zh-CN" altLang="en-US" sz="1800" b="0" kern="1200" dirty="0">
              <a:solidFill>
                <a:schemeClr val="tx1"/>
              </a:solidFill>
              <a:latin typeface="微软雅黑" panose="020B0503020204020204" pitchFamily="34" charset="-122"/>
              <a:ea typeface="微软雅黑" panose="020B0503020204020204" pitchFamily="34" charset="-122"/>
            </a:rPr>
            <a:t>通用的</a:t>
          </a:r>
          <a:r>
            <a:rPr lang="zh-CN" altLang="en-US" sz="1800" b="1" kern="1200" dirty="0">
              <a:solidFill>
                <a:schemeClr val="tx1"/>
              </a:solidFill>
              <a:latin typeface="微软雅黑" panose="020B0503020204020204" pitchFamily="34" charset="-122"/>
              <a:ea typeface="微软雅黑" panose="020B0503020204020204" pitchFamily="34" charset="-122"/>
            </a:rPr>
            <a:t>宽工况热力学特性仿真模型</a:t>
          </a:r>
          <a:endParaRPr lang="en-US" sz="1800" kern="1200" dirty="0">
            <a:solidFill>
              <a:schemeClr val="tx1"/>
            </a:solidFill>
            <a:latin typeface="微软雅黑" panose="020B0503020204020204" pitchFamily="34" charset="-122"/>
            <a:ea typeface="微软雅黑" panose="020B0503020204020204" pitchFamily="34" charset="-122"/>
          </a:endParaRPr>
        </a:p>
      </dsp:txBody>
      <dsp:txXfrm>
        <a:off x="466370" y="262185"/>
        <a:ext cx="6413986" cy="743012"/>
      </dsp:txXfrm>
    </dsp:sp>
    <dsp:sp modelId="{095E4C8C-0F07-4774-BD0D-7BDC565CD954}">
      <dsp:nvSpPr>
        <dsp:cNvPr id="0" name=""/>
        <dsp:cNvSpPr/>
      </dsp:nvSpPr>
      <dsp:spPr>
        <a:xfrm>
          <a:off x="70210" y="237531"/>
          <a:ext cx="792320" cy="79232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045BA7-65AA-4CCB-8DF5-8801E8C983F9}">
      <dsp:nvSpPr>
        <dsp:cNvPr id="0" name=""/>
        <dsp:cNvSpPr/>
      </dsp:nvSpPr>
      <dsp:spPr>
        <a:xfrm>
          <a:off x="829775" y="1175509"/>
          <a:ext cx="6050582" cy="818264"/>
        </a:xfrm>
        <a:prstGeom prst="rect">
          <a:avLst/>
        </a:prstGeom>
        <a:no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3124" tIns="45720" rIns="45720" bIns="4572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solidFill>
                <a:schemeClr val="tx1"/>
              </a:solidFill>
              <a:latin typeface="微软雅黑" panose="020B0503020204020204" pitchFamily="34" charset="-122"/>
              <a:ea typeface="微软雅黑" panose="020B0503020204020204" pitchFamily="34" charset="-122"/>
            </a:rPr>
            <a:t>储能电站</a:t>
          </a:r>
          <a:r>
            <a:rPr lang="zh-CN" altLang="en-US" sz="1800" b="0" kern="1200" dirty="0">
              <a:solidFill>
                <a:schemeClr val="tx1"/>
              </a:solidFill>
              <a:latin typeface="微软雅黑" panose="020B0503020204020204" pitchFamily="34" charset="-122"/>
              <a:ea typeface="微软雅黑" panose="020B0503020204020204" pitchFamily="34" charset="-122"/>
            </a:rPr>
            <a:t>应用</a:t>
          </a:r>
          <a:r>
            <a:rPr lang="zh-CN" altLang="en-US" sz="1800" kern="1200" dirty="0">
              <a:solidFill>
                <a:schemeClr val="tx1"/>
              </a:solidFill>
              <a:latin typeface="微软雅黑" panose="020B0503020204020204" pitchFamily="34" charset="-122"/>
              <a:ea typeface="微软雅黑" panose="020B0503020204020204" pitchFamily="34" charset="-122"/>
            </a:rPr>
            <a:t>研究多采用</a:t>
          </a:r>
          <a:r>
            <a:rPr lang="zh-CN" altLang="en-US" sz="1800" b="1" kern="1200" dirty="0">
              <a:solidFill>
                <a:schemeClr val="tx1"/>
              </a:solidFill>
              <a:latin typeface="微软雅黑" panose="020B0503020204020204" pitchFamily="34" charset="-122"/>
              <a:ea typeface="微软雅黑" panose="020B0503020204020204" pitchFamily="34" charset="-122"/>
            </a:rPr>
            <a:t>等效电池建模</a:t>
          </a:r>
          <a:r>
            <a:rPr lang="zh-CN" altLang="en-US" sz="1800" kern="1200" dirty="0">
              <a:solidFill>
                <a:schemeClr val="tx1"/>
              </a:solidFill>
              <a:latin typeface="微软雅黑" panose="020B0503020204020204" pitchFamily="34" charset="-122"/>
              <a:ea typeface="微软雅黑" panose="020B0503020204020204" pitchFamily="34" charset="-122"/>
            </a:rPr>
            <a:t>思路，难以有效刻画</a:t>
          </a:r>
          <a:r>
            <a:rPr lang="zh-CN" altLang="en-US" sz="1800" b="0" kern="1200" dirty="0">
              <a:solidFill>
                <a:schemeClr val="tx1"/>
              </a:solidFill>
              <a:latin typeface="微软雅黑" panose="020B0503020204020204" pitchFamily="34" charset="-122"/>
              <a:ea typeface="微软雅黑" panose="020B0503020204020204" pitchFamily="34" charset="-122"/>
            </a:rPr>
            <a:t>独特的压力势能与压缩热能间的解耦与耦合</a:t>
          </a:r>
          <a:r>
            <a:rPr lang="zh-CN" altLang="en-US" sz="1800" kern="1200" dirty="0">
              <a:solidFill>
                <a:schemeClr val="tx1"/>
              </a:solidFill>
              <a:latin typeface="微软雅黑" panose="020B0503020204020204" pitchFamily="34" charset="-122"/>
              <a:ea typeface="微软雅黑" panose="020B0503020204020204" pitchFamily="34" charset="-122"/>
            </a:rPr>
            <a:t>特性</a:t>
          </a:r>
          <a:endParaRPr lang="en-US" altLang="en-US" sz="1800" kern="1200" dirty="0">
            <a:solidFill>
              <a:schemeClr val="tx1"/>
            </a:solidFill>
            <a:latin typeface="微软雅黑" panose="020B0503020204020204" pitchFamily="34" charset="-122"/>
            <a:ea typeface="微软雅黑" panose="020B0503020204020204" pitchFamily="34" charset="-122"/>
          </a:endParaRPr>
        </a:p>
      </dsp:txBody>
      <dsp:txXfrm>
        <a:off x="829775" y="1175509"/>
        <a:ext cx="6050582" cy="818264"/>
      </dsp:txXfrm>
    </dsp:sp>
    <dsp:sp modelId="{51124F51-F769-4C66-8D1C-CFC262CC4D6C}">
      <dsp:nvSpPr>
        <dsp:cNvPr id="0" name=""/>
        <dsp:cNvSpPr/>
      </dsp:nvSpPr>
      <dsp:spPr>
        <a:xfrm>
          <a:off x="433614" y="1188480"/>
          <a:ext cx="792320" cy="79232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EBEFFE-DEA2-40FD-B97C-23420767C7A5}">
      <dsp:nvSpPr>
        <dsp:cNvPr id="0" name=""/>
        <dsp:cNvSpPr/>
      </dsp:nvSpPr>
      <dsp:spPr>
        <a:xfrm>
          <a:off x="829775" y="2117445"/>
          <a:ext cx="6050582" cy="836291"/>
        </a:xfrm>
        <a:prstGeom prst="rect">
          <a:avLst/>
        </a:prstGeom>
        <a:no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3124" tIns="45720" rIns="45720" bIns="45720" numCol="1" spcCol="1270" anchor="ctr" anchorCtr="0">
          <a:noAutofit/>
        </a:bodyPr>
        <a:lstStyle/>
        <a:p>
          <a:pPr marL="0" lvl="0" indent="0" algn="l" defTabSz="800100">
            <a:lnSpc>
              <a:spcPct val="85000"/>
            </a:lnSpc>
            <a:spcBef>
              <a:spcPct val="0"/>
            </a:spcBef>
            <a:spcAft>
              <a:spcPts val="0"/>
            </a:spcAft>
            <a:buNone/>
          </a:pPr>
          <a:r>
            <a:rPr lang="zh-CN" altLang="en-US" sz="1800" kern="1200" dirty="0">
              <a:solidFill>
                <a:schemeClr val="tx1"/>
              </a:solidFill>
              <a:latin typeface="微软雅黑" panose="020B0503020204020204" pitchFamily="34" charset="-122"/>
              <a:ea typeface="微软雅黑" panose="020B0503020204020204" pitchFamily="34" charset="-122"/>
            </a:rPr>
            <a:t>对</a:t>
          </a:r>
          <a:r>
            <a:rPr lang="zh-CN" altLang="en-US" sz="1800" b="1" kern="1200" dirty="0">
              <a:solidFill>
                <a:schemeClr val="tx1"/>
              </a:solidFill>
              <a:latin typeface="微软雅黑" panose="020B0503020204020204" pitchFamily="34" charset="-122"/>
              <a:ea typeface="微软雅黑" panose="020B0503020204020204" pitchFamily="34" charset="-122"/>
            </a:rPr>
            <a:t>热电联供与热电联储</a:t>
          </a:r>
          <a:r>
            <a:rPr lang="zh-CN" altLang="en-US" sz="1800" kern="1200" dirty="0">
              <a:solidFill>
                <a:schemeClr val="tx1"/>
              </a:solidFill>
              <a:latin typeface="微软雅黑" panose="020B0503020204020204" pitchFamily="34" charset="-122"/>
              <a:ea typeface="微软雅黑" panose="020B0503020204020204" pitchFamily="34" charset="-122"/>
            </a:rPr>
            <a:t>特性的挖掘不足，未能充分发挥</a:t>
          </a:r>
          <a:r>
            <a:rPr lang="en-US" altLang="zh-CN" sz="1800" kern="1200" dirty="0">
              <a:solidFill>
                <a:schemeClr val="tx1"/>
              </a:solidFill>
              <a:latin typeface="微软雅黑" panose="020B0503020204020204" pitchFamily="34" charset="-122"/>
              <a:ea typeface="微软雅黑" panose="020B0503020204020204" pitchFamily="34" charset="-122"/>
            </a:rPr>
            <a:t>AA-CAES</a:t>
          </a:r>
          <a:r>
            <a:rPr lang="zh-CN" altLang="en-US" sz="1800" kern="1200" dirty="0">
              <a:solidFill>
                <a:schemeClr val="tx1"/>
              </a:solidFill>
              <a:latin typeface="微软雅黑" panose="020B0503020204020204" pitchFamily="34" charset="-122"/>
              <a:ea typeface="微软雅黑" panose="020B0503020204020204" pitchFamily="34" charset="-122"/>
            </a:rPr>
            <a:t>对新能源电力</a:t>
          </a:r>
          <a:r>
            <a:rPr lang="zh-CN" altLang="en-US" sz="1800" b="0" kern="1200" dirty="0">
              <a:solidFill>
                <a:schemeClr val="tx1"/>
              </a:solidFill>
              <a:latin typeface="微软雅黑" panose="020B0503020204020204" pitchFamily="34" charset="-122"/>
              <a:ea typeface="微软雅黑" panose="020B0503020204020204" pitchFamily="34" charset="-122"/>
            </a:rPr>
            <a:t>系统级</a:t>
          </a:r>
          <a:r>
            <a:rPr lang="zh-CN" altLang="en-US" sz="1800" kern="1200" dirty="0">
              <a:solidFill>
                <a:schemeClr val="tx1"/>
              </a:solidFill>
              <a:latin typeface="微软雅黑" panose="020B0503020204020204" pitchFamily="34" charset="-122"/>
              <a:ea typeface="微软雅黑" panose="020B0503020204020204" pitchFamily="34" charset="-122"/>
            </a:rPr>
            <a:t>的</a:t>
          </a:r>
          <a:r>
            <a:rPr lang="zh-CN" altLang="en-US" sz="1800" b="0" kern="1200" dirty="0">
              <a:solidFill>
                <a:schemeClr val="tx1"/>
              </a:solidFill>
              <a:latin typeface="微软雅黑" panose="020B0503020204020204" pitchFamily="34" charset="-122"/>
              <a:ea typeface="微软雅黑" panose="020B0503020204020204" pitchFamily="34" charset="-122"/>
            </a:rPr>
            <a:t>热电协同消纳的支撑</a:t>
          </a:r>
          <a:endParaRPr lang="en-US" sz="1800" b="0" kern="1200" dirty="0">
            <a:solidFill>
              <a:schemeClr val="tx1"/>
            </a:solidFill>
            <a:latin typeface="微软雅黑" panose="020B0503020204020204" pitchFamily="34" charset="-122"/>
            <a:ea typeface="微软雅黑" panose="020B0503020204020204" pitchFamily="34" charset="-122"/>
          </a:endParaRPr>
        </a:p>
      </dsp:txBody>
      <dsp:txXfrm>
        <a:off x="829775" y="2117445"/>
        <a:ext cx="6050582" cy="836291"/>
      </dsp:txXfrm>
    </dsp:sp>
    <dsp:sp modelId="{8E1EA408-0F9D-4F1B-B9B4-3FFD1E0689B4}">
      <dsp:nvSpPr>
        <dsp:cNvPr id="0" name=""/>
        <dsp:cNvSpPr/>
      </dsp:nvSpPr>
      <dsp:spPr>
        <a:xfrm>
          <a:off x="433614" y="2139430"/>
          <a:ext cx="792320" cy="79232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30205F-0543-43AA-919F-F16C302EA04A}">
      <dsp:nvSpPr>
        <dsp:cNvPr id="0" name=""/>
        <dsp:cNvSpPr/>
      </dsp:nvSpPr>
      <dsp:spPr>
        <a:xfrm>
          <a:off x="466370" y="3128471"/>
          <a:ext cx="6413986" cy="716137"/>
        </a:xfrm>
        <a:prstGeom prst="rect">
          <a:avLst/>
        </a:prstGeom>
        <a:no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3124" tIns="45720" rIns="45720" bIns="45720" numCol="1" spcCol="1270" anchor="ctr" anchorCtr="0">
          <a:noAutofit/>
        </a:bodyPr>
        <a:lstStyle/>
        <a:p>
          <a:pPr marL="0" lvl="0" indent="0" algn="l" defTabSz="800100">
            <a:lnSpc>
              <a:spcPct val="85000"/>
            </a:lnSpc>
            <a:spcBef>
              <a:spcPct val="0"/>
            </a:spcBef>
            <a:spcAft>
              <a:spcPts val="0"/>
            </a:spcAft>
            <a:buNone/>
          </a:pPr>
          <a:r>
            <a:rPr lang="zh-CN" altLang="en-US" sz="1800" kern="1200" dirty="0">
              <a:solidFill>
                <a:schemeClr val="tx1"/>
              </a:solidFill>
              <a:latin typeface="微软雅黑" panose="020B0503020204020204" pitchFamily="34" charset="-122"/>
              <a:ea typeface="微软雅黑" panose="020B0503020204020204" pitchFamily="34" charset="-122"/>
            </a:rPr>
            <a:t>大多应用属于</a:t>
          </a:r>
          <a:r>
            <a:rPr lang="zh-CN" altLang="en-US" sz="1800" b="1" kern="1200" dirty="0">
              <a:solidFill>
                <a:schemeClr val="tx1"/>
              </a:solidFill>
              <a:latin typeface="微软雅黑" panose="020B0503020204020204" pitchFamily="34" charset="-122"/>
              <a:ea typeface="微软雅黑" panose="020B0503020204020204" pitchFamily="34" charset="-122"/>
            </a:rPr>
            <a:t>被动响应</a:t>
          </a:r>
          <a:r>
            <a:rPr lang="zh-CN" altLang="en-US" sz="1800" kern="1200" dirty="0">
              <a:solidFill>
                <a:schemeClr val="tx1"/>
              </a:solidFill>
              <a:latin typeface="微软雅黑" panose="020B0503020204020204" pitchFamily="34" charset="-122"/>
              <a:ea typeface="微软雅黑" panose="020B0503020204020204" pitchFamily="34" charset="-122"/>
            </a:rPr>
            <a:t>新能源需要的灵活性资源，缺乏利用</a:t>
          </a:r>
          <a:r>
            <a:rPr lang="en-US" altLang="zh-CN" sz="1800" kern="1200" dirty="0">
              <a:solidFill>
                <a:schemeClr val="tx1"/>
              </a:solidFill>
              <a:latin typeface="微软雅黑" panose="020B0503020204020204" pitchFamily="34" charset="-122"/>
              <a:ea typeface="微软雅黑" panose="020B0503020204020204" pitchFamily="34" charset="-122"/>
            </a:rPr>
            <a:t>AA-CAES</a:t>
          </a:r>
          <a:r>
            <a:rPr lang="zh-CN" altLang="en-US" sz="1800" b="1" kern="1200" dirty="0">
              <a:solidFill>
                <a:schemeClr val="tx1"/>
              </a:solidFill>
              <a:latin typeface="微软雅黑" panose="020B0503020204020204" pitchFamily="34" charset="-122"/>
              <a:ea typeface="微软雅黑" panose="020B0503020204020204" pitchFamily="34" charset="-122"/>
            </a:rPr>
            <a:t>主动预防</a:t>
          </a:r>
          <a:r>
            <a:rPr lang="zh-CN" altLang="en-US" sz="1800" b="0" kern="1200" dirty="0">
              <a:solidFill>
                <a:schemeClr val="tx1"/>
              </a:solidFill>
              <a:latin typeface="微软雅黑" panose="020B0503020204020204" pitchFamily="34" charset="-122"/>
              <a:ea typeface="微软雅黑" panose="020B0503020204020204" pitchFamily="34" charset="-122"/>
            </a:rPr>
            <a:t>并</a:t>
          </a:r>
          <a:r>
            <a:rPr lang="zh-CN" altLang="en-US" sz="1800" b="1" kern="1200" dirty="0">
              <a:solidFill>
                <a:schemeClr val="tx1"/>
              </a:solidFill>
              <a:latin typeface="微软雅黑" panose="020B0503020204020204" pitchFamily="34" charset="-122"/>
              <a:ea typeface="微软雅黑" panose="020B0503020204020204" pitchFamily="34" charset="-122"/>
              <a:cs typeface="+mn-cs"/>
            </a:rPr>
            <a:t>降低</a:t>
          </a:r>
          <a:r>
            <a:rPr lang="zh-CN" altLang="en-US" sz="1800" kern="1200" dirty="0">
              <a:solidFill>
                <a:schemeClr val="tx1"/>
              </a:solidFill>
              <a:latin typeface="微软雅黑" panose="020B0503020204020204" pitchFamily="34" charset="-122"/>
              <a:ea typeface="微软雅黑" panose="020B0503020204020204" pitchFamily="34" charset="-122"/>
            </a:rPr>
            <a:t>灵活性资源</a:t>
          </a:r>
          <a:r>
            <a:rPr lang="zh-CN" altLang="en-US" sz="1800" b="1" kern="1200" dirty="0">
              <a:solidFill>
                <a:schemeClr val="tx1"/>
              </a:solidFill>
              <a:latin typeface="微软雅黑" panose="020B0503020204020204" pitchFamily="34" charset="-122"/>
              <a:ea typeface="微软雅黑" panose="020B0503020204020204" pitchFamily="34" charset="-122"/>
            </a:rPr>
            <a:t>需求</a:t>
          </a:r>
          <a:r>
            <a:rPr lang="zh-CN" altLang="en-US" sz="1800" kern="1200" dirty="0">
              <a:solidFill>
                <a:schemeClr val="tx1"/>
              </a:solidFill>
              <a:latin typeface="微软雅黑" panose="020B0503020204020204" pitchFamily="34" charset="-122"/>
              <a:ea typeface="微软雅黑" panose="020B0503020204020204" pitchFamily="34" charset="-122"/>
            </a:rPr>
            <a:t>的集成设计</a:t>
          </a:r>
          <a:endParaRPr lang="en-US" sz="1800" kern="1200" dirty="0">
            <a:solidFill>
              <a:schemeClr val="tx1"/>
            </a:solidFill>
            <a:latin typeface="微软雅黑" panose="020B0503020204020204" pitchFamily="34" charset="-122"/>
            <a:ea typeface="微软雅黑" panose="020B0503020204020204" pitchFamily="34" charset="-122"/>
          </a:endParaRPr>
        </a:p>
      </dsp:txBody>
      <dsp:txXfrm>
        <a:off x="466370" y="3128471"/>
        <a:ext cx="6413986" cy="716137"/>
      </dsp:txXfrm>
    </dsp:sp>
    <dsp:sp modelId="{D6B27F48-4F31-4D76-B576-80BD1D384CB1}">
      <dsp:nvSpPr>
        <dsp:cNvPr id="0" name=""/>
        <dsp:cNvSpPr/>
      </dsp:nvSpPr>
      <dsp:spPr>
        <a:xfrm>
          <a:off x="70210" y="3090380"/>
          <a:ext cx="792320" cy="79232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5A557C-9C91-4E8E-A9D2-0A22A3A9013C}">
      <dsp:nvSpPr>
        <dsp:cNvPr id="0" name=""/>
        <dsp:cNvSpPr/>
      </dsp:nvSpPr>
      <dsp:spPr>
        <a:xfrm>
          <a:off x="1905919" y="1074569"/>
          <a:ext cx="1313362" cy="1313362"/>
        </a:xfrm>
        <a:prstGeom prst="gear9">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电力</a:t>
          </a:r>
          <a:endParaRPr lang="en-US" sz="1600" kern="1200" dirty="0"/>
        </a:p>
      </dsp:txBody>
      <dsp:txXfrm>
        <a:off x="2169963" y="1382218"/>
        <a:ext cx="785274" cy="675095"/>
      </dsp:txXfrm>
    </dsp:sp>
    <dsp:sp modelId="{17AAE180-11FC-416B-8E33-8A5AD3E2C7F8}">
      <dsp:nvSpPr>
        <dsp:cNvPr id="0" name=""/>
        <dsp:cNvSpPr/>
      </dsp:nvSpPr>
      <dsp:spPr>
        <a:xfrm>
          <a:off x="1141781" y="764138"/>
          <a:ext cx="955172" cy="955172"/>
        </a:xfrm>
        <a:prstGeom prst="gear6">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热力</a:t>
          </a:r>
          <a:endParaRPr lang="en-US" sz="1600" kern="1200" dirty="0"/>
        </a:p>
      </dsp:txBody>
      <dsp:txXfrm>
        <a:off x="1382248" y="1006059"/>
        <a:ext cx="474238" cy="471330"/>
      </dsp:txXfrm>
    </dsp:sp>
    <dsp:sp modelId="{F1A75D62-90A1-4E2A-B7E2-B9EAA9624C5F}">
      <dsp:nvSpPr>
        <dsp:cNvPr id="0" name=""/>
        <dsp:cNvSpPr/>
      </dsp:nvSpPr>
      <dsp:spPr>
        <a:xfrm rot="20700000">
          <a:off x="1825220" y="105166"/>
          <a:ext cx="935874" cy="935874"/>
        </a:xfrm>
        <a:prstGeom prst="gear6">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机械</a:t>
          </a:r>
          <a:endParaRPr lang="en-US" sz="1600" kern="1200" dirty="0"/>
        </a:p>
      </dsp:txBody>
      <dsp:txXfrm rot="-20700000">
        <a:off x="2030485" y="310431"/>
        <a:ext cx="525345" cy="525345"/>
      </dsp:txXfrm>
    </dsp:sp>
    <dsp:sp modelId="{61E04951-439B-49D2-8B27-841BF4049BC8}">
      <dsp:nvSpPr>
        <dsp:cNvPr id="0" name=""/>
        <dsp:cNvSpPr/>
      </dsp:nvSpPr>
      <dsp:spPr>
        <a:xfrm>
          <a:off x="1786331" y="886732"/>
          <a:ext cx="1681104" cy="1681104"/>
        </a:xfrm>
        <a:prstGeom prst="circularArrow">
          <a:avLst>
            <a:gd name="adj1" fmla="val 4687"/>
            <a:gd name="adj2" fmla="val 299029"/>
            <a:gd name="adj3" fmla="val 2448005"/>
            <a:gd name="adj4" fmla="val 16016812"/>
            <a:gd name="adj5" fmla="val 5469"/>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A7045598-C349-42BF-B9FC-643CAD9FA5AC}">
      <dsp:nvSpPr>
        <dsp:cNvPr id="0" name=""/>
        <dsp:cNvSpPr/>
      </dsp:nvSpPr>
      <dsp:spPr>
        <a:xfrm>
          <a:off x="972621" y="560546"/>
          <a:ext cx="1221427" cy="1221427"/>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BDA6C39E-C437-4547-BE47-F6C24892CE9F}">
      <dsp:nvSpPr>
        <dsp:cNvPr id="0" name=""/>
        <dsp:cNvSpPr/>
      </dsp:nvSpPr>
      <dsp:spPr>
        <a:xfrm>
          <a:off x="1460298" y="-92073"/>
          <a:ext cx="1316944" cy="131694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9B830-FE61-471F-994D-A42587F4D0DA}">
      <dsp:nvSpPr>
        <dsp:cNvPr id="0" name=""/>
        <dsp:cNvSpPr/>
      </dsp:nvSpPr>
      <dsp:spPr>
        <a:xfrm>
          <a:off x="836437" y="138203"/>
          <a:ext cx="1786011" cy="1786011"/>
        </a:xfrm>
        <a:prstGeom prst="pie">
          <a:avLst>
            <a:gd name="adj1" fmla="val 16200000"/>
            <a:gd name="adj2" fmla="val 180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t>储热</a:t>
          </a:r>
          <a:r>
            <a:rPr lang="en-US" altLang="zh-CN" sz="1600" b="1" kern="1200" dirty="0"/>
            <a:t>SOC</a:t>
          </a:r>
          <a:endParaRPr lang="zh-CN" altLang="en-US" sz="1600" b="1" kern="1200" dirty="0"/>
        </a:p>
      </dsp:txBody>
      <dsp:txXfrm>
        <a:off x="1777707" y="516667"/>
        <a:ext cx="637861" cy="531551"/>
      </dsp:txXfrm>
    </dsp:sp>
    <dsp:sp modelId="{522EDD94-DE05-4594-9940-B9FD66244213}">
      <dsp:nvSpPr>
        <dsp:cNvPr id="0" name=""/>
        <dsp:cNvSpPr/>
      </dsp:nvSpPr>
      <dsp:spPr>
        <a:xfrm>
          <a:off x="799653" y="201989"/>
          <a:ext cx="1786011" cy="1786011"/>
        </a:xfrm>
        <a:prstGeom prst="pie">
          <a:avLst>
            <a:gd name="adj1" fmla="val 1800000"/>
            <a:gd name="adj2" fmla="val 900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50000"/>
            </a:lnSpc>
            <a:spcBef>
              <a:spcPct val="0"/>
            </a:spcBef>
            <a:spcAft>
              <a:spcPct val="35000"/>
            </a:spcAft>
            <a:buNone/>
          </a:pPr>
          <a:r>
            <a:rPr lang="zh-CN" altLang="en-US" sz="1600" b="1" kern="1200" dirty="0"/>
            <a:t>宽工况</a:t>
          </a:r>
          <a:endParaRPr lang="en-US" altLang="zh-CN" sz="1600" b="1" kern="1200" dirty="0"/>
        </a:p>
        <a:p>
          <a:pPr marL="0" lvl="0" indent="0" algn="ctr" defTabSz="711200">
            <a:lnSpc>
              <a:spcPct val="50000"/>
            </a:lnSpc>
            <a:spcBef>
              <a:spcPct val="0"/>
            </a:spcBef>
            <a:spcAft>
              <a:spcPct val="35000"/>
            </a:spcAft>
            <a:buNone/>
          </a:pPr>
          <a:r>
            <a:rPr lang="zh-CN" altLang="en-US" sz="1600" b="1" kern="1200" dirty="0"/>
            <a:t>特性曲线</a:t>
          </a:r>
        </a:p>
      </dsp:txBody>
      <dsp:txXfrm>
        <a:off x="1224894" y="1360770"/>
        <a:ext cx="956791" cy="467764"/>
      </dsp:txXfrm>
    </dsp:sp>
    <dsp:sp modelId="{6D2BE400-0481-45EF-868E-4A2BCBEA36EB}">
      <dsp:nvSpPr>
        <dsp:cNvPr id="0" name=""/>
        <dsp:cNvSpPr/>
      </dsp:nvSpPr>
      <dsp:spPr>
        <a:xfrm>
          <a:off x="762870" y="138203"/>
          <a:ext cx="1786011" cy="1786011"/>
        </a:xfrm>
        <a:prstGeom prst="pie">
          <a:avLst>
            <a:gd name="adj1" fmla="val 9000000"/>
            <a:gd name="adj2" fmla="val 1620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t>储气</a:t>
          </a:r>
          <a:r>
            <a:rPr lang="en-US" altLang="zh-CN" sz="1600" b="1" kern="1200" dirty="0"/>
            <a:t>SOC</a:t>
          </a:r>
          <a:endParaRPr lang="zh-CN" altLang="en-US" sz="1600" b="1" kern="1200" dirty="0"/>
        </a:p>
      </dsp:txBody>
      <dsp:txXfrm>
        <a:off x="969750" y="516667"/>
        <a:ext cx="637861" cy="531551"/>
      </dsp:txXfrm>
    </dsp:sp>
    <dsp:sp modelId="{27CA8449-3928-400F-BC30-3C07D9CAB3DA}">
      <dsp:nvSpPr>
        <dsp:cNvPr id="0" name=""/>
        <dsp:cNvSpPr/>
      </dsp:nvSpPr>
      <dsp:spPr>
        <a:xfrm>
          <a:off x="726021" y="27640"/>
          <a:ext cx="2007136" cy="2007136"/>
        </a:xfrm>
        <a:prstGeom prst="circularArrow">
          <a:avLst>
            <a:gd name="adj1" fmla="val 5085"/>
            <a:gd name="adj2" fmla="val 327528"/>
            <a:gd name="adj3" fmla="val 1472472"/>
            <a:gd name="adj4" fmla="val 16199432"/>
            <a:gd name="adj5" fmla="val 5932"/>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80918569-4EB6-4255-A38E-0305C94FC527}">
      <dsp:nvSpPr>
        <dsp:cNvPr id="0" name=""/>
        <dsp:cNvSpPr/>
      </dsp:nvSpPr>
      <dsp:spPr>
        <a:xfrm>
          <a:off x="689091" y="91313"/>
          <a:ext cx="2007136" cy="2007136"/>
        </a:xfrm>
        <a:prstGeom prst="circularArrow">
          <a:avLst>
            <a:gd name="adj1" fmla="val 5085"/>
            <a:gd name="adj2" fmla="val 327528"/>
            <a:gd name="adj3" fmla="val 8671970"/>
            <a:gd name="adj4" fmla="val 1800502"/>
            <a:gd name="adj5" fmla="val 5932"/>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04B24BCF-BB5F-419D-93D7-68465CA5E0B3}">
      <dsp:nvSpPr>
        <dsp:cNvPr id="0" name=""/>
        <dsp:cNvSpPr/>
      </dsp:nvSpPr>
      <dsp:spPr>
        <a:xfrm>
          <a:off x="652160" y="27640"/>
          <a:ext cx="2007136" cy="2007136"/>
        </a:xfrm>
        <a:prstGeom prst="circularArrow">
          <a:avLst>
            <a:gd name="adj1" fmla="val 5085"/>
            <a:gd name="adj2" fmla="val 327528"/>
            <a:gd name="adj3" fmla="val 15873039"/>
            <a:gd name="adj4" fmla="val 9000000"/>
            <a:gd name="adj5" fmla="val 5932"/>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FAFBD-EC95-4285-BACA-D098BCA6FA3B}">
      <dsp:nvSpPr>
        <dsp:cNvPr id="0" name=""/>
        <dsp:cNvSpPr/>
      </dsp:nvSpPr>
      <dsp:spPr>
        <a:xfrm>
          <a:off x="2308259" y="1078639"/>
          <a:ext cx="912086" cy="936418"/>
        </a:xfrm>
        <a:prstGeom prst="gear9">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备用模型</a:t>
          </a:r>
        </a:p>
      </dsp:txBody>
      <dsp:txXfrm>
        <a:off x="2491629" y="1296374"/>
        <a:ext cx="545346" cy="484465"/>
      </dsp:txXfrm>
    </dsp:sp>
    <dsp:sp modelId="{FFBB63E0-3F34-4844-AEC8-5BE081F86829}">
      <dsp:nvSpPr>
        <dsp:cNvPr id="0" name=""/>
        <dsp:cNvSpPr/>
      </dsp:nvSpPr>
      <dsp:spPr>
        <a:xfrm>
          <a:off x="1394571" y="553699"/>
          <a:ext cx="1062719" cy="999239"/>
        </a:xfrm>
        <a:prstGeom prst="gear6">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能量模型</a:t>
          </a:r>
        </a:p>
      </dsp:txBody>
      <dsp:txXfrm>
        <a:off x="1655360" y="806781"/>
        <a:ext cx="541141" cy="493075"/>
      </dsp:txXfrm>
    </dsp:sp>
    <dsp:sp modelId="{D95B55CC-58EA-4A6C-9673-C4861D7F0008}">
      <dsp:nvSpPr>
        <dsp:cNvPr id="0" name=""/>
        <dsp:cNvSpPr/>
      </dsp:nvSpPr>
      <dsp:spPr>
        <a:xfrm rot="1930050">
          <a:off x="1795003" y="818847"/>
          <a:ext cx="1643434" cy="1386466"/>
        </a:xfrm>
        <a:prstGeom prst="circularArrow">
          <a:avLst>
            <a:gd name="adj1" fmla="val 4878"/>
            <a:gd name="adj2" fmla="val 312630"/>
            <a:gd name="adj3" fmla="val 2961692"/>
            <a:gd name="adj4" fmla="val 15487857"/>
            <a:gd name="adj5" fmla="val 5691"/>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DC20EBFD-4FFE-419D-A790-81971E441D96}">
      <dsp:nvSpPr>
        <dsp:cNvPr id="0" name=""/>
        <dsp:cNvSpPr/>
      </dsp:nvSpPr>
      <dsp:spPr>
        <a:xfrm>
          <a:off x="1198989" y="297587"/>
          <a:ext cx="1231415" cy="123141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image" Target="../media/image55.wmf"/><Relationship Id="rId3" Type="http://schemas.openxmlformats.org/officeDocument/2006/relationships/image" Target="../media/image46.wmf"/><Relationship Id="rId7" Type="http://schemas.openxmlformats.org/officeDocument/2006/relationships/image" Target="../media/image40.emf"/><Relationship Id="rId12" Type="http://schemas.openxmlformats.org/officeDocument/2006/relationships/image" Target="../media/image54.wmf"/><Relationship Id="rId2" Type="http://schemas.openxmlformats.org/officeDocument/2006/relationships/image" Target="../media/image45.wmf"/><Relationship Id="rId1" Type="http://schemas.openxmlformats.org/officeDocument/2006/relationships/image" Target="../media/image44.wmf"/><Relationship Id="rId6" Type="http://schemas.openxmlformats.org/officeDocument/2006/relationships/image" Target="../media/image49.wmf"/><Relationship Id="rId11" Type="http://schemas.openxmlformats.org/officeDocument/2006/relationships/image" Target="../media/image53.wmf"/><Relationship Id="rId5" Type="http://schemas.openxmlformats.org/officeDocument/2006/relationships/image" Target="../media/image48.wmf"/><Relationship Id="rId10" Type="http://schemas.openxmlformats.org/officeDocument/2006/relationships/image" Target="../media/image52.wmf"/><Relationship Id="rId4" Type="http://schemas.openxmlformats.org/officeDocument/2006/relationships/image" Target="../media/image47.wmf"/><Relationship Id="rId9" Type="http://schemas.openxmlformats.org/officeDocument/2006/relationships/image" Target="../media/image5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E57A96-5FDB-409A-BE5C-DA8A04DFF225}"/>
              </a:ext>
            </a:extLst>
          </p:cNvPr>
          <p:cNvSpPr>
            <a:spLocks noGrp="1"/>
          </p:cNvSpPr>
          <p:nvPr>
            <p:ph type="hdr" sz="quarter"/>
          </p:nvPr>
        </p:nvSpPr>
        <p:spPr>
          <a:xfrm>
            <a:off x="0" y="1"/>
            <a:ext cx="2946400" cy="498395"/>
          </a:xfrm>
          <a:prstGeom prst="rect">
            <a:avLst/>
          </a:prstGeom>
        </p:spPr>
        <p:txBody>
          <a:bodyPr vert="horz" lIns="91440" tIns="45720" rIns="91440" bIns="45720" rtlCol="0"/>
          <a:lstStyle>
            <a:lvl1pPr algn="l">
              <a:defRPr sz="1200"/>
            </a:lvl1pPr>
          </a:lstStyle>
          <a:p>
            <a:endParaRPr lang="zh-CN" altLang="en-US"/>
          </a:p>
        </p:txBody>
      </p:sp>
      <p:sp>
        <p:nvSpPr>
          <p:cNvPr id="3" name="Date Placeholder 2">
            <a:extLst>
              <a:ext uri="{FF2B5EF4-FFF2-40B4-BE49-F238E27FC236}">
                <a16:creationId xmlns:a16="http://schemas.microsoft.com/office/drawing/2014/main" id="{399BB2B7-2E1B-4746-B858-A87FA1FEB7D8}"/>
              </a:ext>
            </a:extLst>
          </p:cNvPr>
          <p:cNvSpPr>
            <a:spLocks noGrp="1"/>
          </p:cNvSpPr>
          <p:nvPr>
            <p:ph type="dt" sz="quarter" idx="1"/>
          </p:nvPr>
        </p:nvSpPr>
        <p:spPr>
          <a:xfrm>
            <a:off x="3849688" y="1"/>
            <a:ext cx="2946400" cy="498395"/>
          </a:xfrm>
          <a:prstGeom prst="rect">
            <a:avLst/>
          </a:prstGeom>
        </p:spPr>
        <p:txBody>
          <a:bodyPr vert="horz" lIns="91440" tIns="45720" rIns="91440" bIns="45720" rtlCol="0"/>
          <a:lstStyle>
            <a:lvl1pPr algn="r">
              <a:defRPr sz="1200"/>
            </a:lvl1pPr>
          </a:lstStyle>
          <a:p>
            <a:fld id="{AB212B68-11FA-4FF9-A240-B939D834105C}" type="datetimeFigureOut">
              <a:rPr lang="zh-CN" altLang="en-US" smtClean="0"/>
              <a:t>2019/6/6</a:t>
            </a:fld>
            <a:endParaRPr lang="zh-CN" altLang="en-US"/>
          </a:p>
        </p:txBody>
      </p:sp>
      <p:sp>
        <p:nvSpPr>
          <p:cNvPr id="4" name="Footer Placeholder 3">
            <a:extLst>
              <a:ext uri="{FF2B5EF4-FFF2-40B4-BE49-F238E27FC236}">
                <a16:creationId xmlns:a16="http://schemas.microsoft.com/office/drawing/2014/main" id="{95AFD4A1-E533-4E26-8C70-55E1F725A008}"/>
              </a:ext>
            </a:extLst>
          </p:cNvPr>
          <p:cNvSpPr>
            <a:spLocks noGrp="1"/>
          </p:cNvSpPr>
          <p:nvPr>
            <p:ph type="ftr" sz="quarter" idx="2"/>
          </p:nvPr>
        </p:nvSpPr>
        <p:spPr>
          <a:xfrm>
            <a:off x="0" y="9428243"/>
            <a:ext cx="2946400" cy="498395"/>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a:extLst>
              <a:ext uri="{FF2B5EF4-FFF2-40B4-BE49-F238E27FC236}">
                <a16:creationId xmlns:a16="http://schemas.microsoft.com/office/drawing/2014/main" id="{520A6F16-EAA1-46E5-A280-0371E0355303}"/>
              </a:ext>
            </a:extLst>
          </p:cNvPr>
          <p:cNvSpPr>
            <a:spLocks noGrp="1"/>
          </p:cNvSpPr>
          <p:nvPr>
            <p:ph type="sldNum" sz="quarter" idx="3"/>
          </p:nvPr>
        </p:nvSpPr>
        <p:spPr>
          <a:xfrm>
            <a:off x="3849688" y="9428243"/>
            <a:ext cx="2946400" cy="498395"/>
          </a:xfrm>
          <a:prstGeom prst="rect">
            <a:avLst/>
          </a:prstGeom>
        </p:spPr>
        <p:txBody>
          <a:bodyPr vert="horz" lIns="91440" tIns="45720" rIns="91440" bIns="45720" rtlCol="0" anchor="b"/>
          <a:lstStyle>
            <a:lvl1pPr algn="r">
              <a:defRPr sz="1200"/>
            </a:lvl1pPr>
          </a:lstStyle>
          <a:p>
            <a:fld id="{9A00708F-4E35-4BC1-A8F3-C1691DF6EF61}" type="slidenum">
              <a:rPr lang="zh-CN" altLang="en-US" smtClean="0"/>
              <a:t>‹#›</a:t>
            </a:fld>
            <a:endParaRPr lang="zh-CN" altLang="en-US"/>
          </a:p>
        </p:txBody>
      </p:sp>
    </p:spTree>
    <p:extLst>
      <p:ext uri="{BB962C8B-B14F-4D97-AF65-F5344CB8AC3E}">
        <p14:creationId xmlns:p14="http://schemas.microsoft.com/office/powerpoint/2010/main" val="15422862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2945659" cy="4963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4" y="0"/>
            <a:ext cx="2945659" cy="496332"/>
          </a:xfrm>
          <a:prstGeom prst="rect">
            <a:avLst/>
          </a:prstGeom>
        </p:spPr>
        <p:txBody>
          <a:bodyPr vert="horz" lIns="91440" tIns="45720" rIns="91440" bIns="45720" rtlCol="0"/>
          <a:lstStyle>
            <a:lvl1pPr algn="r">
              <a:defRPr sz="1200"/>
            </a:lvl1pPr>
          </a:lstStyle>
          <a:p>
            <a:fld id="{38137757-998B-4C0A-979D-58676E569B11}" type="datetimeFigureOut">
              <a:rPr lang="zh-CN" altLang="en-US" smtClean="0"/>
              <a:t>2019/6/6</a:t>
            </a:fld>
            <a:endParaRPr lang="zh-CN" altLang="en-US"/>
          </a:p>
        </p:txBody>
      </p:sp>
      <p:sp>
        <p:nvSpPr>
          <p:cNvPr id="4" name="幻灯片图像占位符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15154"/>
            <a:ext cx="5438140" cy="4466987"/>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9428584"/>
            <a:ext cx="2945659" cy="496332"/>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4" y="9428584"/>
            <a:ext cx="2945659" cy="496332"/>
          </a:xfrm>
          <a:prstGeom prst="rect">
            <a:avLst/>
          </a:prstGeom>
        </p:spPr>
        <p:txBody>
          <a:bodyPr vert="horz" lIns="91440" tIns="45720" rIns="91440" bIns="45720" rtlCol="0" anchor="b"/>
          <a:lstStyle>
            <a:lvl1pPr algn="r">
              <a:defRPr sz="1200"/>
            </a:lvl1pPr>
          </a:lstStyle>
          <a:p>
            <a:fld id="{F4D5AC26-4DC8-472A-B76A-D0414EA6B7E0}" type="slidenum">
              <a:rPr lang="zh-CN" altLang="en-US" smtClean="0"/>
              <a:t>‹#›</a:t>
            </a:fld>
            <a:endParaRPr lang="zh-CN" altLang="en-US"/>
          </a:p>
        </p:txBody>
      </p:sp>
    </p:spTree>
    <p:extLst>
      <p:ext uri="{BB962C8B-B14F-4D97-AF65-F5344CB8AC3E}">
        <p14:creationId xmlns:p14="http://schemas.microsoft.com/office/powerpoint/2010/main" val="391111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BC03-73FB-48DA-842F-43DF57ED62D4}" type="slidenum">
              <a:rPr kumimoji="0" lang="en-US"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18435" name="Rectangle 2"/>
          <p:cNvSpPr>
            <a:spLocks noGrp="1" noRot="1" noChangeAspect="1" noChangeArrowheads="1" noTextEdit="1"/>
          </p:cNvSpPr>
          <p:nvPr>
            <p:ph type="sldImg"/>
          </p:nvPr>
        </p:nvSpPr>
        <p:spPr>
          <a:xfrm>
            <a:off x="1257300" y="720725"/>
            <a:ext cx="4800600" cy="3600450"/>
          </a:xfrm>
          <a:ln/>
        </p:spPr>
      </p:sp>
      <p:sp>
        <p:nvSpPr>
          <p:cNvPr id="18436" name="Rectangle 3"/>
          <p:cNvSpPr>
            <a:spLocks noGrp="1" noChangeArrowheads="1"/>
          </p:cNvSpPr>
          <p:nvPr>
            <p:ph type="body" idx="1"/>
          </p:nvPr>
        </p:nvSpPr>
        <p:spPr>
          <a:noFill/>
          <a:ln/>
        </p:spPr>
        <p:txBody>
          <a:bodyPr/>
          <a:lstStyle/>
          <a:p>
            <a:endParaRPr lang="en-US" b="0" dirty="0"/>
          </a:p>
        </p:txBody>
      </p:sp>
    </p:spTree>
    <p:extLst>
      <p:ext uri="{BB962C8B-B14F-4D97-AF65-F5344CB8AC3E}">
        <p14:creationId xmlns:p14="http://schemas.microsoft.com/office/powerpoint/2010/main" val="2541788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F4D5AC26-4DC8-472A-B76A-D0414EA6B7E0}" type="slidenum">
              <a:rPr lang="zh-CN" altLang="en-US" smtClean="0"/>
              <a:t>13</a:t>
            </a:fld>
            <a:endParaRPr lang="zh-CN" altLang="en-US"/>
          </a:p>
        </p:txBody>
      </p:sp>
    </p:spTree>
    <p:extLst>
      <p:ext uri="{BB962C8B-B14F-4D97-AF65-F5344CB8AC3E}">
        <p14:creationId xmlns:p14="http://schemas.microsoft.com/office/powerpoint/2010/main" val="1940240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14</a:t>
            </a:fld>
            <a:endParaRPr lang="zh-CN" altLang="en-US"/>
          </a:p>
        </p:txBody>
      </p:sp>
    </p:spTree>
    <p:extLst>
      <p:ext uri="{BB962C8B-B14F-4D97-AF65-F5344CB8AC3E}">
        <p14:creationId xmlns:p14="http://schemas.microsoft.com/office/powerpoint/2010/main" val="1747079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15</a:t>
            </a:fld>
            <a:endParaRPr lang="zh-CN" altLang="en-US"/>
          </a:p>
        </p:txBody>
      </p:sp>
    </p:spTree>
    <p:extLst>
      <p:ext uri="{BB962C8B-B14F-4D97-AF65-F5344CB8AC3E}">
        <p14:creationId xmlns:p14="http://schemas.microsoft.com/office/powerpoint/2010/main" val="3056036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16</a:t>
            </a:fld>
            <a:endParaRPr lang="zh-CN" altLang="en-US"/>
          </a:p>
        </p:txBody>
      </p:sp>
    </p:spTree>
    <p:extLst>
      <p:ext uri="{BB962C8B-B14F-4D97-AF65-F5344CB8AC3E}">
        <p14:creationId xmlns:p14="http://schemas.microsoft.com/office/powerpoint/2010/main" val="1385248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17</a:t>
            </a:fld>
            <a:endParaRPr lang="zh-CN" altLang="en-US"/>
          </a:p>
        </p:txBody>
      </p:sp>
    </p:spTree>
    <p:extLst>
      <p:ext uri="{BB962C8B-B14F-4D97-AF65-F5344CB8AC3E}">
        <p14:creationId xmlns:p14="http://schemas.microsoft.com/office/powerpoint/2010/main" val="1573653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18</a:t>
            </a:fld>
            <a:endParaRPr lang="zh-CN" altLang="en-US"/>
          </a:p>
        </p:txBody>
      </p:sp>
    </p:spTree>
    <p:extLst>
      <p:ext uri="{BB962C8B-B14F-4D97-AF65-F5344CB8AC3E}">
        <p14:creationId xmlns:p14="http://schemas.microsoft.com/office/powerpoint/2010/main" val="4045112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19</a:t>
            </a:fld>
            <a:endParaRPr lang="zh-CN" altLang="en-US"/>
          </a:p>
        </p:txBody>
      </p:sp>
    </p:spTree>
    <p:extLst>
      <p:ext uri="{BB962C8B-B14F-4D97-AF65-F5344CB8AC3E}">
        <p14:creationId xmlns:p14="http://schemas.microsoft.com/office/powerpoint/2010/main" val="107487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20</a:t>
            </a:fld>
            <a:endParaRPr lang="zh-CN" altLang="en-US"/>
          </a:p>
        </p:txBody>
      </p:sp>
    </p:spTree>
    <p:extLst>
      <p:ext uri="{BB962C8B-B14F-4D97-AF65-F5344CB8AC3E}">
        <p14:creationId xmlns:p14="http://schemas.microsoft.com/office/powerpoint/2010/main" val="2959923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21</a:t>
            </a:fld>
            <a:endParaRPr lang="zh-CN" altLang="en-US"/>
          </a:p>
        </p:txBody>
      </p:sp>
    </p:spTree>
    <p:extLst>
      <p:ext uri="{BB962C8B-B14F-4D97-AF65-F5344CB8AC3E}">
        <p14:creationId xmlns:p14="http://schemas.microsoft.com/office/powerpoint/2010/main" val="3581929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22</a:t>
            </a:fld>
            <a:endParaRPr lang="zh-CN" altLang="en-US"/>
          </a:p>
        </p:txBody>
      </p:sp>
    </p:spTree>
    <p:extLst>
      <p:ext uri="{BB962C8B-B14F-4D97-AF65-F5344CB8AC3E}">
        <p14:creationId xmlns:p14="http://schemas.microsoft.com/office/powerpoint/2010/main" val="229447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F4D5AC26-4DC8-472A-B76A-D0414EA6B7E0}" type="slidenum">
              <a:rPr lang="zh-CN" altLang="en-US" smtClean="0"/>
              <a:t>2</a:t>
            </a:fld>
            <a:endParaRPr lang="zh-CN" altLang="en-US"/>
          </a:p>
        </p:txBody>
      </p:sp>
    </p:spTree>
    <p:extLst>
      <p:ext uri="{BB962C8B-B14F-4D97-AF65-F5344CB8AC3E}">
        <p14:creationId xmlns:p14="http://schemas.microsoft.com/office/powerpoint/2010/main" val="4193207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23</a:t>
            </a:fld>
            <a:endParaRPr lang="zh-CN" altLang="en-US"/>
          </a:p>
        </p:txBody>
      </p:sp>
    </p:spTree>
    <p:extLst>
      <p:ext uri="{BB962C8B-B14F-4D97-AF65-F5344CB8AC3E}">
        <p14:creationId xmlns:p14="http://schemas.microsoft.com/office/powerpoint/2010/main" val="1046516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24</a:t>
            </a:fld>
            <a:endParaRPr lang="zh-CN" altLang="en-US"/>
          </a:p>
        </p:txBody>
      </p:sp>
    </p:spTree>
    <p:extLst>
      <p:ext uri="{BB962C8B-B14F-4D97-AF65-F5344CB8AC3E}">
        <p14:creationId xmlns:p14="http://schemas.microsoft.com/office/powerpoint/2010/main" val="1799868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25</a:t>
            </a:fld>
            <a:endParaRPr lang="zh-CN" altLang="en-US"/>
          </a:p>
        </p:txBody>
      </p:sp>
    </p:spTree>
    <p:extLst>
      <p:ext uri="{BB962C8B-B14F-4D97-AF65-F5344CB8AC3E}">
        <p14:creationId xmlns:p14="http://schemas.microsoft.com/office/powerpoint/2010/main" val="2099072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26</a:t>
            </a:fld>
            <a:endParaRPr lang="zh-CN" altLang="en-US"/>
          </a:p>
        </p:txBody>
      </p:sp>
    </p:spTree>
    <p:extLst>
      <p:ext uri="{BB962C8B-B14F-4D97-AF65-F5344CB8AC3E}">
        <p14:creationId xmlns:p14="http://schemas.microsoft.com/office/powerpoint/2010/main" val="3083607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27</a:t>
            </a:fld>
            <a:endParaRPr lang="zh-CN" altLang="en-US"/>
          </a:p>
        </p:txBody>
      </p:sp>
    </p:spTree>
    <p:extLst>
      <p:ext uri="{BB962C8B-B14F-4D97-AF65-F5344CB8AC3E}">
        <p14:creationId xmlns:p14="http://schemas.microsoft.com/office/powerpoint/2010/main" val="754512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b="1" kern="0" dirty="0">
                <a:latin typeface="微软雅黑" pitchFamily="34" charset="-122"/>
                <a:ea typeface="微软雅黑" pitchFamily="34" charset="-122"/>
              </a:rPr>
              <a:t>典型集中式管理的无碳排区域能源系统</a:t>
            </a:r>
            <a:endParaRPr kumimoji="1" lang="en-US" altLang="zh-CN" b="1" kern="0" dirty="0">
              <a:latin typeface="微软雅黑" pitchFamily="34" charset="-122"/>
              <a:ea typeface="微软雅黑" pitchFamily="34" charset="-122"/>
            </a:endParaRPr>
          </a:p>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28</a:t>
            </a:fld>
            <a:endParaRPr lang="zh-CN" altLang="en-US"/>
          </a:p>
        </p:txBody>
      </p:sp>
    </p:spTree>
    <p:extLst>
      <p:ext uri="{BB962C8B-B14F-4D97-AF65-F5344CB8AC3E}">
        <p14:creationId xmlns:p14="http://schemas.microsoft.com/office/powerpoint/2010/main" val="3900937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29</a:t>
            </a:fld>
            <a:endParaRPr lang="zh-CN" altLang="en-US"/>
          </a:p>
        </p:txBody>
      </p:sp>
    </p:spTree>
    <p:extLst>
      <p:ext uri="{BB962C8B-B14F-4D97-AF65-F5344CB8AC3E}">
        <p14:creationId xmlns:p14="http://schemas.microsoft.com/office/powerpoint/2010/main" val="1500045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30</a:t>
            </a:fld>
            <a:endParaRPr lang="zh-CN" altLang="en-US"/>
          </a:p>
        </p:txBody>
      </p:sp>
    </p:spTree>
    <p:extLst>
      <p:ext uri="{BB962C8B-B14F-4D97-AF65-F5344CB8AC3E}">
        <p14:creationId xmlns:p14="http://schemas.microsoft.com/office/powerpoint/2010/main" val="739905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31</a:t>
            </a:fld>
            <a:endParaRPr lang="zh-CN" altLang="en-US"/>
          </a:p>
        </p:txBody>
      </p:sp>
    </p:spTree>
    <p:extLst>
      <p:ext uri="{BB962C8B-B14F-4D97-AF65-F5344CB8AC3E}">
        <p14:creationId xmlns:p14="http://schemas.microsoft.com/office/powerpoint/2010/main" val="953165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32</a:t>
            </a:fld>
            <a:endParaRPr lang="zh-CN" altLang="en-US"/>
          </a:p>
        </p:txBody>
      </p:sp>
    </p:spTree>
    <p:extLst>
      <p:ext uri="{BB962C8B-B14F-4D97-AF65-F5344CB8AC3E}">
        <p14:creationId xmlns:p14="http://schemas.microsoft.com/office/powerpoint/2010/main" val="1425077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F4D5AC26-4DC8-472A-B76A-D0414EA6B7E0}" type="slidenum">
              <a:rPr lang="zh-CN" altLang="en-US" smtClean="0"/>
              <a:t>3</a:t>
            </a:fld>
            <a:endParaRPr lang="zh-CN" altLang="en-US"/>
          </a:p>
        </p:txBody>
      </p:sp>
    </p:spTree>
    <p:extLst>
      <p:ext uri="{BB962C8B-B14F-4D97-AF65-F5344CB8AC3E}">
        <p14:creationId xmlns:p14="http://schemas.microsoft.com/office/powerpoint/2010/main" val="927559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33</a:t>
            </a:fld>
            <a:endParaRPr lang="zh-CN" altLang="en-US"/>
          </a:p>
        </p:txBody>
      </p:sp>
    </p:spTree>
    <p:extLst>
      <p:ext uri="{BB962C8B-B14F-4D97-AF65-F5344CB8AC3E}">
        <p14:creationId xmlns:p14="http://schemas.microsoft.com/office/powerpoint/2010/main" val="303492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34</a:t>
            </a:fld>
            <a:endParaRPr lang="zh-CN" altLang="en-US"/>
          </a:p>
        </p:txBody>
      </p:sp>
    </p:spTree>
    <p:extLst>
      <p:ext uri="{BB962C8B-B14F-4D97-AF65-F5344CB8AC3E}">
        <p14:creationId xmlns:p14="http://schemas.microsoft.com/office/powerpoint/2010/main" val="948755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35</a:t>
            </a:fld>
            <a:endParaRPr lang="zh-CN" altLang="en-US"/>
          </a:p>
        </p:txBody>
      </p:sp>
    </p:spTree>
    <p:extLst>
      <p:ext uri="{BB962C8B-B14F-4D97-AF65-F5344CB8AC3E}">
        <p14:creationId xmlns:p14="http://schemas.microsoft.com/office/powerpoint/2010/main" val="3284401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lang="zh-CN" altLang="en-US" dirty="0">
                <a:latin typeface="宋体" panose="02010600030101010101" pitchFamily="2" charset="-122"/>
              </a:rPr>
              <a:t>以</a:t>
            </a:r>
            <a:r>
              <a:rPr lang="en-US" altLang="zh-CN" dirty="0">
                <a:latin typeface="TeXGyreTermes-Regular"/>
              </a:rPr>
              <a:t>0.5</a:t>
            </a:r>
            <a:r>
              <a:rPr lang="zh-CN" altLang="en-US" sz="800" dirty="0">
                <a:latin typeface="txsys"/>
              </a:rPr>
              <a:t>◦ </a:t>
            </a:r>
            <a:r>
              <a:rPr lang="zh-CN" altLang="en-US" dirty="0">
                <a:latin typeface="宋体" panose="02010600030101010101" pitchFamily="2" charset="-122"/>
              </a:rPr>
              <a:t>的经度与</a:t>
            </a:r>
            <a:r>
              <a:rPr lang="en-US" altLang="zh-CN" dirty="0">
                <a:latin typeface="TeXGyreTermes-Regular"/>
              </a:rPr>
              <a:t>0.67</a:t>
            </a:r>
            <a:r>
              <a:rPr lang="zh-CN" altLang="en-US" sz="800" dirty="0">
                <a:latin typeface="txsys"/>
              </a:rPr>
              <a:t>◦ </a:t>
            </a:r>
            <a:r>
              <a:rPr lang="zh-CN" altLang="en-US" dirty="0">
                <a:latin typeface="宋体" panose="02010600030101010101" pitchFamily="2" charset="-122"/>
              </a:rPr>
              <a:t>的维度分辨率</a:t>
            </a:r>
            <a:endParaRPr lang="zh-CN" altLang="en-US" dirty="0"/>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36</a:t>
            </a:fld>
            <a:endParaRPr lang="zh-CN" altLang="en-US"/>
          </a:p>
        </p:txBody>
      </p:sp>
    </p:spTree>
    <p:extLst>
      <p:ext uri="{BB962C8B-B14F-4D97-AF65-F5344CB8AC3E}">
        <p14:creationId xmlns:p14="http://schemas.microsoft.com/office/powerpoint/2010/main" val="1424724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37</a:t>
            </a:fld>
            <a:endParaRPr lang="zh-CN" altLang="en-US"/>
          </a:p>
        </p:txBody>
      </p:sp>
    </p:spTree>
    <p:extLst>
      <p:ext uri="{BB962C8B-B14F-4D97-AF65-F5344CB8AC3E}">
        <p14:creationId xmlns:p14="http://schemas.microsoft.com/office/powerpoint/2010/main" val="40938378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38</a:t>
            </a:fld>
            <a:endParaRPr lang="zh-CN" altLang="en-US"/>
          </a:p>
        </p:txBody>
      </p:sp>
    </p:spTree>
    <p:extLst>
      <p:ext uri="{BB962C8B-B14F-4D97-AF65-F5344CB8AC3E}">
        <p14:creationId xmlns:p14="http://schemas.microsoft.com/office/powerpoint/2010/main" val="1950747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39</a:t>
            </a:fld>
            <a:endParaRPr lang="zh-CN" altLang="en-US"/>
          </a:p>
        </p:txBody>
      </p:sp>
    </p:spTree>
    <p:extLst>
      <p:ext uri="{BB962C8B-B14F-4D97-AF65-F5344CB8AC3E}">
        <p14:creationId xmlns:p14="http://schemas.microsoft.com/office/powerpoint/2010/main" val="2267800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D5AC26-4DC8-472A-B76A-D0414EA6B7E0}" type="slidenum">
              <a:rPr lang="zh-CN" altLang="en-US" smtClean="0"/>
              <a:t>43</a:t>
            </a:fld>
            <a:endParaRPr lang="zh-CN" altLang="en-US"/>
          </a:p>
        </p:txBody>
      </p:sp>
    </p:spTree>
    <p:extLst>
      <p:ext uri="{BB962C8B-B14F-4D97-AF65-F5344CB8AC3E}">
        <p14:creationId xmlns:p14="http://schemas.microsoft.com/office/powerpoint/2010/main" val="145240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F4D5AC26-4DC8-472A-B76A-D0414EA6B7E0}" type="slidenum">
              <a:rPr lang="zh-CN" altLang="en-US" smtClean="0"/>
              <a:t>4</a:t>
            </a:fld>
            <a:endParaRPr lang="zh-CN" altLang="en-US"/>
          </a:p>
        </p:txBody>
      </p:sp>
    </p:spTree>
    <p:extLst>
      <p:ext uri="{BB962C8B-B14F-4D97-AF65-F5344CB8AC3E}">
        <p14:creationId xmlns:p14="http://schemas.microsoft.com/office/powerpoint/2010/main" val="3224024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5</a:t>
            </a:fld>
            <a:endParaRPr lang="zh-CN" altLang="en-US"/>
          </a:p>
        </p:txBody>
      </p:sp>
    </p:spTree>
    <p:extLst>
      <p:ext uri="{BB962C8B-B14F-4D97-AF65-F5344CB8AC3E}">
        <p14:creationId xmlns:p14="http://schemas.microsoft.com/office/powerpoint/2010/main" val="2939052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6</a:t>
            </a:fld>
            <a:endParaRPr lang="zh-CN" altLang="en-US"/>
          </a:p>
        </p:txBody>
      </p:sp>
    </p:spTree>
    <p:extLst>
      <p:ext uri="{BB962C8B-B14F-4D97-AF65-F5344CB8AC3E}">
        <p14:creationId xmlns:p14="http://schemas.microsoft.com/office/powerpoint/2010/main" val="381242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7</a:t>
            </a:fld>
            <a:endParaRPr lang="zh-CN" altLang="en-US"/>
          </a:p>
        </p:txBody>
      </p:sp>
    </p:spTree>
    <p:extLst>
      <p:ext uri="{BB962C8B-B14F-4D97-AF65-F5344CB8AC3E}">
        <p14:creationId xmlns:p14="http://schemas.microsoft.com/office/powerpoint/2010/main" val="2530522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endParaRPr kumimoji="0" lang="en-US" altLang="zh-CN" sz="1200" b="1" dirty="0">
              <a:latin typeface="Arial" pitchFamily="34" charset="0"/>
            </a:endParaRPr>
          </a:p>
        </p:txBody>
      </p:sp>
      <p:sp>
        <p:nvSpPr>
          <p:cNvPr id="4" name="Slide Number Placeholder 3"/>
          <p:cNvSpPr>
            <a:spLocks noGrp="1"/>
          </p:cNvSpPr>
          <p:nvPr>
            <p:ph type="sldNum" sz="quarter" idx="10"/>
          </p:nvPr>
        </p:nvSpPr>
        <p:spPr/>
        <p:txBody>
          <a:bodyPr/>
          <a:lstStyle/>
          <a:p>
            <a:fld id="{F4D5AC26-4DC8-472A-B76A-D0414EA6B7E0}" type="slidenum">
              <a:rPr lang="zh-CN" altLang="en-US" smtClean="0"/>
              <a:t>8</a:t>
            </a:fld>
            <a:endParaRPr lang="zh-CN" altLang="en-US"/>
          </a:p>
        </p:txBody>
      </p:sp>
    </p:spTree>
    <p:extLst>
      <p:ext uri="{BB962C8B-B14F-4D97-AF65-F5344CB8AC3E}">
        <p14:creationId xmlns:p14="http://schemas.microsoft.com/office/powerpoint/2010/main" val="1046307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F4D5AC26-4DC8-472A-B76A-D0414EA6B7E0}" type="slidenum">
              <a:rPr lang="zh-CN" altLang="en-US" smtClean="0"/>
              <a:t>12</a:t>
            </a:fld>
            <a:endParaRPr lang="zh-CN" altLang="en-US"/>
          </a:p>
        </p:txBody>
      </p:sp>
    </p:spTree>
    <p:extLst>
      <p:ext uri="{BB962C8B-B14F-4D97-AF65-F5344CB8AC3E}">
        <p14:creationId xmlns:p14="http://schemas.microsoft.com/office/powerpoint/2010/main" val="1234386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E166961-C7F6-4522-BFF9-C35B763FF231}" type="datetime1">
              <a:rPr lang="zh-CN" altLang="en-US" smtClean="0"/>
              <a:t>2019/6/6</a:t>
            </a:fld>
            <a:endParaRPr lang="zh-CN" altLang="en-US"/>
          </a:p>
        </p:txBody>
      </p:sp>
      <p:sp>
        <p:nvSpPr>
          <p:cNvPr id="5" name="页脚占位符 4"/>
          <p:cNvSpPr>
            <a:spLocks noGrp="1"/>
          </p:cNvSpPr>
          <p:nvPr>
            <p:ph type="ftr" sz="quarter" idx="11"/>
          </p:nvPr>
        </p:nvSpPr>
        <p:spPr/>
        <p:txBody>
          <a:bodyPr/>
          <a:lstStyle/>
          <a:p>
            <a:r>
              <a:rPr lang="en-US" altLang="zh-CN"/>
              <a:t>Confidential materials, please do not distribute.  ©Copyright, all rights reserved by Rui Li. </a:t>
            </a:r>
            <a:endParaRPr lang="zh-CN" altLang="en-US" dirty="0"/>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nvPr>
        </p:nvSpPr>
        <p:spPr/>
        <p:txBody>
          <a:bodyPr/>
          <a:lstStyle/>
          <a:p>
            <a:fld id="{52CAC0E0-96F4-4B8E-A33D-6A577C2BF34E}" type="datetime1">
              <a:rPr lang="zh-CN" altLang="en-US" smtClean="0"/>
              <a:t>2019/6/6</a:t>
            </a:fld>
            <a:endParaRPr lang="zh-CN" altLang="en-US"/>
          </a:p>
        </p:txBody>
      </p:sp>
      <p:sp>
        <p:nvSpPr>
          <p:cNvPr id="4" name="页脚占位符 3"/>
          <p:cNvSpPr>
            <a:spLocks noGrp="1"/>
          </p:cNvSpPr>
          <p:nvPr>
            <p:ph type="ftr" sz="quarter" idx="11"/>
          </p:nvPr>
        </p:nvSpPr>
        <p:spPr/>
        <p:txBody>
          <a:bodyPr/>
          <a:lstStyle/>
          <a:p>
            <a:r>
              <a:rPr lang="en-US" altLang="zh-CN"/>
              <a:t>Confidential materials, please do not distribute.  ©Copyright, all rights reserved by Rui Li. </a:t>
            </a:r>
            <a:endParaRPr lang="zh-CN" altLang="en-US" dirty="0"/>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D934356-E155-46E2-96AD-898B636CFB1E}" type="datetime1">
              <a:rPr lang="zh-CN" altLang="en-US" smtClean="0"/>
              <a:t>2019/6/6</a:t>
            </a:fld>
            <a:endParaRPr lang="zh-CN" altLang="en-US"/>
          </a:p>
        </p:txBody>
      </p:sp>
      <p:sp>
        <p:nvSpPr>
          <p:cNvPr id="5" name="页脚占位符 4"/>
          <p:cNvSpPr>
            <a:spLocks noGrp="1"/>
          </p:cNvSpPr>
          <p:nvPr>
            <p:ph type="ftr" sz="quarter" idx="11"/>
          </p:nvPr>
        </p:nvSpPr>
        <p:spPr/>
        <p:txBody>
          <a:bodyPr/>
          <a:lstStyle/>
          <a:p>
            <a:r>
              <a:rPr lang="en-US" altLang="zh-CN"/>
              <a:t>Confidential materials, please do not distribute.  ©Copyright, all rights reserved by Rui Li. </a:t>
            </a:r>
            <a:endParaRPr lang="zh-CN" altLang="en-US" dirty="0"/>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p>
        </p:txBody>
      </p:sp>
      <p:sp>
        <p:nvSpPr>
          <p:cNvPr id="3" name="内容占位符 2"/>
          <p:cNvSpPr>
            <a:spLocks noGrp="1"/>
          </p:cNvSpPr>
          <p:nvPr>
            <p:ph idx="1"/>
          </p:nvPr>
        </p:nvSpPr>
        <p:spPr>
          <a:xfrm>
            <a:off x="628650" y="1825625"/>
            <a:ext cx="78867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C3BB2527-7820-4D7D-BDB5-F22AFEEA63C3}" type="datetime1">
              <a:rPr lang="zh-CN" altLang="en-US" smtClean="0"/>
              <a:t>2019/6/6</a:t>
            </a:fld>
            <a:endParaRPr lang="zh-CN" altLang="en-US"/>
          </a:p>
        </p:txBody>
      </p:sp>
      <p:sp>
        <p:nvSpPr>
          <p:cNvPr id="5" name="页脚占位符 4"/>
          <p:cNvSpPr>
            <a:spLocks noGrp="1"/>
          </p:cNvSpPr>
          <p:nvPr>
            <p:ph type="ftr" sz="quarter" idx="11"/>
          </p:nvPr>
        </p:nvSpPr>
        <p:spPr/>
        <p:txBody>
          <a:bodyPr/>
          <a:lstStyle/>
          <a:p>
            <a:r>
              <a:rPr lang="en-US" altLang="zh-CN"/>
              <a:t>Confidential materials, please do not distribute.  ©Copyright, all rights reserved by Rui Li. </a:t>
            </a:r>
            <a:endParaRPr lang="zh-CN" altLang="en-US" dirty="0"/>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91FC4342-3EA2-418D-8490-DAD02CC187BC}" type="datetime1">
              <a:rPr lang="zh-CN" altLang="en-US" smtClean="0"/>
              <a:t>2019/6/6</a:t>
            </a:fld>
            <a:endParaRPr lang="zh-CN" altLang="en-US"/>
          </a:p>
        </p:txBody>
      </p:sp>
      <p:sp>
        <p:nvSpPr>
          <p:cNvPr id="5" name="页脚占位符 4"/>
          <p:cNvSpPr>
            <a:spLocks noGrp="1"/>
          </p:cNvSpPr>
          <p:nvPr>
            <p:ph type="ftr" sz="quarter" idx="11"/>
          </p:nvPr>
        </p:nvSpPr>
        <p:spPr/>
        <p:txBody>
          <a:bodyPr/>
          <a:lstStyle/>
          <a:p>
            <a:r>
              <a:rPr lang="en-US" altLang="zh-CN"/>
              <a:t>Confidential materials, please do not distribute.  ©Copyright, all rights reserved by Rui Li. </a:t>
            </a:r>
            <a:endParaRPr lang="zh-CN" altLang="en-US" dirty="0"/>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4E990C1B-3740-429D-99F8-CFD2E0CA9D8D}" type="datetime1">
              <a:rPr lang="zh-CN" altLang="en-US" smtClean="0"/>
              <a:t>2019/6/6</a:t>
            </a:fld>
            <a:endParaRPr lang="zh-CN" altLang="en-US"/>
          </a:p>
        </p:txBody>
      </p:sp>
      <p:sp>
        <p:nvSpPr>
          <p:cNvPr id="6" name="页脚占位符 5"/>
          <p:cNvSpPr>
            <a:spLocks noGrp="1"/>
          </p:cNvSpPr>
          <p:nvPr>
            <p:ph type="ftr" sz="quarter" idx="11"/>
          </p:nvPr>
        </p:nvSpPr>
        <p:spPr/>
        <p:txBody>
          <a:bodyPr/>
          <a:lstStyle/>
          <a:p>
            <a:r>
              <a:rPr lang="en-US" altLang="zh-CN"/>
              <a:t>Confidential materials, please do not distribute.  ©Copyright, all rights reserved by Rui Li. </a:t>
            </a:r>
            <a:endParaRPr lang="zh-CN" altLang="en-US" dirty="0"/>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DF182B7-4093-4243-887B-2FEAA4EB53A4}" type="datetime1">
              <a:rPr lang="zh-CN" altLang="en-US" smtClean="0"/>
              <a:t>2019/6/6</a:t>
            </a:fld>
            <a:endParaRPr lang="zh-CN" altLang="en-US"/>
          </a:p>
        </p:txBody>
      </p:sp>
      <p:sp>
        <p:nvSpPr>
          <p:cNvPr id="8" name="页脚占位符 7"/>
          <p:cNvSpPr>
            <a:spLocks noGrp="1"/>
          </p:cNvSpPr>
          <p:nvPr>
            <p:ph type="ftr" sz="quarter" idx="11"/>
          </p:nvPr>
        </p:nvSpPr>
        <p:spPr/>
        <p:txBody>
          <a:bodyPr/>
          <a:lstStyle/>
          <a:p>
            <a:r>
              <a:rPr lang="en-US" altLang="zh-CN"/>
              <a:t>Confidential materials, please do not distribute.  ©Copyright, all rights reserved by Rui Li. </a:t>
            </a:r>
            <a:endParaRPr lang="zh-CN" altLang="en-US" dirty="0"/>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E0E5EAF-2D98-4349-AC77-1A437DF8F329}" type="datetime1">
              <a:rPr lang="zh-CN" altLang="en-US" smtClean="0"/>
              <a:t>2019/6/6</a:t>
            </a:fld>
            <a:endParaRPr lang="zh-CN" altLang="en-US"/>
          </a:p>
        </p:txBody>
      </p:sp>
      <p:sp>
        <p:nvSpPr>
          <p:cNvPr id="4" name="页脚占位符 3"/>
          <p:cNvSpPr>
            <a:spLocks noGrp="1"/>
          </p:cNvSpPr>
          <p:nvPr>
            <p:ph type="ftr" sz="quarter" idx="11"/>
          </p:nvPr>
        </p:nvSpPr>
        <p:spPr/>
        <p:txBody>
          <a:bodyPr/>
          <a:lstStyle/>
          <a:p>
            <a:r>
              <a:rPr lang="en-US" altLang="zh-CN"/>
              <a:t>Confidential materials, please do not distribute.  ©Copyright, all rights reserved by Rui Li. </a:t>
            </a:r>
            <a:endParaRPr lang="zh-CN" altLang="en-US" dirty="0"/>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F6002F7-7691-45D4-9567-C141E53666BB}" type="datetime1">
              <a:rPr lang="zh-CN" altLang="en-US" smtClean="0"/>
              <a:t>2019/6/6</a:t>
            </a:fld>
            <a:endParaRPr lang="zh-CN" altLang="en-US"/>
          </a:p>
        </p:txBody>
      </p:sp>
      <p:sp>
        <p:nvSpPr>
          <p:cNvPr id="3" name="页脚占位符 2"/>
          <p:cNvSpPr>
            <a:spLocks noGrp="1"/>
          </p:cNvSpPr>
          <p:nvPr>
            <p:ph type="ftr" sz="quarter" idx="11"/>
          </p:nvPr>
        </p:nvSpPr>
        <p:spPr/>
        <p:txBody>
          <a:bodyPr/>
          <a:lstStyle/>
          <a:p>
            <a:r>
              <a:rPr lang="en-US" altLang="zh-CN"/>
              <a:t>Confidential materials, please do not distribute.  ©Copyright, all rights reserved by Rui Li. </a:t>
            </a:r>
            <a:endParaRPr lang="zh-CN" altLang="en-US" dirty="0"/>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dirty="0"/>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DE7D823-FD72-4A1C-B09E-53A3D91647D2}" type="datetime1">
              <a:rPr lang="zh-CN" altLang="en-US" smtClean="0"/>
              <a:t>2019/6/6</a:t>
            </a:fld>
            <a:endParaRPr lang="zh-CN" altLang="en-US"/>
          </a:p>
        </p:txBody>
      </p:sp>
      <p:sp>
        <p:nvSpPr>
          <p:cNvPr id="6" name="页脚占位符 5"/>
          <p:cNvSpPr>
            <a:spLocks noGrp="1"/>
          </p:cNvSpPr>
          <p:nvPr>
            <p:ph type="ftr" sz="quarter" idx="11"/>
          </p:nvPr>
        </p:nvSpPr>
        <p:spPr/>
        <p:txBody>
          <a:bodyPr/>
          <a:lstStyle/>
          <a:p>
            <a:r>
              <a:rPr lang="en-US" altLang="zh-CN"/>
              <a:t>Confidential materials, please do not distribute.  ©Copyright, all rights reserved by Rui Li. </a:t>
            </a:r>
            <a:endParaRPr lang="zh-CN" altLang="en-US" dirty="0"/>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A67C47A-411E-4D21-A24C-5F674E63F796}" type="datetime1">
              <a:rPr lang="zh-CN" altLang="en-US" smtClean="0"/>
              <a:t>2019/6/6</a:t>
            </a:fld>
            <a:endParaRPr lang="zh-CN" altLang="en-US"/>
          </a:p>
        </p:txBody>
      </p:sp>
      <p:sp>
        <p:nvSpPr>
          <p:cNvPr id="5" name="页脚占位符 4"/>
          <p:cNvSpPr>
            <a:spLocks noGrp="1"/>
          </p:cNvSpPr>
          <p:nvPr>
            <p:ph type="ftr" sz="quarter" idx="11"/>
          </p:nvPr>
        </p:nvSpPr>
        <p:spPr/>
        <p:txBody>
          <a:bodyPr/>
          <a:lstStyle/>
          <a:p>
            <a:r>
              <a:rPr lang="en-US" altLang="zh-CN"/>
              <a:t>Confidential materials, please do not distribute.  ©Copyright, all rights reserved by Rui Li. </a:t>
            </a:r>
            <a:endParaRPr lang="zh-CN" altLang="en-US" dirty="0"/>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p>
        </p:txBody>
      </p:sp>
      <p:sp>
        <p:nvSpPr>
          <p:cNvPr id="3" name="内容占位符 2"/>
          <p:cNvSpPr>
            <a:spLocks noGrp="1"/>
          </p:cNvSpPr>
          <p:nvPr>
            <p:ph idx="1"/>
          </p:nvPr>
        </p:nvSpPr>
        <p:spPr>
          <a:xfrm>
            <a:off x="628650" y="1825625"/>
            <a:ext cx="78867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A062B2D6-45D5-4E1C-9E1A-4C48C2095E11}" type="datetime1">
              <a:rPr lang="zh-CN" altLang="en-US" smtClean="0"/>
              <a:t>2019/6/6</a:t>
            </a:fld>
            <a:endParaRPr lang="zh-CN" altLang="en-US"/>
          </a:p>
        </p:txBody>
      </p:sp>
      <p:sp>
        <p:nvSpPr>
          <p:cNvPr id="5" name="页脚占位符 4"/>
          <p:cNvSpPr>
            <a:spLocks noGrp="1"/>
          </p:cNvSpPr>
          <p:nvPr>
            <p:ph type="ftr" sz="quarter" idx="11"/>
          </p:nvPr>
        </p:nvSpPr>
        <p:spPr/>
        <p:txBody>
          <a:bodyPr/>
          <a:lstStyle/>
          <a:p>
            <a:r>
              <a:rPr lang="en-US" altLang="zh-CN"/>
              <a:t>Confidential materials, please do not distribute.  ©Copyright, all rights reserved by Rui Li. </a:t>
            </a:r>
            <a:endParaRPr lang="zh-CN" altLang="en-US" dirty="0"/>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7CCF5671-DD7F-4729-B7F1-E0D17223BED6}" type="datetime1">
              <a:rPr lang="zh-CN" altLang="en-US" smtClean="0"/>
              <a:t>2019/6/6</a:t>
            </a:fld>
            <a:endParaRPr lang="zh-CN" altLang="en-US"/>
          </a:p>
        </p:txBody>
      </p:sp>
      <p:sp>
        <p:nvSpPr>
          <p:cNvPr id="4" name="页脚占位符 3"/>
          <p:cNvSpPr>
            <a:spLocks noGrp="1"/>
          </p:cNvSpPr>
          <p:nvPr>
            <p:ph type="ftr" sz="quarter" idx="11"/>
          </p:nvPr>
        </p:nvSpPr>
        <p:spPr/>
        <p:txBody>
          <a:bodyPr/>
          <a:lstStyle/>
          <a:p>
            <a:r>
              <a:rPr lang="en-US" altLang="zh-CN"/>
              <a:t>Confidential materials, please do not distribute.  ©Copyright, all rights reserved by Rui Li. </a:t>
            </a:r>
            <a:endParaRPr lang="zh-CN" altLang="en-US" dirty="0"/>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D83C04-1B3A-48FF-8722-01DFE96C57BB}" type="datetime1">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t>2019/6/6</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a:defRPr/>
            </a:pPr>
            <a:r>
              <a:rPr lang="en-US" altLang="zh-CN"/>
              <a:t>Confidential materials, please do not distribute.  ©Copyright, all rights reserved by Rui Li. </a:t>
            </a:r>
            <a:endParaRPr lang="zh-CN" altLang="en-US" dirty="0"/>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937386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9497B6E-FA14-496E-9E6A-149A27ED93E3}" type="datetime1">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t>2019/6/6</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a:defRPr/>
            </a:pPr>
            <a:r>
              <a:rPr lang="en-US" altLang="zh-CN"/>
              <a:t>Confidential materials, please do not distribute.  ©Copyright, all rights reserved by Rui Li. </a:t>
            </a:r>
            <a:endParaRPr lang="zh-CN" altLang="en-US" dirty="0"/>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000493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0E8486-8BE9-4658-88AB-25AB1ABED328}" type="datetime1">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t>2019/6/6</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a:defRPr/>
            </a:pPr>
            <a:r>
              <a:rPr lang="en-US" altLang="zh-CN"/>
              <a:t>Confidential materials, please do not distribute.  ©Copyright, all rights reserved by Rui Li. </a:t>
            </a:r>
            <a:endParaRPr lang="zh-CN" altLang="en-US" dirty="0"/>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22286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369CE0-709E-42FF-BD2C-50857B33D3CA}" type="datetime1">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t>2019/6/6</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a:defRPr/>
            </a:pPr>
            <a:r>
              <a:rPr lang="en-US" altLang="zh-CN"/>
              <a:t>Confidential materials, please do not distribute.  ©Copyright, all rights reserved by Rui Li. </a:t>
            </a:r>
            <a:endParaRPr lang="zh-CN" altLang="en-US" dirty="0"/>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07464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E6509C-4B94-4E25-A8A7-33C29CCD262F}" type="datetime1">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t>2019/6/6</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a:defRPr/>
            </a:pPr>
            <a:r>
              <a:rPr lang="en-US" altLang="zh-CN"/>
              <a:t>Confidential materials, please do not distribute.  ©Copyright, all rights reserved by Rui Li. </a:t>
            </a:r>
            <a:endParaRPr lang="zh-CN" altLang="en-US" dirty="0"/>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767539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61CAB45-F24B-45D3-A2A6-3D33B2EE28FC}" type="datetime1">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t>2019/6/6</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a:defRPr/>
            </a:pPr>
            <a:r>
              <a:rPr lang="en-US" altLang="zh-CN"/>
              <a:t>Confidential materials, please do not distribute.  ©Copyright, all rights reserved by Rui Li. </a:t>
            </a:r>
            <a:endParaRPr lang="zh-CN" altLang="en-US" dirty="0"/>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871567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5B5E3B-B5C9-45F3-846B-53281AE8E5FE}" type="datetime1">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t>2019/6/6</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a:defRPr/>
            </a:pPr>
            <a:r>
              <a:rPr lang="en-US" altLang="zh-CN"/>
              <a:t>Confidential materials, please do not distribute.  ©Copyright, all rights reserved by Rui Li. </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423896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234B71-A3E8-43FF-8B44-9FDC378AC64B}" type="datetime1">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t>2019/6/6</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a:defRPr/>
            </a:pPr>
            <a:r>
              <a:rPr lang="en-US" altLang="zh-CN"/>
              <a:t>Confidential materials, please do not distribute.  ©Copyright, all rights reserved by Rui Li. </a:t>
            </a:r>
            <a:endParaRPr lang="zh-CN" altLang="en-US" dirty="0"/>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579002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23EF11-2AE0-4430-961D-068CD78242D7}" type="datetime1">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t>2019/6/6</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a:defRPr/>
            </a:pPr>
            <a:r>
              <a:rPr lang="en-US" altLang="zh-CN"/>
              <a:t>Confidential materials, please do not distribute.  ©Copyright, all rights reserved by Rui Li. </a:t>
            </a:r>
            <a:endParaRPr lang="zh-CN" altLang="en-US" dirty="0"/>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3900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5E1F5C-C6E7-4599-BB83-1EE41F3C54F1}" type="datetime1">
              <a:rPr lang="zh-CN" altLang="en-US" smtClean="0"/>
              <a:t>2019/6/6</a:t>
            </a:fld>
            <a:endParaRPr lang="zh-CN" altLang="en-US"/>
          </a:p>
        </p:txBody>
      </p:sp>
      <p:sp>
        <p:nvSpPr>
          <p:cNvPr id="5" name="页脚占位符 4"/>
          <p:cNvSpPr>
            <a:spLocks noGrp="1"/>
          </p:cNvSpPr>
          <p:nvPr>
            <p:ph type="ftr" sz="quarter" idx="11"/>
          </p:nvPr>
        </p:nvSpPr>
        <p:spPr/>
        <p:txBody>
          <a:bodyPr/>
          <a:lstStyle/>
          <a:p>
            <a:r>
              <a:rPr lang="en-US" altLang="zh-CN"/>
              <a:t>Confidential materials, please do not distribute.  ©Copyright, all rights reserved by Rui Li. </a:t>
            </a:r>
            <a:endParaRPr lang="zh-CN" altLang="en-US" dirty="0"/>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FFB7C0B-72AE-4EFD-96CE-AA44703AEF4B}" type="datetime1">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t>2019/6/6</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a:defRPr/>
            </a:pPr>
            <a:r>
              <a:rPr lang="en-US" altLang="zh-CN"/>
              <a:t>Confidential materials, please do not distribute.  ©Copyright, all rights reserved by Rui Li. </a:t>
            </a:r>
            <a:endParaRPr lang="zh-CN" altLang="en-US" dirty="0"/>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89251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C84ADBE-DFE7-49BC-9BA7-2C293670E983}" type="datetime1">
              <a:rPr lang="zh-CN" altLang="en-US" smtClean="0"/>
              <a:t>2019/6/6</a:t>
            </a:fld>
            <a:endParaRPr lang="zh-CN" altLang="en-US"/>
          </a:p>
        </p:txBody>
      </p:sp>
      <p:sp>
        <p:nvSpPr>
          <p:cNvPr id="6" name="页脚占位符 5"/>
          <p:cNvSpPr>
            <a:spLocks noGrp="1"/>
          </p:cNvSpPr>
          <p:nvPr>
            <p:ph type="ftr" sz="quarter" idx="11"/>
          </p:nvPr>
        </p:nvSpPr>
        <p:spPr/>
        <p:txBody>
          <a:bodyPr/>
          <a:lstStyle/>
          <a:p>
            <a:r>
              <a:rPr lang="en-US" altLang="zh-CN"/>
              <a:t>Confidential materials, please do not distribute.  ©Copyright, all rights reserved by Rui Li. </a:t>
            </a:r>
            <a:endParaRPr lang="zh-CN" altLang="en-US" dirty="0"/>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8495C04-9D81-4B16-B418-B1D283AA6B49}" type="datetime1">
              <a:rPr lang="zh-CN" altLang="en-US" smtClean="0"/>
              <a:t>2019/6/6</a:t>
            </a:fld>
            <a:endParaRPr lang="zh-CN" altLang="en-US"/>
          </a:p>
        </p:txBody>
      </p:sp>
      <p:sp>
        <p:nvSpPr>
          <p:cNvPr id="8" name="页脚占位符 7"/>
          <p:cNvSpPr>
            <a:spLocks noGrp="1"/>
          </p:cNvSpPr>
          <p:nvPr>
            <p:ph type="ftr" sz="quarter" idx="11"/>
          </p:nvPr>
        </p:nvSpPr>
        <p:spPr/>
        <p:txBody>
          <a:bodyPr/>
          <a:lstStyle/>
          <a:p>
            <a:r>
              <a:rPr lang="en-US" altLang="zh-CN"/>
              <a:t>Confidential materials, please do not distribute.  ©Copyright, all rights reserved by Rui Li. </a:t>
            </a:r>
            <a:endParaRPr lang="zh-CN" altLang="en-US" dirty="0"/>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FF3B3D8-A3A7-4FF4-96B9-28BECBA7B82B}" type="datetime1">
              <a:rPr lang="zh-CN" altLang="en-US" smtClean="0"/>
              <a:t>2019/6/6</a:t>
            </a:fld>
            <a:endParaRPr lang="zh-CN" altLang="en-US"/>
          </a:p>
        </p:txBody>
      </p:sp>
      <p:sp>
        <p:nvSpPr>
          <p:cNvPr id="4" name="页脚占位符 3"/>
          <p:cNvSpPr>
            <a:spLocks noGrp="1"/>
          </p:cNvSpPr>
          <p:nvPr>
            <p:ph type="ftr" sz="quarter" idx="11"/>
          </p:nvPr>
        </p:nvSpPr>
        <p:spPr/>
        <p:txBody>
          <a:bodyPr/>
          <a:lstStyle/>
          <a:p>
            <a:r>
              <a:rPr lang="en-US" altLang="zh-CN"/>
              <a:t>Confidential materials, please do not distribute.  ©Copyright, all rights reserved by Rui Li. </a:t>
            </a:r>
            <a:endParaRPr lang="zh-CN" altLang="en-US" dirty="0"/>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11647BD-020F-4D46-A25A-86D0CCC3EAB3}" type="datetime1">
              <a:rPr lang="zh-CN" altLang="en-US" smtClean="0"/>
              <a:t>2019/6/6</a:t>
            </a:fld>
            <a:endParaRPr lang="zh-CN" altLang="en-US"/>
          </a:p>
        </p:txBody>
      </p:sp>
      <p:sp>
        <p:nvSpPr>
          <p:cNvPr id="3" name="页脚占位符 2"/>
          <p:cNvSpPr>
            <a:spLocks noGrp="1"/>
          </p:cNvSpPr>
          <p:nvPr>
            <p:ph type="ftr" sz="quarter" idx="11"/>
          </p:nvPr>
        </p:nvSpPr>
        <p:spPr/>
        <p:txBody>
          <a:bodyPr/>
          <a:lstStyle/>
          <a:p>
            <a:r>
              <a:rPr lang="en-US" altLang="zh-CN"/>
              <a:t>Confidential materials, please do not distribute.  ©Copyright, all rights reserved by Rui Li. </a:t>
            </a:r>
            <a:endParaRPr lang="zh-CN" altLang="en-US" dirty="0"/>
          </a:p>
        </p:txBody>
      </p:sp>
      <p:sp>
        <p:nvSpPr>
          <p:cNvPr id="4" name="灯片编号占位符 3"/>
          <p:cNvSpPr>
            <a:spLocks noGrp="1"/>
          </p:cNvSpPr>
          <p:nvPr>
            <p:ph type="sldNum" sz="quarter" idx="12"/>
          </p:nvPr>
        </p:nvSpPr>
        <p:spPr>
          <a:xfrm>
            <a:off x="6835080" y="6448251"/>
            <a:ext cx="2057400" cy="365125"/>
          </a:xfrm>
        </p:spPr>
        <p:txBody>
          <a:bodyPr/>
          <a:lstStyle>
            <a:lvl1pPr>
              <a:defRPr sz="1400" b="1">
                <a:solidFill>
                  <a:schemeClr val="tx1"/>
                </a:solidFill>
                <a:latin typeface="黑体" panose="02010609060101010101" pitchFamily="49" charset="-122"/>
                <a:ea typeface="黑体" panose="02010609060101010101" pitchFamily="49" charset="-122"/>
              </a:defRPr>
            </a:lvl1pPr>
          </a:lstStyle>
          <a:p>
            <a:fld id="{7D9BB5D0-35E4-459D-AEF3-FE4D7C45CC19}" type="slidenum">
              <a:rPr lang="zh-CN" altLang="en-US" smtClean="0"/>
              <a:pPr/>
              <a:t>‹#›</a:t>
            </a:fld>
            <a:r>
              <a:rPr lang="en-US" altLang="zh-CN" dirty="0"/>
              <a:t>/42</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62B0D855-EAC8-4BBD-BF87-7B750328FAFD}" type="datetime1">
              <a:rPr lang="zh-CN" altLang="en-US" smtClean="0"/>
              <a:t>2019/6/6</a:t>
            </a:fld>
            <a:endParaRPr lang="zh-CN" altLang="en-US"/>
          </a:p>
        </p:txBody>
      </p:sp>
      <p:sp>
        <p:nvSpPr>
          <p:cNvPr id="6" name="页脚占位符 5"/>
          <p:cNvSpPr>
            <a:spLocks noGrp="1"/>
          </p:cNvSpPr>
          <p:nvPr>
            <p:ph type="ftr" sz="quarter" idx="11"/>
          </p:nvPr>
        </p:nvSpPr>
        <p:spPr/>
        <p:txBody>
          <a:bodyPr/>
          <a:lstStyle/>
          <a:p>
            <a:r>
              <a:rPr lang="en-US" altLang="zh-CN"/>
              <a:t>Confidential materials, please do not distribute.  ©Copyright, all rights reserved by Rui Li. </a:t>
            </a:r>
            <a:endParaRPr lang="zh-CN" altLang="en-US" dirty="0"/>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B0470998-2FE5-4AE6-A85A-71954699EDA6}" type="datetime1">
              <a:rPr lang="zh-CN" altLang="en-US" smtClean="0"/>
              <a:t>2019/6/6</a:t>
            </a:fld>
            <a:endParaRPr lang="zh-CN" altLang="en-US"/>
          </a:p>
        </p:txBody>
      </p:sp>
      <p:sp>
        <p:nvSpPr>
          <p:cNvPr id="5" name="页脚占位符 4"/>
          <p:cNvSpPr>
            <a:spLocks noGrp="1"/>
          </p:cNvSpPr>
          <p:nvPr>
            <p:ph type="ftr" sz="quarter" idx="11"/>
          </p:nvPr>
        </p:nvSpPr>
        <p:spPr/>
        <p:txBody>
          <a:bodyPr/>
          <a:lstStyle/>
          <a:p>
            <a:r>
              <a:rPr lang="en-US" altLang="zh-CN"/>
              <a:t>Confidential materials, please do not distribute.  ©Copyright, all rights reserved by Rui Li. </a:t>
            </a:r>
            <a:endParaRPr lang="zh-CN" altLang="en-US" dirty="0"/>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矩形 13"/>
          <p:cNvSpPr/>
          <p:nvPr userDrawn="1"/>
        </p:nvSpPr>
        <p:spPr>
          <a:xfrm>
            <a:off x="403225" y="652780"/>
            <a:ext cx="4432300" cy="76200"/>
          </a:xfrm>
          <a:prstGeom prst="rect">
            <a:avLst/>
          </a:prstGeom>
          <a:gradFill>
            <a:gsLst>
              <a:gs pos="100000">
                <a:schemeClr val="bg1"/>
              </a:gs>
              <a:gs pos="50000">
                <a:srgbClr val="98E6EF"/>
              </a:gs>
              <a:gs pos="29000">
                <a:srgbClr val="5BC1EE">
                  <a:alpha val="100000"/>
                </a:srgbClr>
              </a:gs>
              <a:gs pos="78000">
                <a:schemeClr val="accent1">
                  <a:lumMod val="20000"/>
                  <a:lumOff val="80000"/>
                </a:schemeClr>
              </a:gs>
              <a:gs pos="8000">
                <a:srgbClr val="00B0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3B31A28-7581-42EF-89A9-194A832C2131}" type="datetime1">
              <a:rPr lang="zh-CN" altLang="en-US" smtClean="0"/>
              <a:t>2019/6/6</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ltLang="zh-CN"/>
              <a:t>Confidential materials, please do not distribute.  ©Copyright, all rights reserved by Rui Li. </a:t>
            </a:r>
            <a:endParaRPr lang="zh-CN" altLang="en-US" dirty="0"/>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cxnSp>
        <p:nvCxnSpPr>
          <p:cNvPr id="2" name="直接连接符 1"/>
          <p:cNvCxnSpPr/>
          <p:nvPr/>
        </p:nvCxnSpPr>
        <p:spPr>
          <a:xfrm>
            <a:off x="403225" y="630555"/>
            <a:ext cx="8257540" cy="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矩形 13"/>
          <p:cNvSpPr/>
          <p:nvPr userDrawn="1"/>
        </p:nvSpPr>
        <p:spPr>
          <a:xfrm>
            <a:off x="559435" y="663575"/>
            <a:ext cx="3504565" cy="76200"/>
          </a:xfrm>
          <a:prstGeom prst="rect">
            <a:avLst/>
          </a:prstGeom>
          <a:gradFill>
            <a:gsLst>
              <a:gs pos="100000">
                <a:schemeClr val="bg1"/>
              </a:gs>
              <a:gs pos="57000">
                <a:srgbClr val="98E6EF"/>
              </a:gs>
              <a:gs pos="31000">
                <a:srgbClr val="5BC1EE">
                  <a:alpha val="100000"/>
                </a:srgbClr>
              </a:gs>
              <a:gs pos="78000">
                <a:schemeClr val="accent1">
                  <a:lumMod val="20000"/>
                  <a:lumOff val="80000"/>
                </a:schemeClr>
              </a:gs>
              <a:gs pos="8000">
                <a:srgbClr val="00B0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EB46C3D-118A-4235-A949-DEB866250E1C}" type="datetime1">
              <a:rPr lang="zh-CN" altLang="en-US" smtClean="0"/>
              <a:t>2019/6/6</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ltLang="zh-CN"/>
              <a:t>Confidential materials, please do not distribute.  ©Copyright, all rights reserved by Rui Li. </a:t>
            </a:r>
            <a:endParaRPr lang="zh-CN" altLang="en-US" dirty="0"/>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cxnSp>
        <p:nvCxnSpPr>
          <p:cNvPr id="18" name="直接连接符 17"/>
          <p:cNvCxnSpPr/>
          <p:nvPr userDrawn="1"/>
        </p:nvCxnSpPr>
        <p:spPr>
          <a:xfrm flipV="1">
            <a:off x="559435" y="615315"/>
            <a:ext cx="7738110" cy="29845"/>
          </a:xfrm>
          <a:prstGeom prst="line">
            <a:avLst/>
          </a:prstGeom>
          <a:ln w="47625" cmpd="sng">
            <a:solidFill>
              <a:srgbClr val="FF000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05DC485-2AF4-4107-9888-CF8F3D202C18}" type="datetime1">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t>2019/6/6</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altLang="zh-CN"/>
              <a:t>Confidential materials, please do not distribute.  ©Copyright, all rights reserved by Rui Li. </a:t>
            </a:r>
            <a:endParaRPr lang="zh-CN" altLang="en-US" dirty="0"/>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9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723918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image" Target="../media/image28.emf"/><Relationship Id="rId18" Type="http://schemas.openxmlformats.org/officeDocument/2006/relationships/image" Target="../media/image33.emf"/><Relationship Id="rId3" Type="http://schemas.openxmlformats.org/officeDocument/2006/relationships/image" Target="../media/image18.emf"/><Relationship Id="rId7" Type="http://schemas.openxmlformats.org/officeDocument/2006/relationships/image" Target="../media/image22.emf"/><Relationship Id="rId12" Type="http://schemas.openxmlformats.org/officeDocument/2006/relationships/image" Target="../media/image27.emf"/><Relationship Id="rId17" Type="http://schemas.openxmlformats.org/officeDocument/2006/relationships/image" Target="../media/image32.emf"/><Relationship Id="rId2" Type="http://schemas.openxmlformats.org/officeDocument/2006/relationships/image" Target="../media/image17.emf"/><Relationship Id="rId16" Type="http://schemas.openxmlformats.org/officeDocument/2006/relationships/image" Target="../media/image31.emf"/><Relationship Id="rId1" Type="http://schemas.openxmlformats.org/officeDocument/2006/relationships/slideLayout" Target="../slideLayouts/slideLayout7.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5" Type="http://schemas.openxmlformats.org/officeDocument/2006/relationships/image" Target="../media/image30.emf"/><Relationship Id="rId10" Type="http://schemas.openxmlformats.org/officeDocument/2006/relationships/image" Target="../media/image25.emf"/><Relationship Id="rId19" Type="http://schemas.openxmlformats.org/officeDocument/2006/relationships/image" Target="../media/image34.emf"/><Relationship Id="rId4" Type="http://schemas.openxmlformats.org/officeDocument/2006/relationships/image" Target="../media/image19.emf"/><Relationship Id="rId9" Type="http://schemas.openxmlformats.org/officeDocument/2006/relationships/image" Target="../media/image24.emf"/><Relationship Id="rId14" Type="http://schemas.openxmlformats.org/officeDocument/2006/relationships/image" Target="../media/image29.emf"/></Relationships>
</file>

<file path=ppt/slides/_rels/slide1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8.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39.emf"/><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notesSlide" Target="../notesSlides/notesSlide12.xml"/><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48.wmf"/><Relationship Id="rId18" Type="http://schemas.openxmlformats.org/officeDocument/2006/relationships/oleObject" Target="../embeddings/oleObject3.bin"/><Relationship Id="rId26" Type="http://schemas.openxmlformats.org/officeDocument/2006/relationships/oleObject" Target="../embeddings/oleObject13.bin"/><Relationship Id="rId3" Type="http://schemas.openxmlformats.org/officeDocument/2006/relationships/notesSlide" Target="../notesSlides/notesSlide13.xml"/><Relationship Id="rId21" Type="http://schemas.openxmlformats.org/officeDocument/2006/relationships/image" Target="../media/image50.wmf"/><Relationship Id="rId7" Type="http://schemas.openxmlformats.org/officeDocument/2006/relationships/image" Target="../media/image45.wmf"/><Relationship Id="rId12" Type="http://schemas.openxmlformats.org/officeDocument/2006/relationships/oleObject" Target="../embeddings/oleObject8.bin"/><Relationship Id="rId17" Type="http://schemas.openxmlformats.org/officeDocument/2006/relationships/image" Target="../media/image43.emf"/><Relationship Id="rId25" Type="http://schemas.openxmlformats.org/officeDocument/2006/relationships/image" Target="../media/image52.wmf"/><Relationship Id="rId2" Type="http://schemas.openxmlformats.org/officeDocument/2006/relationships/slideLayout" Target="../slideLayouts/slideLayout7.xml"/><Relationship Id="rId16" Type="http://schemas.openxmlformats.org/officeDocument/2006/relationships/image" Target="../media/image42.emf"/><Relationship Id="rId20" Type="http://schemas.openxmlformats.org/officeDocument/2006/relationships/oleObject" Target="../embeddings/oleObject10.bin"/><Relationship Id="rId29" Type="http://schemas.openxmlformats.org/officeDocument/2006/relationships/image" Target="../media/image54.wmf"/><Relationship Id="rId1" Type="http://schemas.openxmlformats.org/officeDocument/2006/relationships/vmlDrawing" Target="../drawings/vmlDrawing4.vml"/><Relationship Id="rId6" Type="http://schemas.openxmlformats.org/officeDocument/2006/relationships/oleObject" Target="../embeddings/oleObject5.bin"/><Relationship Id="rId11" Type="http://schemas.openxmlformats.org/officeDocument/2006/relationships/image" Target="../media/image47.wmf"/><Relationship Id="rId24" Type="http://schemas.openxmlformats.org/officeDocument/2006/relationships/oleObject" Target="../embeddings/oleObject12.bin"/><Relationship Id="rId5" Type="http://schemas.openxmlformats.org/officeDocument/2006/relationships/image" Target="../media/image44.wmf"/><Relationship Id="rId15" Type="http://schemas.openxmlformats.org/officeDocument/2006/relationships/image" Target="../media/image49.wmf"/><Relationship Id="rId23" Type="http://schemas.openxmlformats.org/officeDocument/2006/relationships/image" Target="../media/image51.wmf"/><Relationship Id="rId28" Type="http://schemas.openxmlformats.org/officeDocument/2006/relationships/oleObject" Target="../embeddings/oleObject14.bin"/><Relationship Id="rId10" Type="http://schemas.openxmlformats.org/officeDocument/2006/relationships/oleObject" Target="../embeddings/oleObject7.bin"/><Relationship Id="rId19" Type="http://schemas.openxmlformats.org/officeDocument/2006/relationships/image" Target="../media/image40.emf"/><Relationship Id="rId31" Type="http://schemas.openxmlformats.org/officeDocument/2006/relationships/image" Target="../media/image55.wmf"/><Relationship Id="rId4" Type="http://schemas.openxmlformats.org/officeDocument/2006/relationships/oleObject" Target="../embeddings/oleObject4.bin"/><Relationship Id="rId9" Type="http://schemas.openxmlformats.org/officeDocument/2006/relationships/image" Target="../media/image46.wmf"/><Relationship Id="rId14" Type="http://schemas.openxmlformats.org/officeDocument/2006/relationships/oleObject" Target="../embeddings/oleObject9.bin"/><Relationship Id="rId22" Type="http://schemas.openxmlformats.org/officeDocument/2006/relationships/oleObject" Target="../embeddings/oleObject11.bin"/><Relationship Id="rId27" Type="http://schemas.openxmlformats.org/officeDocument/2006/relationships/image" Target="../media/image53.wmf"/><Relationship Id="rId30" Type="http://schemas.openxmlformats.org/officeDocument/2006/relationships/oleObject" Target="../embeddings/oleObject15.bin"/></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jpeg"/><Relationship Id="rId5" Type="http://schemas.openxmlformats.org/officeDocument/2006/relationships/tags" Target="../tags/tag5.xml"/><Relationship Id="rId10" Type="http://schemas.openxmlformats.org/officeDocument/2006/relationships/notesSlide" Target="../notesSlides/notesSlide2.xml"/><Relationship Id="rId4" Type="http://schemas.openxmlformats.org/officeDocument/2006/relationships/tags" Target="../tags/tag4.xml"/><Relationship Id="rId9"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62.png"/><Relationship Id="rId5" Type="http://schemas.openxmlformats.org/officeDocument/2006/relationships/image" Target="../media/image61.wmf"/><Relationship Id="rId4" Type="http://schemas.openxmlformats.org/officeDocument/2006/relationships/oleObject" Target="../embeddings/oleObject16.bin"/></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64.wmf"/><Relationship Id="rId3" Type="http://schemas.openxmlformats.org/officeDocument/2006/relationships/notesSlide" Target="../notesSlides/notesSlide18.xml"/><Relationship Id="rId7" Type="http://schemas.openxmlformats.org/officeDocument/2006/relationships/image" Target="../media/image70.png"/><Relationship Id="rId12" Type="http://schemas.openxmlformats.org/officeDocument/2006/relationships/oleObject" Target="../embeddings/oleObject18.bin"/><Relationship Id="rId17" Type="http://schemas.openxmlformats.org/officeDocument/2006/relationships/image" Target="../media/image66.wmf"/><Relationship Id="rId2" Type="http://schemas.openxmlformats.org/officeDocument/2006/relationships/slideLayout" Target="../slideLayouts/slideLayout7.xml"/><Relationship Id="rId16" Type="http://schemas.openxmlformats.org/officeDocument/2006/relationships/oleObject" Target="../embeddings/oleObject20.bin"/><Relationship Id="rId1" Type="http://schemas.openxmlformats.org/officeDocument/2006/relationships/vmlDrawing" Target="../drawings/vmlDrawing6.vml"/><Relationship Id="rId6" Type="http://schemas.openxmlformats.org/officeDocument/2006/relationships/image" Target="../media/image69.png"/><Relationship Id="rId11" Type="http://schemas.openxmlformats.org/officeDocument/2006/relationships/image" Target="../media/image72.png"/><Relationship Id="rId5" Type="http://schemas.openxmlformats.org/officeDocument/2006/relationships/image" Target="../media/image68.png"/><Relationship Id="rId15" Type="http://schemas.openxmlformats.org/officeDocument/2006/relationships/image" Target="../media/image65.wmf"/><Relationship Id="rId10" Type="http://schemas.openxmlformats.org/officeDocument/2006/relationships/image" Target="../media/image63.wmf"/><Relationship Id="rId4" Type="http://schemas.openxmlformats.org/officeDocument/2006/relationships/image" Target="../media/image67.png"/><Relationship Id="rId9" Type="http://schemas.openxmlformats.org/officeDocument/2006/relationships/oleObject" Target="../embeddings/oleObject17.bin"/><Relationship Id="rId14" Type="http://schemas.openxmlformats.org/officeDocument/2006/relationships/oleObject" Target="../embeddings/oleObject19.bin"/></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3.xml"/><Relationship Id="rId13" Type="http://schemas.openxmlformats.org/officeDocument/2006/relationships/image" Target="../media/image78.png"/><Relationship Id="rId18" Type="http://schemas.openxmlformats.org/officeDocument/2006/relationships/image" Target="../media/image81.png"/><Relationship Id="rId3" Type="http://schemas.openxmlformats.org/officeDocument/2006/relationships/notesSlide" Target="../notesSlides/notesSlide19.xml"/><Relationship Id="rId7" Type="http://schemas.openxmlformats.org/officeDocument/2006/relationships/diagramLayout" Target="../diagrams/layout3.xml"/><Relationship Id="rId12" Type="http://schemas.openxmlformats.org/officeDocument/2006/relationships/image" Target="../media/image77.png"/><Relationship Id="rId17" Type="http://schemas.openxmlformats.org/officeDocument/2006/relationships/image" Target="../media/image80.png"/><Relationship Id="rId2" Type="http://schemas.openxmlformats.org/officeDocument/2006/relationships/slideLayout" Target="../slideLayouts/slideLayout7.xml"/><Relationship Id="rId16" Type="http://schemas.openxmlformats.org/officeDocument/2006/relationships/image" Target="../media/image79.png"/><Relationship Id="rId1" Type="http://schemas.openxmlformats.org/officeDocument/2006/relationships/vmlDrawing" Target="../drawings/vmlDrawing7.vml"/><Relationship Id="rId6" Type="http://schemas.openxmlformats.org/officeDocument/2006/relationships/diagramData" Target="../diagrams/data3.xml"/><Relationship Id="rId11" Type="http://schemas.openxmlformats.org/officeDocument/2006/relationships/image" Target="../media/image76.png"/><Relationship Id="rId5" Type="http://schemas.openxmlformats.org/officeDocument/2006/relationships/image" Target="../media/image75.png"/><Relationship Id="rId15" Type="http://schemas.openxmlformats.org/officeDocument/2006/relationships/image" Target="../media/image73.emf"/><Relationship Id="rId10" Type="http://schemas.microsoft.com/office/2007/relationships/diagramDrawing" Target="../diagrams/drawing3.xml"/><Relationship Id="rId19" Type="http://schemas.openxmlformats.org/officeDocument/2006/relationships/image" Target="../media/image82.png"/><Relationship Id="rId4" Type="http://schemas.openxmlformats.org/officeDocument/2006/relationships/image" Target="../media/image74.png"/><Relationship Id="rId9" Type="http://schemas.openxmlformats.org/officeDocument/2006/relationships/diagramColors" Target="../diagrams/colors3.xml"/><Relationship Id="rId14" Type="http://schemas.openxmlformats.org/officeDocument/2006/relationships/oleObject" Target="../embeddings/oleObject21.bin"/></Relationships>
</file>

<file path=ppt/slides/_rels/slide2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67.png"/><Relationship Id="rId10" Type="http://schemas.openxmlformats.org/officeDocument/2006/relationships/image" Target="../media/image89.png"/><Relationship Id="rId4" Type="http://schemas.openxmlformats.org/officeDocument/2006/relationships/image" Target="../media/image84.png"/><Relationship Id="rId9" Type="http://schemas.openxmlformats.org/officeDocument/2006/relationships/image" Target="../media/image88.png"/></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00.emf"/><Relationship Id="rId5" Type="http://schemas.openxmlformats.org/officeDocument/2006/relationships/image" Target="../media/image99.png"/><Relationship Id="rId4" Type="http://schemas.openxmlformats.org/officeDocument/2006/relationships/image" Target="../media/image98.png"/></Relationships>
</file>

<file path=ppt/slides/_rels/slide2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23.jpeg"/></Relationships>
</file>

<file path=ppt/slides/_rels/slide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4.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jpg"/><Relationship Id="rId7" Type="http://schemas.openxmlformats.org/officeDocument/2006/relationships/image" Target="../media/image13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jpeg"/><Relationship Id="rId4" Type="http://schemas.openxmlformats.org/officeDocument/2006/relationships/image" Target="../media/image129.png"/><Relationship Id="rId9" Type="http://schemas.openxmlformats.org/officeDocument/2006/relationships/image" Target="../media/image134.png"/></Relationships>
</file>

<file path=ppt/slides/_rels/slide35.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diagramColors" Target="../diagrams/colors4.xml"/><Relationship Id="rId3" Type="http://schemas.openxmlformats.org/officeDocument/2006/relationships/notesSlide" Target="../notesSlides/notesSlide32.xml"/><Relationship Id="rId7" Type="http://schemas.openxmlformats.org/officeDocument/2006/relationships/image" Target="../media/image137.png"/><Relationship Id="rId12" Type="http://schemas.openxmlformats.org/officeDocument/2006/relationships/diagramQuickStyle" Target="../diagrams/quickStyle4.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136.png"/><Relationship Id="rId11" Type="http://schemas.openxmlformats.org/officeDocument/2006/relationships/diagramLayout" Target="../diagrams/layout4.xml"/><Relationship Id="rId5" Type="http://schemas.openxmlformats.org/officeDocument/2006/relationships/image" Target="../media/image135.emf"/><Relationship Id="rId10" Type="http://schemas.openxmlformats.org/officeDocument/2006/relationships/diagramData" Target="../diagrams/data4.xml"/><Relationship Id="rId4" Type="http://schemas.openxmlformats.org/officeDocument/2006/relationships/oleObject" Target="../embeddings/oleObject22.bin"/><Relationship Id="rId9" Type="http://schemas.openxmlformats.org/officeDocument/2006/relationships/image" Target="../media/image139.png"/><Relationship Id="rId14" Type="http://schemas.microsoft.com/office/2007/relationships/diagramDrawing" Target="../diagrams/drawing4.xml"/></Relationships>
</file>

<file path=ppt/slides/_rels/slide3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3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_rels/slide3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8" Type="http://schemas.openxmlformats.org/officeDocument/2006/relationships/tags" Target="../tags/tag23.xml"/><Relationship Id="rId3" Type="http://schemas.openxmlformats.org/officeDocument/2006/relationships/tags" Target="../tags/tag18.xml"/><Relationship Id="rId7" Type="http://schemas.openxmlformats.org/officeDocument/2006/relationships/tags" Target="../tags/tag2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10" Type="http://schemas.openxmlformats.org/officeDocument/2006/relationships/image" Target="../media/image1.jpeg"/><Relationship Id="rId4" Type="http://schemas.openxmlformats.org/officeDocument/2006/relationships/tags" Target="../tags/tag19.xml"/><Relationship Id="rId9"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9"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95785" y="1305014"/>
            <a:ext cx="8379725" cy="1507959"/>
          </a:xfrm>
        </p:spPr>
        <p:txBody>
          <a:bodyPr>
            <a:normAutofit fontScale="90000"/>
          </a:bodyPr>
          <a:lstStyle/>
          <a:p>
            <a:pPr>
              <a:lnSpc>
                <a:spcPct val="125000"/>
              </a:lnSpc>
              <a:spcAft>
                <a:spcPts val="600"/>
              </a:spcAft>
            </a:pPr>
            <a:r>
              <a:rPr lang="zh-CN" altLang="en-US" sz="4000" dirty="0">
                <a:latin typeface="微软雅黑" panose="020B0503020204020204" pitchFamily="34" charset="-122"/>
                <a:ea typeface="微软雅黑" panose="020B0503020204020204" pitchFamily="34" charset="-122"/>
                <a:cs typeface="Calibri" panose="020F0502020204030204" pitchFamily="34" charset="0"/>
              </a:rPr>
              <a:t>源</a:t>
            </a:r>
            <a:r>
              <a:rPr lang="en-US" altLang="zh-CN" sz="4000" dirty="0">
                <a:latin typeface="微软雅黑" panose="020B0503020204020204" pitchFamily="34" charset="-122"/>
                <a:ea typeface="微软雅黑" panose="020B0503020204020204" pitchFamily="34" charset="-122"/>
                <a:cs typeface="Calibri" panose="020F0502020204030204" pitchFamily="34" charset="0"/>
              </a:rPr>
              <a:t>-</a:t>
            </a:r>
            <a:r>
              <a:rPr lang="zh-CN" altLang="en-US" sz="4000" dirty="0">
                <a:latin typeface="微软雅黑" panose="020B0503020204020204" pitchFamily="34" charset="-122"/>
                <a:ea typeface="微软雅黑" panose="020B0503020204020204" pitchFamily="34" charset="-122"/>
                <a:cs typeface="Calibri" panose="020F0502020204030204" pitchFamily="34" charset="0"/>
              </a:rPr>
              <a:t>网</a:t>
            </a:r>
            <a:r>
              <a:rPr lang="en-US" altLang="zh-CN" sz="4000" dirty="0">
                <a:latin typeface="微软雅黑" panose="020B0503020204020204" pitchFamily="34" charset="-122"/>
                <a:ea typeface="微软雅黑" panose="020B0503020204020204" pitchFamily="34" charset="-122"/>
                <a:cs typeface="Calibri" panose="020F0502020204030204" pitchFamily="34" charset="0"/>
              </a:rPr>
              <a:t>-</a:t>
            </a:r>
            <a:r>
              <a:rPr lang="zh-CN" altLang="en-US" sz="4000" dirty="0">
                <a:latin typeface="微软雅黑" panose="020B0503020204020204" pitchFamily="34" charset="-122"/>
                <a:ea typeface="微软雅黑" panose="020B0503020204020204" pitchFamily="34" charset="-122"/>
                <a:cs typeface="Calibri" panose="020F0502020204030204" pitchFamily="34" charset="0"/>
              </a:rPr>
              <a:t>荷侧先进绝热压缩空气储能</a:t>
            </a:r>
            <a:br>
              <a:rPr lang="en-US" altLang="zh-CN" sz="4000" dirty="0">
                <a:latin typeface="微软雅黑" panose="020B0503020204020204" pitchFamily="34" charset="-122"/>
                <a:ea typeface="微软雅黑" panose="020B0503020204020204" pitchFamily="34" charset="-122"/>
                <a:cs typeface="Calibri" panose="020F0502020204030204" pitchFamily="34" charset="0"/>
              </a:rPr>
            </a:br>
            <a:r>
              <a:rPr lang="zh-CN" altLang="en-US" sz="4000" dirty="0">
                <a:latin typeface="微软雅黑" panose="020B0503020204020204" pitchFamily="34" charset="-122"/>
                <a:ea typeface="微软雅黑" panose="020B0503020204020204" pitchFamily="34" charset="-122"/>
                <a:cs typeface="Calibri" panose="020F0502020204030204" pitchFamily="34" charset="0"/>
              </a:rPr>
              <a:t>灵活性建模及运行研究</a:t>
            </a:r>
            <a:endParaRPr lang="en-US" sz="4000" dirty="0">
              <a:latin typeface="微软雅黑" panose="020B0503020204020204" pitchFamily="34" charset="-122"/>
              <a:ea typeface="微软雅黑" panose="020B0503020204020204" pitchFamily="34" charset="-122"/>
              <a:cs typeface="Calibri" panose="020F0502020204030204" pitchFamily="34" charset="0"/>
            </a:endParaRPr>
          </a:p>
        </p:txBody>
      </p:sp>
      <p:sp>
        <p:nvSpPr>
          <p:cNvPr id="5124" name="Line 4"/>
          <p:cNvSpPr>
            <a:spLocks noChangeShapeType="1"/>
          </p:cNvSpPr>
          <p:nvPr/>
        </p:nvSpPr>
        <p:spPr bwMode="auto">
          <a:xfrm>
            <a:off x="914400" y="2873885"/>
            <a:ext cx="7315200" cy="0"/>
          </a:xfrm>
          <a:prstGeom prst="line">
            <a:avLst/>
          </a:prstGeom>
          <a:noFill/>
          <a:ln w="57150">
            <a:solidFill>
              <a:schemeClr val="accent2"/>
            </a:solidFill>
            <a:round/>
            <a:headEnd/>
            <a:tailEnd/>
          </a:ln>
        </p:spPr>
        <p:txBody>
          <a:bodyPr lIns="91430" tIns="45716" rIns="91430" bIns="45716"/>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9" name="Rectangle 3"/>
          <p:cNvSpPr>
            <a:spLocks noGrp="1" noChangeArrowheads="1"/>
          </p:cNvSpPr>
          <p:nvPr>
            <p:ph type="subTitle" idx="1"/>
          </p:nvPr>
        </p:nvSpPr>
        <p:spPr bwMode="auto">
          <a:xfrm>
            <a:off x="0" y="4343396"/>
            <a:ext cx="9144000" cy="1364946"/>
          </a:xfrm>
          <a:prstGeom prst="rect">
            <a:avLst/>
          </a:prstGeom>
          <a:solidFill>
            <a:srgbClr val="FFFFFF"/>
          </a:solidFill>
          <a:ln>
            <a:miter lim="800000"/>
            <a:headEnd/>
            <a:tailEnd/>
          </a:ln>
        </p:spPr>
        <p:txBody>
          <a:bodyPr/>
          <a:lstStyle/>
          <a:p>
            <a:pPr marL="0" indent="0" algn="ctr">
              <a:lnSpc>
                <a:spcPct val="150000"/>
              </a:lnSpc>
              <a:buFont typeface="Wingdings" pitchFamily="2" charset="2"/>
              <a:buNone/>
            </a:pPr>
            <a:r>
              <a:rPr lang="zh-CN" altLang="en-US" sz="2400" dirty="0">
                <a:latin typeface="微软雅黑" panose="020B0503020204020204" pitchFamily="34" charset="-122"/>
                <a:ea typeface="微软雅黑" panose="020B0503020204020204" pitchFamily="34" charset="-122"/>
              </a:rPr>
              <a:t>报告人：李 瑞</a:t>
            </a:r>
            <a:endParaRPr lang="en-US" altLang="zh-CN" sz="2400" dirty="0">
              <a:latin typeface="微软雅黑" panose="020B0503020204020204" pitchFamily="34" charset="-122"/>
              <a:ea typeface="微软雅黑" panose="020B0503020204020204" pitchFamily="34" charset="-122"/>
            </a:endParaRPr>
          </a:p>
          <a:p>
            <a:pPr marL="0" indent="0" algn="ctr">
              <a:lnSpc>
                <a:spcPct val="150000"/>
              </a:lnSpc>
              <a:buFont typeface="Wingdings" pitchFamily="2" charset="2"/>
              <a:buNone/>
            </a:pPr>
            <a:r>
              <a:rPr lang="zh-CN" altLang="en-US" sz="2400" dirty="0">
                <a:latin typeface="微软雅黑" panose="020B0503020204020204" pitchFamily="34" charset="-122"/>
                <a:ea typeface="微软雅黑" panose="020B0503020204020204" pitchFamily="34" charset="-122"/>
              </a:rPr>
              <a:t>导师：梅生伟  教授</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918137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a:extLst>
              <a:ext uri="{FF2B5EF4-FFF2-40B4-BE49-F238E27FC236}">
                <a16:creationId xmlns:a16="http://schemas.microsoft.com/office/drawing/2014/main" id="{F03901FB-EE24-4A8A-BE78-2611B388A639}"/>
              </a:ext>
            </a:extLst>
          </p:cNvPr>
          <p:cNvSpPr>
            <a:spLocks noChangeArrowheads="1"/>
          </p:cNvSpPr>
          <p:nvPr/>
        </p:nvSpPr>
        <p:spPr bwMode="auto">
          <a:xfrm>
            <a:off x="302799" y="764704"/>
            <a:ext cx="5709361"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kumimoji="0" lang="zh-CN" altLang="en-US" sz="2400" b="1" dirty="0">
                <a:latin typeface="微软雅黑" pitchFamily="34" charset="-122"/>
                <a:ea typeface="微软雅黑" pitchFamily="34" charset="-122"/>
              </a:rPr>
              <a:t>先进绝热压缩空气储能的</a:t>
            </a:r>
            <a:r>
              <a:rPr kumimoji="0" lang="zh-CN" altLang="en-US" sz="2400" b="1" u="sng" dirty="0">
                <a:solidFill>
                  <a:srgbClr val="C00000"/>
                </a:solidFill>
                <a:latin typeface="微软雅黑" pitchFamily="34" charset="-122"/>
                <a:ea typeface="微软雅黑" pitchFamily="34" charset="-122"/>
              </a:rPr>
              <a:t>常规灵活性</a:t>
            </a:r>
            <a:endParaRPr kumimoji="0" lang="en-US" altLang="zh-CN" sz="2400" b="1" u="sng" dirty="0">
              <a:solidFill>
                <a:srgbClr val="C00000"/>
              </a:solidFill>
              <a:latin typeface="微软雅黑" pitchFamily="34" charset="-122"/>
              <a:ea typeface="微软雅黑" pitchFamily="34" charset="-122"/>
            </a:endParaRPr>
          </a:p>
        </p:txBody>
      </p:sp>
      <p:sp>
        <p:nvSpPr>
          <p:cNvPr id="4" name="Rectangle 2">
            <a:extLst>
              <a:ext uri="{FF2B5EF4-FFF2-40B4-BE49-F238E27FC236}">
                <a16:creationId xmlns:a16="http://schemas.microsoft.com/office/drawing/2014/main" id="{BFCC95A9-FEFF-45EE-BEEC-2EED042D7B3C}"/>
              </a:ext>
            </a:extLst>
          </p:cNvPr>
          <p:cNvSpPr txBox="1">
            <a:spLocks noChangeArrowheads="1"/>
          </p:cNvSpPr>
          <p:nvPr/>
        </p:nvSpPr>
        <p:spPr bwMode="auto">
          <a:xfrm>
            <a:off x="302799" y="-27384"/>
            <a:ext cx="3765145"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zh-CN" altLang="en-US" sz="3200" kern="0" dirty="0">
                <a:effectLst/>
              </a:rPr>
              <a:t>聚焦于</a:t>
            </a:r>
            <a:r>
              <a:rPr lang="zh-CN" altLang="en-US" sz="3200" kern="0" dirty="0">
                <a:solidFill>
                  <a:srgbClr val="C00000"/>
                </a:solidFill>
                <a:effectLst/>
              </a:rPr>
              <a:t>三类</a:t>
            </a:r>
            <a:r>
              <a:rPr lang="zh-CN" altLang="en-US" sz="3200" kern="0" dirty="0">
                <a:effectLst/>
              </a:rPr>
              <a:t>灵活性</a:t>
            </a:r>
          </a:p>
        </p:txBody>
      </p:sp>
      <p:grpSp>
        <p:nvGrpSpPr>
          <p:cNvPr id="7" name="Group 6">
            <a:extLst>
              <a:ext uri="{FF2B5EF4-FFF2-40B4-BE49-F238E27FC236}">
                <a16:creationId xmlns:a16="http://schemas.microsoft.com/office/drawing/2014/main" id="{82A2F5C5-03C9-45F9-9795-5DA075734153}"/>
              </a:ext>
            </a:extLst>
          </p:cNvPr>
          <p:cNvGrpSpPr/>
          <p:nvPr/>
        </p:nvGrpSpPr>
        <p:grpSpPr>
          <a:xfrm>
            <a:off x="732770" y="1772816"/>
            <a:ext cx="6670348" cy="3946352"/>
            <a:chOff x="602455" y="1379739"/>
            <a:chExt cx="7825897" cy="5068511"/>
          </a:xfrm>
        </p:grpSpPr>
        <p:sp>
          <p:nvSpPr>
            <p:cNvPr id="9" name="Arrow: Up-Down 8">
              <a:extLst>
                <a:ext uri="{FF2B5EF4-FFF2-40B4-BE49-F238E27FC236}">
                  <a16:creationId xmlns:a16="http://schemas.microsoft.com/office/drawing/2014/main" id="{A76B19C8-C133-4DE8-9C3C-D04051EDBE82}"/>
                </a:ext>
              </a:extLst>
            </p:cNvPr>
            <p:cNvSpPr/>
            <p:nvPr/>
          </p:nvSpPr>
          <p:spPr>
            <a:xfrm>
              <a:off x="4211960" y="1755443"/>
              <a:ext cx="360040" cy="4692807"/>
            </a:xfrm>
            <a:prstGeom prst="up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Arrow: Left-Right 9">
              <a:extLst>
                <a:ext uri="{FF2B5EF4-FFF2-40B4-BE49-F238E27FC236}">
                  <a16:creationId xmlns:a16="http://schemas.microsoft.com/office/drawing/2014/main" id="{88F25D5B-E576-417D-86B5-AA5538D7B24E}"/>
                </a:ext>
              </a:extLst>
            </p:cNvPr>
            <p:cNvSpPr/>
            <p:nvPr/>
          </p:nvSpPr>
          <p:spPr>
            <a:xfrm>
              <a:off x="781215" y="3858049"/>
              <a:ext cx="7535201" cy="365125"/>
            </a:xfrm>
            <a:prstGeom prst="lef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5">
              <a:extLst>
                <a:ext uri="{FF2B5EF4-FFF2-40B4-BE49-F238E27FC236}">
                  <a16:creationId xmlns:a16="http://schemas.microsoft.com/office/drawing/2014/main" id="{F7934263-6857-420F-BF46-E13DB66960AD}"/>
                </a:ext>
              </a:extLst>
            </p:cNvPr>
            <p:cNvPicPr>
              <a:picLocks noChangeAspect="1"/>
            </p:cNvPicPr>
            <p:nvPr/>
          </p:nvPicPr>
          <p:blipFill>
            <a:blip r:embed="rId2"/>
            <a:stretch>
              <a:fillRect/>
            </a:stretch>
          </p:blipFill>
          <p:spPr>
            <a:xfrm>
              <a:off x="3257311" y="3444254"/>
              <a:ext cx="2269337" cy="1253386"/>
            </a:xfrm>
            <a:prstGeom prst="rect">
              <a:avLst/>
            </a:prstGeom>
          </p:spPr>
        </p:pic>
        <p:pic>
          <p:nvPicPr>
            <p:cNvPr id="11" name="Picture 10">
              <a:extLst>
                <a:ext uri="{FF2B5EF4-FFF2-40B4-BE49-F238E27FC236}">
                  <a16:creationId xmlns:a16="http://schemas.microsoft.com/office/drawing/2014/main" id="{C610BAE4-41B9-483C-9D28-1BC03FC91EFC}"/>
                </a:ext>
              </a:extLst>
            </p:cNvPr>
            <p:cNvPicPr>
              <a:picLocks noChangeAspect="1"/>
            </p:cNvPicPr>
            <p:nvPr/>
          </p:nvPicPr>
          <p:blipFill>
            <a:blip r:embed="rId3"/>
            <a:stretch>
              <a:fillRect/>
            </a:stretch>
          </p:blipFill>
          <p:spPr>
            <a:xfrm>
              <a:off x="1767906" y="3689722"/>
              <a:ext cx="1137792" cy="698108"/>
            </a:xfrm>
            <a:prstGeom prst="rect">
              <a:avLst/>
            </a:prstGeom>
          </p:spPr>
        </p:pic>
        <p:pic>
          <p:nvPicPr>
            <p:cNvPr id="12" name="Picture 11">
              <a:extLst>
                <a:ext uri="{FF2B5EF4-FFF2-40B4-BE49-F238E27FC236}">
                  <a16:creationId xmlns:a16="http://schemas.microsoft.com/office/drawing/2014/main" id="{F769F350-04A6-4FB5-9F1D-A35D7A47B67A}"/>
                </a:ext>
              </a:extLst>
            </p:cNvPr>
            <p:cNvPicPr>
              <a:picLocks noChangeAspect="1"/>
            </p:cNvPicPr>
            <p:nvPr/>
          </p:nvPicPr>
          <p:blipFill>
            <a:blip r:embed="rId4"/>
            <a:stretch>
              <a:fillRect/>
            </a:stretch>
          </p:blipFill>
          <p:spPr>
            <a:xfrm>
              <a:off x="6024969" y="3704763"/>
              <a:ext cx="1153638" cy="707831"/>
            </a:xfrm>
            <a:prstGeom prst="rect">
              <a:avLst/>
            </a:prstGeom>
          </p:spPr>
        </p:pic>
        <p:pic>
          <p:nvPicPr>
            <p:cNvPr id="13" name="Picture 12">
              <a:extLst>
                <a:ext uri="{FF2B5EF4-FFF2-40B4-BE49-F238E27FC236}">
                  <a16:creationId xmlns:a16="http://schemas.microsoft.com/office/drawing/2014/main" id="{DD7A661E-86D6-4C30-BA84-74849CBF2CBB}"/>
                </a:ext>
              </a:extLst>
            </p:cNvPr>
            <p:cNvPicPr>
              <a:picLocks noChangeAspect="1"/>
            </p:cNvPicPr>
            <p:nvPr/>
          </p:nvPicPr>
          <p:blipFill>
            <a:blip r:embed="rId5"/>
            <a:stretch>
              <a:fillRect/>
            </a:stretch>
          </p:blipFill>
          <p:spPr>
            <a:xfrm>
              <a:off x="1680052" y="2516263"/>
              <a:ext cx="2010072" cy="993745"/>
            </a:xfrm>
            <a:prstGeom prst="rect">
              <a:avLst/>
            </a:prstGeom>
          </p:spPr>
        </p:pic>
        <p:pic>
          <p:nvPicPr>
            <p:cNvPr id="14" name="Picture 13">
              <a:extLst>
                <a:ext uri="{FF2B5EF4-FFF2-40B4-BE49-F238E27FC236}">
                  <a16:creationId xmlns:a16="http://schemas.microsoft.com/office/drawing/2014/main" id="{D822E4E4-9342-4F6B-B6B7-03E4E4CB0E17}"/>
                </a:ext>
              </a:extLst>
            </p:cNvPr>
            <p:cNvPicPr>
              <a:picLocks noChangeAspect="1"/>
            </p:cNvPicPr>
            <p:nvPr/>
          </p:nvPicPr>
          <p:blipFill>
            <a:blip r:embed="rId6"/>
            <a:stretch>
              <a:fillRect/>
            </a:stretch>
          </p:blipFill>
          <p:spPr>
            <a:xfrm>
              <a:off x="5116940" y="2486038"/>
              <a:ext cx="1918066" cy="992245"/>
            </a:xfrm>
            <a:prstGeom prst="rect">
              <a:avLst/>
            </a:prstGeom>
          </p:spPr>
        </p:pic>
        <p:pic>
          <p:nvPicPr>
            <p:cNvPr id="15" name="Picture 14">
              <a:extLst>
                <a:ext uri="{FF2B5EF4-FFF2-40B4-BE49-F238E27FC236}">
                  <a16:creationId xmlns:a16="http://schemas.microsoft.com/office/drawing/2014/main" id="{728A7239-DD16-4DB7-ACEA-4B79B89AF102}"/>
                </a:ext>
              </a:extLst>
            </p:cNvPr>
            <p:cNvPicPr>
              <a:picLocks noChangeAspect="1"/>
            </p:cNvPicPr>
            <p:nvPr/>
          </p:nvPicPr>
          <p:blipFill>
            <a:blip r:embed="rId7"/>
            <a:stretch>
              <a:fillRect/>
            </a:stretch>
          </p:blipFill>
          <p:spPr>
            <a:xfrm>
              <a:off x="5106224" y="1828069"/>
              <a:ext cx="1928781" cy="584775"/>
            </a:xfrm>
            <a:prstGeom prst="rect">
              <a:avLst/>
            </a:prstGeom>
          </p:spPr>
        </p:pic>
        <p:pic>
          <p:nvPicPr>
            <p:cNvPr id="16" name="Picture 15">
              <a:extLst>
                <a:ext uri="{FF2B5EF4-FFF2-40B4-BE49-F238E27FC236}">
                  <a16:creationId xmlns:a16="http://schemas.microsoft.com/office/drawing/2014/main" id="{97961039-70E6-4919-9382-1215F41B6194}"/>
                </a:ext>
              </a:extLst>
            </p:cNvPr>
            <p:cNvPicPr>
              <a:picLocks noChangeAspect="1"/>
            </p:cNvPicPr>
            <p:nvPr/>
          </p:nvPicPr>
          <p:blipFill>
            <a:blip r:embed="rId8"/>
            <a:stretch>
              <a:fillRect/>
            </a:stretch>
          </p:blipFill>
          <p:spPr>
            <a:xfrm>
              <a:off x="1694364" y="1825114"/>
              <a:ext cx="2010072" cy="609421"/>
            </a:xfrm>
            <a:prstGeom prst="rect">
              <a:avLst/>
            </a:prstGeom>
          </p:spPr>
        </p:pic>
        <p:pic>
          <p:nvPicPr>
            <p:cNvPr id="17" name="Picture 16">
              <a:extLst>
                <a:ext uri="{FF2B5EF4-FFF2-40B4-BE49-F238E27FC236}">
                  <a16:creationId xmlns:a16="http://schemas.microsoft.com/office/drawing/2014/main" id="{0ECCB52C-B49F-4DCE-AFD0-CF64C1372F41}"/>
                </a:ext>
              </a:extLst>
            </p:cNvPr>
            <p:cNvPicPr>
              <a:picLocks noChangeAspect="1"/>
            </p:cNvPicPr>
            <p:nvPr/>
          </p:nvPicPr>
          <p:blipFill>
            <a:blip r:embed="rId9"/>
            <a:stretch>
              <a:fillRect/>
            </a:stretch>
          </p:blipFill>
          <p:spPr>
            <a:xfrm>
              <a:off x="7098138" y="1379739"/>
              <a:ext cx="791634" cy="815129"/>
            </a:xfrm>
            <a:prstGeom prst="rect">
              <a:avLst/>
            </a:prstGeom>
          </p:spPr>
        </p:pic>
        <p:pic>
          <p:nvPicPr>
            <p:cNvPr id="18" name="Picture 17">
              <a:extLst>
                <a:ext uri="{FF2B5EF4-FFF2-40B4-BE49-F238E27FC236}">
                  <a16:creationId xmlns:a16="http://schemas.microsoft.com/office/drawing/2014/main" id="{6E3462A8-C31B-4BCB-9357-9CA3EE180592}"/>
                </a:ext>
              </a:extLst>
            </p:cNvPr>
            <p:cNvPicPr>
              <a:picLocks noChangeAspect="1"/>
            </p:cNvPicPr>
            <p:nvPr/>
          </p:nvPicPr>
          <p:blipFill>
            <a:blip r:embed="rId10"/>
            <a:stretch>
              <a:fillRect/>
            </a:stretch>
          </p:blipFill>
          <p:spPr>
            <a:xfrm>
              <a:off x="7489336" y="2223105"/>
              <a:ext cx="748888" cy="771115"/>
            </a:xfrm>
            <a:prstGeom prst="rect">
              <a:avLst/>
            </a:prstGeom>
          </p:spPr>
        </p:pic>
        <p:pic>
          <p:nvPicPr>
            <p:cNvPr id="19" name="Picture 18">
              <a:extLst>
                <a:ext uri="{FF2B5EF4-FFF2-40B4-BE49-F238E27FC236}">
                  <a16:creationId xmlns:a16="http://schemas.microsoft.com/office/drawing/2014/main" id="{27309A5F-F237-4853-B3F0-20519172F3BB}"/>
                </a:ext>
              </a:extLst>
            </p:cNvPr>
            <p:cNvPicPr>
              <a:picLocks noChangeAspect="1"/>
            </p:cNvPicPr>
            <p:nvPr/>
          </p:nvPicPr>
          <p:blipFill>
            <a:blip r:embed="rId11"/>
            <a:stretch>
              <a:fillRect/>
            </a:stretch>
          </p:blipFill>
          <p:spPr>
            <a:xfrm>
              <a:off x="7098138" y="3095302"/>
              <a:ext cx="862176" cy="807059"/>
            </a:xfrm>
            <a:prstGeom prst="rect">
              <a:avLst/>
            </a:prstGeom>
          </p:spPr>
        </p:pic>
        <p:pic>
          <p:nvPicPr>
            <p:cNvPr id="20" name="Picture 19">
              <a:extLst>
                <a:ext uri="{FF2B5EF4-FFF2-40B4-BE49-F238E27FC236}">
                  <a16:creationId xmlns:a16="http://schemas.microsoft.com/office/drawing/2014/main" id="{16C7D7F6-D354-4F62-BD62-0E163D99D225}"/>
                </a:ext>
              </a:extLst>
            </p:cNvPr>
            <p:cNvPicPr>
              <a:picLocks noChangeAspect="1"/>
            </p:cNvPicPr>
            <p:nvPr/>
          </p:nvPicPr>
          <p:blipFill>
            <a:blip r:embed="rId12"/>
            <a:stretch>
              <a:fillRect/>
            </a:stretch>
          </p:blipFill>
          <p:spPr>
            <a:xfrm>
              <a:off x="5207520" y="4526706"/>
              <a:ext cx="1926154" cy="986280"/>
            </a:xfrm>
            <a:prstGeom prst="rect">
              <a:avLst/>
            </a:prstGeom>
          </p:spPr>
        </p:pic>
        <p:pic>
          <p:nvPicPr>
            <p:cNvPr id="21" name="Picture 20">
              <a:extLst>
                <a:ext uri="{FF2B5EF4-FFF2-40B4-BE49-F238E27FC236}">
                  <a16:creationId xmlns:a16="http://schemas.microsoft.com/office/drawing/2014/main" id="{7633424F-D22C-4A73-A704-93D17B11D81C}"/>
                </a:ext>
              </a:extLst>
            </p:cNvPr>
            <p:cNvPicPr>
              <a:picLocks noChangeAspect="1"/>
            </p:cNvPicPr>
            <p:nvPr/>
          </p:nvPicPr>
          <p:blipFill>
            <a:blip r:embed="rId13"/>
            <a:stretch>
              <a:fillRect/>
            </a:stretch>
          </p:blipFill>
          <p:spPr>
            <a:xfrm>
              <a:off x="5211028" y="5569543"/>
              <a:ext cx="1961578" cy="594722"/>
            </a:xfrm>
            <a:prstGeom prst="rect">
              <a:avLst/>
            </a:prstGeom>
          </p:spPr>
        </p:pic>
        <p:pic>
          <p:nvPicPr>
            <p:cNvPr id="22" name="Picture 21">
              <a:extLst>
                <a:ext uri="{FF2B5EF4-FFF2-40B4-BE49-F238E27FC236}">
                  <a16:creationId xmlns:a16="http://schemas.microsoft.com/office/drawing/2014/main" id="{5210CAE0-9F29-401B-A757-963EACBA5E24}"/>
                </a:ext>
              </a:extLst>
            </p:cNvPr>
            <p:cNvPicPr>
              <a:picLocks noChangeAspect="1"/>
            </p:cNvPicPr>
            <p:nvPr/>
          </p:nvPicPr>
          <p:blipFill>
            <a:blip r:embed="rId14"/>
            <a:stretch>
              <a:fillRect/>
            </a:stretch>
          </p:blipFill>
          <p:spPr>
            <a:xfrm>
              <a:off x="7596336" y="4719639"/>
              <a:ext cx="832016" cy="856709"/>
            </a:xfrm>
            <a:prstGeom prst="rect">
              <a:avLst/>
            </a:prstGeom>
          </p:spPr>
        </p:pic>
        <p:pic>
          <p:nvPicPr>
            <p:cNvPr id="23" name="Picture 22">
              <a:extLst>
                <a:ext uri="{FF2B5EF4-FFF2-40B4-BE49-F238E27FC236}">
                  <a16:creationId xmlns:a16="http://schemas.microsoft.com/office/drawing/2014/main" id="{4F4DFC06-BCD0-456A-9664-31710C291A18}"/>
                </a:ext>
              </a:extLst>
            </p:cNvPr>
            <p:cNvPicPr>
              <a:picLocks noChangeAspect="1"/>
            </p:cNvPicPr>
            <p:nvPr/>
          </p:nvPicPr>
          <p:blipFill>
            <a:blip r:embed="rId15"/>
            <a:stretch>
              <a:fillRect/>
            </a:stretch>
          </p:blipFill>
          <p:spPr>
            <a:xfrm>
              <a:off x="1650285" y="4535941"/>
              <a:ext cx="1926155" cy="1019480"/>
            </a:xfrm>
            <a:prstGeom prst="rect">
              <a:avLst/>
            </a:prstGeom>
          </p:spPr>
        </p:pic>
        <p:pic>
          <p:nvPicPr>
            <p:cNvPr id="24" name="Picture 23">
              <a:extLst>
                <a:ext uri="{FF2B5EF4-FFF2-40B4-BE49-F238E27FC236}">
                  <a16:creationId xmlns:a16="http://schemas.microsoft.com/office/drawing/2014/main" id="{FC196830-0ACF-4C76-8EE4-CC281D458FA6}"/>
                </a:ext>
              </a:extLst>
            </p:cNvPr>
            <p:cNvPicPr>
              <a:picLocks noChangeAspect="1"/>
            </p:cNvPicPr>
            <p:nvPr/>
          </p:nvPicPr>
          <p:blipFill>
            <a:blip r:embed="rId16"/>
            <a:stretch>
              <a:fillRect/>
            </a:stretch>
          </p:blipFill>
          <p:spPr>
            <a:xfrm>
              <a:off x="602455" y="4455368"/>
              <a:ext cx="967453" cy="996169"/>
            </a:xfrm>
            <a:prstGeom prst="rect">
              <a:avLst/>
            </a:prstGeom>
          </p:spPr>
        </p:pic>
        <p:pic>
          <p:nvPicPr>
            <p:cNvPr id="25" name="Picture 24">
              <a:extLst>
                <a:ext uri="{FF2B5EF4-FFF2-40B4-BE49-F238E27FC236}">
                  <a16:creationId xmlns:a16="http://schemas.microsoft.com/office/drawing/2014/main" id="{4E360B35-D1A0-4716-BDC5-D88BA2FBCCC2}"/>
                </a:ext>
              </a:extLst>
            </p:cNvPr>
            <p:cNvPicPr>
              <a:picLocks noChangeAspect="1"/>
            </p:cNvPicPr>
            <p:nvPr/>
          </p:nvPicPr>
          <p:blipFill>
            <a:blip r:embed="rId17"/>
            <a:stretch>
              <a:fillRect/>
            </a:stretch>
          </p:blipFill>
          <p:spPr>
            <a:xfrm>
              <a:off x="749178" y="2164779"/>
              <a:ext cx="862176" cy="887765"/>
            </a:xfrm>
            <a:prstGeom prst="rect">
              <a:avLst/>
            </a:prstGeom>
          </p:spPr>
        </p:pic>
        <p:pic>
          <p:nvPicPr>
            <p:cNvPr id="26" name="Picture 25">
              <a:extLst>
                <a:ext uri="{FF2B5EF4-FFF2-40B4-BE49-F238E27FC236}">
                  <a16:creationId xmlns:a16="http://schemas.microsoft.com/office/drawing/2014/main" id="{0FB30F77-4809-4D98-B994-A9B0A02565A3}"/>
                </a:ext>
              </a:extLst>
            </p:cNvPr>
            <p:cNvPicPr>
              <a:picLocks noChangeAspect="1"/>
            </p:cNvPicPr>
            <p:nvPr/>
          </p:nvPicPr>
          <p:blipFill>
            <a:blip r:embed="rId18"/>
            <a:stretch>
              <a:fillRect/>
            </a:stretch>
          </p:blipFill>
          <p:spPr>
            <a:xfrm>
              <a:off x="602455" y="5466246"/>
              <a:ext cx="948394" cy="976542"/>
            </a:xfrm>
            <a:prstGeom prst="rect">
              <a:avLst/>
            </a:prstGeom>
          </p:spPr>
        </p:pic>
        <p:pic>
          <p:nvPicPr>
            <p:cNvPr id="27" name="Picture 26">
              <a:extLst>
                <a:ext uri="{FF2B5EF4-FFF2-40B4-BE49-F238E27FC236}">
                  <a16:creationId xmlns:a16="http://schemas.microsoft.com/office/drawing/2014/main" id="{1B4CD384-67CD-45E2-943D-C5F595C39E24}"/>
                </a:ext>
              </a:extLst>
            </p:cNvPr>
            <p:cNvPicPr>
              <a:picLocks noChangeAspect="1"/>
            </p:cNvPicPr>
            <p:nvPr/>
          </p:nvPicPr>
          <p:blipFill>
            <a:blip r:embed="rId19"/>
            <a:stretch>
              <a:fillRect/>
            </a:stretch>
          </p:blipFill>
          <p:spPr>
            <a:xfrm>
              <a:off x="1631045" y="5608801"/>
              <a:ext cx="2035975" cy="656240"/>
            </a:xfrm>
            <a:prstGeom prst="rect">
              <a:avLst/>
            </a:prstGeom>
          </p:spPr>
        </p:pic>
      </p:grpSp>
      <p:sp>
        <p:nvSpPr>
          <p:cNvPr id="28" name="圆角矩形 44">
            <a:extLst>
              <a:ext uri="{FF2B5EF4-FFF2-40B4-BE49-F238E27FC236}">
                <a16:creationId xmlns:a16="http://schemas.microsoft.com/office/drawing/2014/main" id="{5CC93B0F-7D3C-4179-BC11-9AC94ADFAED2}"/>
              </a:ext>
            </a:extLst>
          </p:cNvPr>
          <p:cNvSpPr/>
          <p:nvPr/>
        </p:nvSpPr>
        <p:spPr bwMode="auto">
          <a:xfrm>
            <a:off x="1136948" y="6118858"/>
            <a:ext cx="6799669" cy="395064"/>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fontAlgn="base" hangingPunct="0">
              <a:spcBef>
                <a:spcPct val="0"/>
              </a:spcBef>
              <a:spcAft>
                <a:spcPct val="0"/>
              </a:spcAf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AA-CAES</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具有以</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能量搬移与容量备用</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为特征的</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常规灵活性</a:t>
            </a:r>
          </a:p>
        </p:txBody>
      </p:sp>
      <p:sp>
        <p:nvSpPr>
          <p:cNvPr id="29" name="下箭头 8">
            <a:extLst>
              <a:ext uri="{FF2B5EF4-FFF2-40B4-BE49-F238E27FC236}">
                <a16:creationId xmlns:a16="http://schemas.microsoft.com/office/drawing/2014/main" id="{C0EEC409-602E-434D-848D-98505EF91E1F}"/>
              </a:ext>
            </a:extLst>
          </p:cNvPr>
          <p:cNvSpPr>
            <a:spLocks noChangeAspect="1" noChangeArrowheads="1"/>
          </p:cNvSpPr>
          <p:nvPr/>
        </p:nvSpPr>
        <p:spPr bwMode="auto">
          <a:xfrm rot="16200000">
            <a:off x="6142815" y="3689954"/>
            <a:ext cx="3453826" cy="518356"/>
          </a:xfrm>
          <a:prstGeom prst="downArrow">
            <a:avLst>
              <a:gd name="adj1" fmla="val 50000"/>
              <a:gd name="adj2" fmla="val 50000"/>
            </a:avLst>
          </a:prstGeom>
          <a:solidFill>
            <a:schemeClr val="accent2">
              <a:lumMod val="20000"/>
              <a:lumOff val="80000"/>
            </a:schemeClr>
          </a:solidFill>
          <a:ln w="9525">
            <a:noFill/>
            <a:round/>
            <a:headEnd/>
            <a:tailEnd/>
          </a:ln>
        </p:spPr>
        <p:txBody>
          <a:bodyPr wrap="square">
            <a:spAutoFit/>
          </a:bodyPr>
          <a:lstStyle/>
          <a:p>
            <a:pPr>
              <a:spcBef>
                <a:spcPct val="50000"/>
              </a:spcBef>
              <a:defRPr/>
            </a:pPr>
            <a:endParaRPr lang="zh-CN" altLang="en-US" sz="2400" b="1" kern="0">
              <a:solidFill>
                <a:srgbClr val="FFFF66"/>
              </a:solidFill>
              <a:latin typeface="Garamond" pitchFamily="18" charset="0"/>
            </a:endParaRPr>
          </a:p>
        </p:txBody>
      </p:sp>
      <p:sp>
        <p:nvSpPr>
          <p:cNvPr id="30" name="圆角矩形 44">
            <a:extLst>
              <a:ext uri="{FF2B5EF4-FFF2-40B4-BE49-F238E27FC236}">
                <a16:creationId xmlns:a16="http://schemas.microsoft.com/office/drawing/2014/main" id="{58AEF281-D3A5-460A-9127-F54ABB753620}"/>
              </a:ext>
            </a:extLst>
          </p:cNvPr>
          <p:cNvSpPr/>
          <p:nvPr/>
        </p:nvSpPr>
        <p:spPr bwMode="auto">
          <a:xfrm>
            <a:off x="8233683" y="1889023"/>
            <a:ext cx="330003" cy="4006462"/>
          </a:xfrm>
          <a:prstGeom prst="roundRect">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fontAlgn="base" hangingPunct="0">
              <a:spcBef>
                <a:spcPct val="0"/>
              </a:spcBef>
              <a:spcAft>
                <a:spcPct val="0"/>
              </a:spcAft>
              <a:defRPr/>
            </a:pPr>
            <a:r>
              <a:rPr lang="zh-CN" altLang="en-US" sz="2000" dirty="0">
                <a:latin typeface="微软雅黑" panose="020B0503020204020204" pitchFamily="34" charset="-122"/>
                <a:ea typeface="微软雅黑" panose="020B0503020204020204" pitchFamily="34" charset="-122"/>
              </a:rPr>
              <a:t>先进绝热压缩空气</a:t>
            </a:r>
            <a:r>
              <a:rPr lang="zh-CN" altLang="en-US" sz="2000" dirty="0">
                <a:solidFill>
                  <a:srgbClr val="C00000"/>
                </a:solidFill>
                <a:latin typeface="微软雅黑" panose="020B0503020204020204" pitchFamily="34" charset="-122"/>
                <a:ea typeface="微软雅黑" panose="020B0503020204020204" pitchFamily="34" charset="-122"/>
              </a:rPr>
              <a:t>储能电站</a:t>
            </a:r>
            <a:endParaRPr kumimoji="0" lang="zh-CN" altLang="en-US" sz="20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31" name="Rectangle 30">
            <a:extLst>
              <a:ext uri="{FF2B5EF4-FFF2-40B4-BE49-F238E27FC236}">
                <a16:creationId xmlns:a16="http://schemas.microsoft.com/office/drawing/2014/main" id="{20E57429-B2DE-4A82-82EC-C37AA342FE67}"/>
              </a:ext>
            </a:extLst>
          </p:cNvPr>
          <p:cNvSpPr/>
          <p:nvPr/>
        </p:nvSpPr>
        <p:spPr>
          <a:xfrm>
            <a:off x="308131" y="1344353"/>
            <a:ext cx="7820775" cy="400110"/>
          </a:xfrm>
          <a:prstGeom prst="rect">
            <a:avLst/>
          </a:prstGeom>
        </p:spPr>
        <p:txBody>
          <a:bodyPr wrap="square">
            <a:spAutoFit/>
          </a:bodyPr>
          <a:lstStyle/>
          <a:p>
            <a:pPr marL="285750" indent="-285750" algn="ctr">
              <a:buFont typeface="Wingdings" panose="05000000000000000000" pitchFamily="2" charset="2"/>
              <a:buChar char="ü"/>
            </a:pPr>
            <a:r>
              <a:rPr lang="zh-CN" altLang="en-US" sz="2000" u="sng" dirty="0">
                <a:latin typeface="times" panose="02020603050405020304" pitchFamily="18" charset="0"/>
                <a:ea typeface="黑体" panose="02010609060101010101" pitchFamily="49" charset="-122"/>
                <a:cs typeface="times" panose="02020603050405020304" pitchFamily="18" charset="0"/>
              </a:rPr>
              <a:t>继承了</a:t>
            </a:r>
            <a:r>
              <a:rPr lang="en-US" altLang="zh-CN" sz="2000" u="sng" dirty="0">
                <a:latin typeface="times" panose="02020603050405020304" pitchFamily="18" charset="0"/>
                <a:ea typeface="黑体" panose="02010609060101010101" pitchFamily="49" charset="-122"/>
                <a:cs typeface="times" panose="02020603050405020304" pitchFamily="18" charset="0"/>
              </a:rPr>
              <a:t>CAES</a:t>
            </a:r>
            <a:r>
              <a:rPr lang="zh-CN" altLang="en-US" sz="2000" u="sng" dirty="0">
                <a:latin typeface="times" panose="02020603050405020304" pitchFamily="18" charset="0"/>
                <a:ea typeface="黑体" panose="02010609060101010101" pitchFamily="49" charset="-122"/>
                <a:cs typeface="times" panose="02020603050405020304" pitchFamily="18" charset="0"/>
              </a:rPr>
              <a:t>的优良动态响应特性，具备</a:t>
            </a:r>
            <a:r>
              <a:rPr lang="en-US" altLang="zh-CN" sz="2000" u="sng" dirty="0">
                <a:latin typeface="times" panose="02020603050405020304" pitchFamily="18" charset="0"/>
                <a:ea typeface="黑体" panose="02010609060101010101" pitchFamily="49" charset="-122"/>
                <a:cs typeface="times" panose="02020603050405020304" pitchFamily="18" charset="0"/>
              </a:rPr>
              <a:t>CAES</a:t>
            </a:r>
            <a:r>
              <a:rPr lang="zh-CN" altLang="en-US" sz="2000" u="sng" dirty="0">
                <a:latin typeface="times" panose="02020603050405020304" pitchFamily="18" charset="0"/>
                <a:ea typeface="黑体" panose="02010609060101010101" pitchFamily="49" charset="-122"/>
                <a:cs typeface="times" panose="02020603050405020304" pitchFamily="18" charset="0"/>
              </a:rPr>
              <a:t>的常规灵活性</a:t>
            </a:r>
            <a:endParaRPr lang="zh-CN" altLang="en-US" sz="2000" u="sng" dirty="0">
              <a:solidFill>
                <a:srgbClr val="C00000"/>
              </a:solidFill>
              <a:latin typeface="times" panose="02020603050405020304" pitchFamily="18" charset="0"/>
              <a:ea typeface="黑体" panose="02010609060101010101" pitchFamily="49" charset="-122"/>
              <a:cs typeface="times" panose="02020603050405020304" pitchFamily="18" charset="0"/>
            </a:endParaRPr>
          </a:p>
        </p:txBody>
      </p:sp>
      <p:sp>
        <p:nvSpPr>
          <p:cNvPr id="32" name="Rectangle 31">
            <a:extLst>
              <a:ext uri="{FF2B5EF4-FFF2-40B4-BE49-F238E27FC236}">
                <a16:creationId xmlns:a16="http://schemas.microsoft.com/office/drawing/2014/main" id="{E14C7CF9-9A8A-49F8-806B-2DD9401F6583}"/>
              </a:ext>
            </a:extLst>
          </p:cNvPr>
          <p:cNvSpPr/>
          <p:nvPr/>
        </p:nvSpPr>
        <p:spPr>
          <a:xfrm>
            <a:off x="7222264" y="810730"/>
            <a:ext cx="1462637" cy="400110"/>
          </a:xfrm>
          <a:prstGeom prst="rect">
            <a:avLst/>
          </a:prstGeom>
          <a:solidFill>
            <a:srgbClr val="FFC000"/>
          </a:solid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论文第</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章</a:t>
            </a:r>
          </a:p>
        </p:txBody>
      </p:sp>
      <p:sp>
        <p:nvSpPr>
          <p:cNvPr id="5" name="Oval 4">
            <a:extLst>
              <a:ext uri="{FF2B5EF4-FFF2-40B4-BE49-F238E27FC236}">
                <a16:creationId xmlns:a16="http://schemas.microsoft.com/office/drawing/2014/main" id="{F0E8283B-2BD3-48F3-B353-785033B90783}"/>
              </a:ext>
            </a:extLst>
          </p:cNvPr>
          <p:cNvSpPr/>
          <p:nvPr/>
        </p:nvSpPr>
        <p:spPr>
          <a:xfrm rot="1512031">
            <a:off x="6394939" y="2297270"/>
            <a:ext cx="736580" cy="1533061"/>
          </a:xfrm>
          <a:prstGeom prst="ellipse">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Oval 32">
            <a:extLst>
              <a:ext uri="{FF2B5EF4-FFF2-40B4-BE49-F238E27FC236}">
                <a16:creationId xmlns:a16="http://schemas.microsoft.com/office/drawing/2014/main" id="{9504D307-125C-4992-8416-3D64917AC545}"/>
              </a:ext>
            </a:extLst>
          </p:cNvPr>
          <p:cNvSpPr/>
          <p:nvPr/>
        </p:nvSpPr>
        <p:spPr>
          <a:xfrm rot="16029469">
            <a:off x="758824" y="4847046"/>
            <a:ext cx="736580" cy="976238"/>
          </a:xfrm>
          <a:prstGeom prst="ellipse">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Slide Number Placeholder 33">
            <a:extLst>
              <a:ext uri="{FF2B5EF4-FFF2-40B4-BE49-F238E27FC236}">
                <a16:creationId xmlns:a16="http://schemas.microsoft.com/office/drawing/2014/main" id="{68907CE8-144E-49BB-831E-8F5E5E172778}"/>
              </a:ext>
            </a:extLst>
          </p:cNvPr>
          <p:cNvSpPr>
            <a:spLocks noGrp="1"/>
          </p:cNvSpPr>
          <p:nvPr>
            <p:ph type="sldNum" sz="quarter" idx="12"/>
          </p:nvPr>
        </p:nvSpPr>
        <p:spPr/>
        <p:txBody>
          <a:bodyPr/>
          <a:lstStyle/>
          <a:p>
            <a:fld id="{7D9BB5D0-35E4-459D-AEF3-FE4D7C45CC19}" type="slidenum">
              <a:rPr lang="zh-CN" altLang="en-US" smtClean="0"/>
              <a:pPr/>
              <a:t>10</a:t>
            </a:fld>
            <a:r>
              <a:rPr lang="en-US" altLang="zh-CN"/>
              <a:t>/42</a:t>
            </a:r>
            <a:endParaRPr lang="zh-CN" altLang="en-US" dirty="0"/>
          </a:p>
        </p:txBody>
      </p:sp>
      <p:sp>
        <p:nvSpPr>
          <p:cNvPr id="35" name="Rectangle 34">
            <a:extLst>
              <a:ext uri="{FF2B5EF4-FFF2-40B4-BE49-F238E27FC236}">
                <a16:creationId xmlns:a16="http://schemas.microsoft.com/office/drawing/2014/main" id="{09747088-6087-43D1-BAAC-728B305456C5}"/>
              </a:ext>
            </a:extLst>
          </p:cNvPr>
          <p:cNvSpPr/>
          <p:nvPr/>
        </p:nvSpPr>
        <p:spPr>
          <a:xfrm>
            <a:off x="6954665" y="38524"/>
            <a:ext cx="1813317" cy="523220"/>
          </a:xfrm>
          <a:prstGeom prst="rect">
            <a:avLst/>
          </a:prstGeom>
        </p:spPr>
        <p:txBody>
          <a:bodyPr wrap="none">
            <a:spAutoFit/>
          </a:bodyPr>
          <a:lstStyle/>
          <a:p>
            <a:r>
              <a:rPr lang="en-US" altLang="zh-CN" sz="2800" b="1" dirty="0">
                <a:latin typeface="微软雅黑" pitchFamily="34" charset="-122"/>
                <a:ea typeface="微软雅黑" pitchFamily="34" charset="-122"/>
              </a:rPr>
              <a:t>AA-</a:t>
            </a:r>
            <a:r>
              <a:rPr lang="en-US" altLang="zh-CN" sz="2800" b="1" dirty="0">
                <a:solidFill>
                  <a:srgbClr val="C00000"/>
                </a:solidFill>
                <a:latin typeface="微软雅黑" pitchFamily="34" charset="-122"/>
                <a:ea typeface="微软雅黑" pitchFamily="34" charset="-122"/>
              </a:rPr>
              <a:t>CAES</a:t>
            </a:r>
            <a:endParaRPr lang="zh-CN" altLang="en-US" sz="2800" dirty="0">
              <a:solidFill>
                <a:srgbClr val="C00000"/>
              </a:solidFill>
            </a:endParaRPr>
          </a:p>
        </p:txBody>
      </p:sp>
    </p:spTree>
    <p:extLst>
      <p:ext uri="{BB962C8B-B14F-4D97-AF65-F5344CB8AC3E}">
        <p14:creationId xmlns:p14="http://schemas.microsoft.com/office/powerpoint/2010/main" val="3855716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a:extLst>
              <a:ext uri="{FF2B5EF4-FFF2-40B4-BE49-F238E27FC236}">
                <a16:creationId xmlns:a16="http://schemas.microsoft.com/office/drawing/2014/main" id="{F03901FB-EE24-4A8A-BE78-2611B388A639}"/>
              </a:ext>
            </a:extLst>
          </p:cNvPr>
          <p:cNvSpPr>
            <a:spLocks noChangeArrowheads="1"/>
          </p:cNvSpPr>
          <p:nvPr/>
        </p:nvSpPr>
        <p:spPr bwMode="auto">
          <a:xfrm>
            <a:off x="302799" y="764704"/>
            <a:ext cx="5709361"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kumimoji="0" lang="zh-CN" altLang="en-US" sz="2400" b="1" dirty="0">
                <a:latin typeface="微软雅黑" pitchFamily="34" charset="-122"/>
                <a:ea typeface="微软雅黑" pitchFamily="34" charset="-122"/>
              </a:rPr>
              <a:t>先进绝热压缩空气储能的</a:t>
            </a:r>
            <a:r>
              <a:rPr kumimoji="0" lang="zh-CN" altLang="en-US" sz="2400" b="1" u="sng" dirty="0">
                <a:solidFill>
                  <a:srgbClr val="C00000"/>
                </a:solidFill>
                <a:latin typeface="微软雅黑" pitchFamily="34" charset="-122"/>
                <a:ea typeface="微软雅黑" pitchFamily="34" charset="-122"/>
              </a:rPr>
              <a:t>供能灵活性</a:t>
            </a:r>
            <a:endParaRPr kumimoji="0" lang="en-US" altLang="zh-CN" sz="2400" b="1" u="sng" dirty="0">
              <a:solidFill>
                <a:srgbClr val="C00000"/>
              </a:solidFill>
              <a:latin typeface="微软雅黑" pitchFamily="34" charset="-122"/>
              <a:ea typeface="微软雅黑" pitchFamily="34" charset="-122"/>
            </a:endParaRPr>
          </a:p>
        </p:txBody>
      </p:sp>
      <p:sp>
        <p:nvSpPr>
          <p:cNvPr id="4" name="Rectangle 2">
            <a:extLst>
              <a:ext uri="{FF2B5EF4-FFF2-40B4-BE49-F238E27FC236}">
                <a16:creationId xmlns:a16="http://schemas.microsoft.com/office/drawing/2014/main" id="{BFCC95A9-FEFF-45EE-BEEC-2EED042D7B3C}"/>
              </a:ext>
            </a:extLst>
          </p:cNvPr>
          <p:cNvSpPr txBox="1">
            <a:spLocks noChangeArrowheads="1"/>
          </p:cNvSpPr>
          <p:nvPr/>
        </p:nvSpPr>
        <p:spPr bwMode="auto">
          <a:xfrm>
            <a:off x="302799" y="-27384"/>
            <a:ext cx="390916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zh-CN" altLang="en-US" sz="3200" kern="0" dirty="0">
                <a:effectLst/>
              </a:rPr>
              <a:t>聚焦于</a:t>
            </a:r>
            <a:r>
              <a:rPr lang="zh-CN" altLang="en-US" sz="3200" kern="0" dirty="0">
                <a:solidFill>
                  <a:srgbClr val="C00000"/>
                </a:solidFill>
                <a:effectLst/>
              </a:rPr>
              <a:t>三类</a:t>
            </a:r>
            <a:r>
              <a:rPr lang="zh-CN" altLang="en-US" sz="3200" kern="0" dirty="0">
                <a:effectLst/>
              </a:rPr>
              <a:t>灵活性</a:t>
            </a:r>
          </a:p>
        </p:txBody>
      </p:sp>
      <p:pic>
        <p:nvPicPr>
          <p:cNvPr id="6" name="Picture 5">
            <a:extLst>
              <a:ext uri="{FF2B5EF4-FFF2-40B4-BE49-F238E27FC236}">
                <a16:creationId xmlns:a16="http://schemas.microsoft.com/office/drawing/2014/main" id="{CFD380BB-DE8C-486F-B1CB-8FA6B724703E}"/>
              </a:ext>
            </a:extLst>
          </p:cNvPr>
          <p:cNvPicPr>
            <a:picLocks noChangeAspect="1"/>
          </p:cNvPicPr>
          <p:nvPr/>
        </p:nvPicPr>
        <p:blipFill>
          <a:blip r:embed="rId2"/>
          <a:stretch>
            <a:fillRect/>
          </a:stretch>
        </p:blipFill>
        <p:spPr>
          <a:xfrm>
            <a:off x="1572469" y="2292484"/>
            <a:ext cx="6120679" cy="3560121"/>
          </a:xfrm>
          <a:prstGeom prst="rect">
            <a:avLst/>
          </a:prstGeom>
        </p:spPr>
      </p:pic>
      <p:sp>
        <p:nvSpPr>
          <p:cNvPr id="7" name="圆角矩形 44">
            <a:extLst>
              <a:ext uri="{FF2B5EF4-FFF2-40B4-BE49-F238E27FC236}">
                <a16:creationId xmlns:a16="http://schemas.microsoft.com/office/drawing/2014/main" id="{E6F89BF7-D41B-40EE-9E04-C52FE8810BDD}"/>
              </a:ext>
            </a:extLst>
          </p:cNvPr>
          <p:cNvSpPr/>
          <p:nvPr/>
        </p:nvSpPr>
        <p:spPr bwMode="auto">
          <a:xfrm>
            <a:off x="894736" y="6202288"/>
            <a:ext cx="7354528" cy="395064"/>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fontAlgn="base" hangingPunct="0">
              <a:spcBef>
                <a:spcPct val="0"/>
              </a:spcBef>
              <a:spcAft>
                <a:spcPct val="0"/>
              </a:spcAft>
              <a:defRPr/>
            </a:pP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AA-CAES</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具有以</a:t>
            </a:r>
            <a:r>
              <a:rPr lang="zh-CN" altLang="en-US" sz="2000" b="1" dirty="0">
                <a:solidFill>
                  <a:srgbClr val="C00000"/>
                </a:solidFill>
                <a:latin typeface="微软雅黑" panose="020B0503020204020204" pitchFamily="34" charset="-122"/>
                <a:ea typeface="微软雅黑" panose="020B0503020204020204" pitchFamily="34" charset="-122"/>
              </a:rPr>
              <a:t>热电联储</a:t>
            </a:r>
            <a:r>
              <a:rPr kumimoji="0" lang="zh-CN" altLang="en-US"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与</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热电联供</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为特征的</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供能灵活性</a:t>
            </a:r>
          </a:p>
        </p:txBody>
      </p:sp>
      <p:sp>
        <p:nvSpPr>
          <p:cNvPr id="8" name="Oval 7">
            <a:extLst>
              <a:ext uri="{FF2B5EF4-FFF2-40B4-BE49-F238E27FC236}">
                <a16:creationId xmlns:a16="http://schemas.microsoft.com/office/drawing/2014/main" id="{E2D93267-991D-46FD-96BA-064AA82A5EB6}"/>
              </a:ext>
            </a:extLst>
          </p:cNvPr>
          <p:cNvSpPr/>
          <p:nvPr/>
        </p:nvSpPr>
        <p:spPr>
          <a:xfrm>
            <a:off x="3275856" y="3696311"/>
            <a:ext cx="936104" cy="880290"/>
          </a:xfrm>
          <a:prstGeom prst="ellipse">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Straight Connector 9">
            <a:extLst>
              <a:ext uri="{FF2B5EF4-FFF2-40B4-BE49-F238E27FC236}">
                <a16:creationId xmlns:a16="http://schemas.microsoft.com/office/drawing/2014/main" id="{C05BE034-DFCE-42C7-BD33-C953EB82C409}"/>
              </a:ext>
            </a:extLst>
          </p:cNvPr>
          <p:cNvCxnSpPr>
            <a:cxnSpLocks/>
          </p:cNvCxnSpPr>
          <p:nvPr/>
        </p:nvCxnSpPr>
        <p:spPr>
          <a:xfrm flipH="1">
            <a:off x="1619672" y="4360888"/>
            <a:ext cx="1654927" cy="15969"/>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64258FF-9FDD-4EC0-A66A-40D6E365D126}"/>
              </a:ext>
            </a:extLst>
          </p:cNvPr>
          <p:cNvSpPr txBox="1"/>
          <p:nvPr/>
        </p:nvSpPr>
        <p:spPr>
          <a:xfrm>
            <a:off x="767979" y="3872301"/>
            <a:ext cx="1654927" cy="523220"/>
          </a:xfrm>
          <a:prstGeom prst="rect">
            <a:avLst/>
          </a:prstGeom>
          <a:noFill/>
          <a:ln w="19050">
            <a:noFill/>
            <a:prstDash val="dashDot"/>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14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电阻丝加热</a:t>
            </a:r>
            <a:r>
              <a:rPr kumimoji="1" lang="zh-CN" altLang="en-US" sz="1400" kern="0" dirty="0">
                <a:latin typeface="微软雅黑" panose="020B0503020204020204" pitchFamily="34" charset="-122"/>
                <a:ea typeface="微软雅黑" panose="020B0503020204020204" pitchFamily="34" charset="-122"/>
              </a:rPr>
              <a:t>以</a:t>
            </a:r>
            <a:r>
              <a:rPr kumimoji="1" lang="zh-CN" altLang="en-US" sz="14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充分</a:t>
            </a:r>
            <a:endParaRPr kumimoji="1" lang="en-US" altLang="zh-CN" sz="14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14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利用储热材料热容</a:t>
            </a:r>
            <a:endParaRPr kumimoji="1" lang="en-US" sz="14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5" name="矩形 103">
            <a:extLst>
              <a:ext uri="{FF2B5EF4-FFF2-40B4-BE49-F238E27FC236}">
                <a16:creationId xmlns:a16="http://schemas.microsoft.com/office/drawing/2014/main" id="{788B8F45-7FA0-4378-AE5E-741CE0EB0536}"/>
              </a:ext>
            </a:extLst>
          </p:cNvPr>
          <p:cNvSpPr/>
          <p:nvPr/>
        </p:nvSpPr>
        <p:spPr>
          <a:xfrm>
            <a:off x="539552" y="3829518"/>
            <a:ext cx="389850" cy="338554"/>
          </a:xfrm>
          <a:prstGeom prst="rect">
            <a:avLst/>
          </a:prstGeom>
        </p:spPr>
        <p:txBody>
          <a:bodyPr wrap="none">
            <a:spAutoFit/>
          </a:bodyPr>
          <a:lstStyle/>
          <a:p>
            <a:r>
              <a:rPr lang="en-US" altLang="zh-CN" sz="1600" dirty="0">
                <a:latin typeface="微软雅黑" pitchFamily="34" charset="-122"/>
                <a:ea typeface="微软雅黑" pitchFamily="34" charset="-122"/>
              </a:rPr>
              <a:t>②</a:t>
            </a:r>
          </a:p>
        </p:txBody>
      </p:sp>
      <p:grpSp>
        <p:nvGrpSpPr>
          <p:cNvPr id="25" name="Group 24">
            <a:extLst>
              <a:ext uri="{FF2B5EF4-FFF2-40B4-BE49-F238E27FC236}">
                <a16:creationId xmlns:a16="http://schemas.microsoft.com/office/drawing/2014/main" id="{7D959F07-F9DC-4002-B800-794A47B60B9A}"/>
              </a:ext>
            </a:extLst>
          </p:cNvPr>
          <p:cNvGrpSpPr/>
          <p:nvPr/>
        </p:nvGrpSpPr>
        <p:grpSpPr>
          <a:xfrm>
            <a:off x="734477" y="5268313"/>
            <a:ext cx="2250243" cy="338554"/>
            <a:chOff x="702306" y="5469275"/>
            <a:chExt cx="2250243" cy="338554"/>
          </a:xfrm>
        </p:grpSpPr>
        <p:sp>
          <p:nvSpPr>
            <p:cNvPr id="13" name="矩形 97">
              <a:extLst>
                <a:ext uri="{FF2B5EF4-FFF2-40B4-BE49-F238E27FC236}">
                  <a16:creationId xmlns:a16="http://schemas.microsoft.com/office/drawing/2014/main" id="{573F32D6-609B-400A-9209-3439BA0F893D}"/>
                </a:ext>
              </a:extLst>
            </p:cNvPr>
            <p:cNvSpPr/>
            <p:nvPr/>
          </p:nvSpPr>
          <p:spPr>
            <a:xfrm>
              <a:off x="702306" y="5469275"/>
              <a:ext cx="389850" cy="338554"/>
            </a:xfrm>
            <a:prstGeom prst="rect">
              <a:avLst/>
            </a:prstGeom>
          </p:spPr>
          <p:txBody>
            <a:bodyPr wrap="none">
              <a:spAutoFit/>
            </a:bodyPr>
            <a:lstStyle/>
            <a:p>
              <a:r>
                <a:rPr lang="en-US" altLang="zh-CN" sz="1600" dirty="0">
                  <a:latin typeface="微软雅黑" pitchFamily="34" charset="-122"/>
                  <a:ea typeface="微软雅黑" pitchFamily="34" charset="-122"/>
                </a:rPr>
                <a:t>①</a:t>
              </a:r>
              <a:endParaRPr lang="zh-CN" altLang="en-US" sz="1600" dirty="0"/>
            </a:p>
          </p:txBody>
        </p:sp>
        <p:sp>
          <p:nvSpPr>
            <p:cNvPr id="16" name="TextBox 15">
              <a:extLst>
                <a:ext uri="{FF2B5EF4-FFF2-40B4-BE49-F238E27FC236}">
                  <a16:creationId xmlns:a16="http://schemas.microsoft.com/office/drawing/2014/main" id="{EB970D48-432F-4C3D-9711-BA03AA6BE41C}"/>
                </a:ext>
              </a:extLst>
            </p:cNvPr>
            <p:cNvSpPr txBox="1"/>
            <p:nvPr/>
          </p:nvSpPr>
          <p:spPr>
            <a:xfrm>
              <a:off x="840743" y="5500052"/>
              <a:ext cx="2111806" cy="307777"/>
            </a:xfrm>
            <a:prstGeom prst="rect">
              <a:avLst/>
            </a:prstGeom>
            <a:noFill/>
            <a:ln w="19050">
              <a:noFill/>
              <a:prstDash val="dashDot"/>
            </a:ln>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4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光热补热 </a:t>
              </a:r>
              <a:r>
                <a:rPr kumimoji="1" lang="en-US" altLang="zh-CN" sz="14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(STHC-100)</a:t>
              </a:r>
              <a:endParaRPr kumimoji="1" lang="en-US" sz="14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
        <p:nvSpPr>
          <p:cNvPr id="17" name="矩形 112">
            <a:extLst>
              <a:ext uri="{FF2B5EF4-FFF2-40B4-BE49-F238E27FC236}">
                <a16:creationId xmlns:a16="http://schemas.microsoft.com/office/drawing/2014/main" id="{5FE51BF4-2191-4E8A-B64F-CC8FC83A2D88}"/>
              </a:ext>
            </a:extLst>
          </p:cNvPr>
          <p:cNvSpPr/>
          <p:nvPr/>
        </p:nvSpPr>
        <p:spPr>
          <a:xfrm>
            <a:off x="5190789" y="1840897"/>
            <a:ext cx="545369" cy="338554"/>
          </a:xfrm>
          <a:prstGeom prst="rect">
            <a:avLst/>
          </a:prstGeom>
        </p:spPr>
        <p:txBody>
          <a:bodyPr wrap="square">
            <a:spAutoFit/>
          </a:bodyPr>
          <a:lstStyle/>
          <a:p>
            <a:r>
              <a:rPr lang="en-US" altLang="zh-CN" sz="1600" dirty="0">
                <a:latin typeface="微软雅黑" pitchFamily="34" charset="-122"/>
                <a:ea typeface="微软雅黑" pitchFamily="34" charset="-122"/>
              </a:rPr>
              <a:t>③</a:t>
            </a:r>
          </a:p>
        </p:txBody>
      </p:sp>
      <p:sp>
        <p:nvSpPr>
          <p:cNvPr id="18" name="TextBox 17">
            <a:extLst>
              <a:ext uri="{FF2B5EF4-FFF2-40B4-BE49-F238E27FC236}">
                <a16:creationId xmlns:a16="http://schemas.microsoft.com/office/drawing/2014/main" id="{50F3CC55-0B0D-4AEE-B2B4-0C11CBED26A5}"/>
              </a:ext>
            </a:extLst>
          </p:cNvPr>
          <p:cNvSpPr txBox="1"/>
          <p:nvPr/>
        </p:nvSpPr>
        <p:spPr>
          <a:xfrm>
            <a:off x="5364088" y="1911282"/>
            <a:ext cx="1256764" cy="307777"/>
          </a:xfrm>
          <a:prstGeom prst="rect">
            <a:avLst/>
          </a:prstGeom>
          <a:noFill/>
          <a:ln w="19050">
            <a:noFill/>
            <a:prstDash val="dashDot"/>
          </a:ln>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4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电阻丝加热</a:t>
            </a:r>
            <a:endParaRPr kumimoji="1" lang="en-US" sz="14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cxnSp>
        <p:nvCxnSpPr>
          <p:cNvPr id="21" name="Straight Connector 20">
            <a:extLst>
              <a:ext uri="{FF2B5EF4-FFF2-40B4-BE49-F238E27FC236}">
                <a16:creationId xmlns:a16="http://schemas.microsoft.com/office/drawing/2014/main" id="{C8BE6E19-3DF5-4252-9987-974BEB39C011}"/>
              </a:ext>
            </a:extLst>
          </p:cNvPr>
          <p:cNvCxnSpPr>
            <a:cxnSpLocks/>
          </p:cNvCxnSpPr>
          <p:nvPr/>
        </p:nvCxnSpPr>
        <p:spPr>
          <a:xfrm flipH="1">
            <a:off x="5004048" y="2108282"/>
            <a:ext cx="216024" cy="78338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9" name="下箭头 8">
            <a:extLst>
              <a:ext uri="{FF2B5EF4-FFF2-40B4-BE49-F238E27FC236}">
                <a16:creationId xmlns:a16="http://schemas.microsoft.com/office/drawing/2014/main" id="{A3F9EDEB-A02F-4CFC-903F-E6EF24D6A5DB}"/>
              </a:ext>
            </a:extLst>
          </p:cNvPr>
          <p:cNvSpPr>
            <a:spLocks noChangeAspect="1" noChangeArrowheads="1"/>
          </p:cNvSpPr>
          <p:nvPr/>
        </p:nvSpPr>
        <p:spPr bwMode="auto">
          <a:xfrm rot="16200000">
            <a:off x="6226670" y="3596329"/>
            <a:ext cx="3453826" cy="518356"/>
          </a:xfrm>
          <a:prstGeom prst="downArrow">
            <a:avLst>
              <a:gd name="adj1" fmla="val 50000"/>
              <a:gd name="adj2" fmla="val 50000"/>
            </a:avLst>
          </a:prstGeom>
          <a:solidFill>
            <a:schemeClr val="accent2">
              <a:lumMod val="20000"/>
              <a:lumOff val="80000"/>
            </a:schemeClr>
          </a:solidFill>
          <a:ln w="9525">
            <a:noFill/>
            <a:round/>
            <a:headEnd/>
            <a:tailEnd/>
          </a:ln>
        </p:spPr>
        <p:txBody>
          <a:bodyPr wrap="square">
            <a:spAutoFit/>
          </a:bodyPr>
          <a:lstStyle/>
          <a:p>
            <a:pPr>
              <a:spcBef>
                <a:spcPct val="50000"/>
              </a:spcBef>
              <a:defRPr/>
            </a:pPr>
            <a:endParaRPr lang="zh-CN" altLang="en-US" sz="2400" b="1" kern="0">
              <a:solidFill>
                <a:srgbClr val="FFFF66"/>
              </a:solidFill>
              <a:latin typeface="Garamond" pitchFamily="18" charset="0"/>
            </a:endParaRPr>
          </a:p>
        </p:txBody>
      </p:sp>
      <p:sp>
        <p:nvSpPr>
          <p:cNvPr id="20" name="圆角矩形 44">
            <a:extLst>
              <a:ext uri="{FF2B5EF4-FFF2-40B4-BE49-F238E27FC236}">
                <a16:creationId xmlns:a16="http://schemas.microsoft.com/office/drawing/2014/main" id="{212C0CB3-3E87-4DF3-A3C4-EA359C6EEED0}"/>
              </a:ext>
            </a:extLst>
          </p:cNvPr>
          <p:cNvSpPr/>
          <p:nvPr/>
        </p:nvSpPr>
        <p:spPr bwMode="auto">
          <a:xfrm>
            <a:off x="8284435" y="1786885"/>
            <a:ext cx="330003" cy="4006462"/>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fontAlgn="base" hangingPunct="0">
              <a:spcBef>
                <a:spcPct val="0"/>
              </a:spcBef>
              <a:spcAft>
                <a:spcPct val="0"/>
              </a:spcAft>
              <a:defRPr/>
            </a:pPr>
            <a:r>
              <a:rPr lang="zh-CN" altLang="en-US" sz="2000" dirty="0">
                <a:latin typeface="微软雅黑" panose="020B0503020204020204" pitchFamily="34" charset="-122"/>
                <a:ea typeface="微软雅黑" panose="020B0503020204020204" pitchFamily="34" charset="-122"/>
              </a:rPr>
              <a:t>先进绝热压缩空气</a:t>
            </a:r>
            <a:r>
              <a:rPr lang="zh-CN" altLang="en-US" sz="2000" dirty="0">
                <a:solidFill>
                  <a:srgbClr val="C00000"/>
                </a:solidFill>
                <a:latin typeface="微软雅黑" panose="020B0503020204020204" pitchFamily="34" charset="-122"/>
                <a:ea typeface="微软雅黑" panose="020B0503020204020204" pitchFamily="34" charset="-122"/>
              </a:rPr>
              <a:t>能量枢纽</a:t>
            </a:r>
            <a:endParaRPr kumimoji="0" lang="zh-CN" altLang="en-US" sz="20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cxnSp>
        <p:nvCxnSpPr>
          <p:cNvPr id="22" name="Straight Connector 21">
            <a:extLst>
              <a:ext uri="{FF2B5EF4-FFF2-40B4-BE49-F238E27FC236}">
                <a16:creationId xmlns:a16="http://schemas.microsoft.com/office/drawing/2014/main" id="{1A39808A-D03B-40FA-B976-2D641CB8973D}"/>
              </a:ext>
            </a:extLst>
          </p:cNvPr>
          <p:cNvCxnSpPr>
            <a:cxnSpLocks/>
          </p:cNvCxnSpPr>
          <p:nvPr/>
        </p:nvCxnSpPr>
        <p:spPr>
          <a:xfrm flipH="1">
            <a:off x="2051720" y="5393934"/>
            <a:ext cx="1435612" cy="33305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35624676-0F30-443D-AA11-EA3D14B7EA10}"/>
              </a:ext>
            </a:extLst>
          </p:cNvPr>
          <p:cNvSpPr/>
          <p:nvPr/>
        </p:nvSpPr>
        <p:spPr>
          <a:xfrm>
            <a:off x="302799" y="1312414"/>
            <a:ext cx="8102677" cy="400110"/>
          </a:xfrm>
          <a:prstGeom prst="rect">
            <a:avLst/>
          </a:prstGeom>
        </p:spPr>
        <p:txBody>
          <a:bodyPr wrap="square">
            <a:spAutoFit/>
          </a:bodyPr>
          <a:lstStyle/>
          <a:p>
            <a:pPr marL="285750" indent="-285750" algn="ctr">
              <a:buFont typeface="Wingdings" panose="05000000000000000000" pitchFamily="2" charset="2"/>
              <a:buChar char="ü"/>
            </a:pPr>
            <a:r>
              <a:rPr lang="zh-CN" altLang="en-US" sz="2000" u="sng" dirty="0">
                <a:latin typeface="times" panose="02020603050405020304" pitchFamily="18" charset="0"/>
                <a:ea typeface="黑体" panose="02010609060101010101" pitchFamily="49" charset="-122"/>
                <a:cs typeface="times" panose="02020603050405020304" pitchFamily="18" charset="0"/>
              </a:rPr>
              <a:t>蓄热系统实现了压缩热能的收集与回馈，内置储热与储电单元</a:t>
            </a:r>
            <a:endParaRPr lang="zh-CN" altLang="en-US" sz="2000" u="sng" dirty="0">
              <a:solidFill>
                <a:srgbClr val="C00000"/>
              </a:solidFill>
              <a:latin typeface="times" panose="02020603050405020304" pitchFamily="18" charset="0"/>
              <a:ea typeface="黑体" panose="02010609060101010101" pitchFamily="49" charset="-122"/>
              <a:cs typeface="times" panose="02020603050405020304" pitchFamily="18" charset="0"/>
            </a:endParaRPr>
          </a:p>
        </p:txBody>
      </p:sp>
      <p:sp>
        <p:nvSpPr>
          <p:cNvPr id="2" name="Rectangle 1">
            <a:extLst>
              <a:ext uri="{FF2B5EF4-FFF2-40B4-BE49-F238E27FC236}">
                <a16:creationId xmlns:a16="http://schemas.microsoft.com/office/drawing/2014/main" id="{97F7F3B6-02E9-46DA-BE70-0D369F533F46}"/>
              </a:ext>
            </a:extLst>
          </p:cNvPr>
          <p:cNvSpPr/>
          <p:nvPr/>
        </p:nvSpPr>
        <p:spPr>
          <a:xfrm>
            <a:off x="1041444" y="1840897"/>
            <a:ext cx="1107996" cy="369332"/>
          </a:xfrm>
          <a:prstGeom prst="rect">
            <a:avLst/>
          </a:prstGeom>
          <a:solidFill>
            <a:schemeClr val="accent1">
              <a:lumMod val="20000"/>
              <a:lumOff val="80000"/>
            </a:schemeClr>
          </a:solidFill>
        </p:spPr>
        <p:txBody>
          <a:bodyPr wrap="none">
            <a:spAutoFit/>
          </a:bodyPr>
          <a:lstStyle/>
          <a:p>
            <a:r>
              <a:rPr lang="zh-CN" altLang="en-US" u="sng" dirty="0">
                <a:latin typeface="times" panose="02020603050405020304" pitchFamily="18" charset="0"/>
                <a:ea typeface="黑体" panose="02010609060101010101" pitchFamily="49" charset="-122"/>
                <a:cs typeface="times" panose="02020603050405020304" pitchFamily="18" charset="0"/>
              </a:rPr>
              <a:t>结构灵活</a:t>
            </a:r>
            <a:endParaRPr lang="zh-CN" altLang="en-US" dirty="0"/>
          </a:p>
        </p:txBody>
      </p:sp>
      <p:sp>
        <p:nvSpPr>
          <p:cNvPr id="24" name="Rectangle 23">
            <a:extLst>
              <a:ext uri="{FF2B5EF4-FFF2-40B4-BE49-F238E27FC236}">
                <a16:creationId xmlns:a16="http://schemas.microsoft.com/office/drawing/2014/main" id="{9C72C2B2-1155-4DD4-AC4D-D9DFCF112053}"/>
              </a:ext>
            </a:extLst>
          </p:cNvPr>
          <p:cNvSpPr/>
          <p:nvPr/>
        </p:nvSpPr>
        <p:spPr>
          <a:xfrm>
            <a:off x="7236296" y="875664"/>
            <a:ext cx="1462637" cy="400110"/>
          </a:xfrm>
          <a:prstGeom prst="rect">
            <a:avLst/>
          </a:prstGeom>
          <a:solidFill>
            <a:srgbClr val="FFC000"/>
          </a:solid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论文第</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章</a:t>
            </a:r>
          </a:p>
        </p:txBody>
      </p:sp>
      <p:sp>
        <p:nvSpPr>
          <p:cNvPr id="11" name="Slide Number Placeholder 10">
            <a:extLst>
              <a:ext uri="{FF2B5EF4-FFF2-40B4-BE49-F238E27FC236}">
                <a16:creationId xmlns:a16="http://schemas.microsoft.com/office/drawing/2014/main" id="{FA35A236-68B0-4439-92EC-B7D499A3ECD7}"/>
              </a:ext>
            </a:extLst>
          </p:cNvPr>
          <p:cNvSpPr>
            <a:spLocks noGrp="1"/>
          </p:cNvSpPr>
          <p:nvPr>
            <p:ph type="sldNum" sz="quarter" idx="12"/>
          </p:nvPr>
        </p:nvSpPr>
        <p:spPr/>
        <p:txBody>
          <a:bodyPr/>
          <a:lstStyle/>
          <a:p>
            <a:fld id="{7D9BB5D0-35E4-459D-AEF3-FE4D7C45CC19}" type="slidenum">
              <a:rPr lang="zh-CN" altLang="en-US" smtClean="0"/>
              <a:pPr/>
              <a:t>11</a:t>
            </a:fld>
            <a:r>
              <a:rPr lang="en-US" altLang="zh-CN"/>
              <a:t>/42</a:t>
            </a:r>
            <a:endParaRPr lang="zh-CN" altLang="en-US" dirty="0"/>
          </a:p>
        </p:txBody>
      </p:sp>
      <p:sp>
        <p:nvSpPr>
          <p:cNvPr id="26" name="Rectangle 25">
            <a:extLst>
              <a:ext uri="{FF2B5EF4-FFF2-40B4-BE49-F238E27FC236}">
                <a16:creationId xmlns:a16="http://schemas.microsoft.com/office/drawing/2014/main" id="{874DEE73-6623-42E3-8058-E2C51AB82CEC}"/>
              </a:ext>
            </a:extLst>
          </p:cNvPr>
          <p:cNvSpPr/>
          <p:nvPr/>
        </p:nvSpPr>
        <p:spPr>
          <a:xfrm>
            <a:off x="6957121" y="47740"/>
            <a:ext cx="1813317" cy="523220"/>
          </a:xfrm>
          <a:prstGeom prst="rect">
            <a:avLst/>
          </a:prstGeom>
        </p:spPr>
        <p:txBody>
          <a:bodyPr wrap="none">
            <a:spAutoFit/>
          </a:bodyPr>
          <a:lstStyle/>
          <a:p>
            <a:r>
              <a:rPr lang="en-US" altLang="zh-CN" sz="2800" b="1" dirty="0">
                <a:latin typeface="微软雅黑" pitchFamily="34" charset="-122"/>
                <a:ea typeface="微软雅黑" pitchFamily="34" charset="-122"/>
              </a:rPr>
              <a:t>A</a:t>
            </a:r>
            <a:r>
              <a:rPr lang="en-US" altLang="zh-CN" sz="2800" b="1" dirty="0">
                <a:solidFill>
                  <a:srgbClr val="C00000"/>
                </a:solidFill>
                <a:latin typeface="微软雅黑" pitchFamily="34" charset="-122"/>
                <a:ea typeface="微软雅黑" pitchFamily="34" charset="-122"/>
              </a:rPr>
              <a:t>A</a:t>
            </a:r>
            <a:r>
              <a:rPr lang="en-US" altLang="zh-CN" sz="2800" b="1" dirty="0">
                <a:latin typeface="微软雅黑" pitchFamily="34" charset="-122"/>
                <a:ea typeface="微软雅黑" pitchFamily="34" charset="-122"/>
              </a:rPr>
              <a:t>-CAES</a:t>
            </a:r>
            <a:endParaRPr lang="zh-CN" altLang="en-US" sz="2800" dirty="0"/>
          </a:p>
        </p:txBody>
      </p:sp>
    </p:spTree>
    <p:extLst>
      <p:ext uri="{BB962C8B-B14F-4D97-AF65-F5344CB8AC3E}">
        <p14:creationId xmlns:p14="http://schemas.microsoft.com/office/powerpoint/2010/main" val="161817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a:extLst>
              <a:ext uri="{FF2B5EF4-FFF2-40B4-BE49-F238E27FC236}">
                <a16:creationId xmlns:a16="http://schemas.microsoft.com/office/drawing/2014/main" id="{F03901FB-EE24-4A8A-BE78-2611B388A639}"/>
              </a:ext>
            </a:extLst>
          </p:cNvPr>
          <p:cNvSpPr>
            <a:spLocks noChangeArrowheads="1"/>
          </p:cNvSpPr>
          <p:nvPr/>
        </p:nvSpPr>
        <p:spPr bwMode="auto">
          <a:xfrm>
            <a:off x="302799" y="764704"/>
            <a:ext cx="5709361"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kumimoji="0" lang="zh-CN" altLang="en-US" sz="2400" b="1" dirty="0">
                <a:latin typeface="微软雅黑" pitchFamily="34" charset="-122"/>
                <a:ea typeface="微软雅黑" pitchFamily="34" charset="-122"/>
              </a:rPr>
              <a:t>先进绝热压缩空气储能的</a:t>
            </a:r>
            <a:r>
              <a:rPr kumimoji="0" lang="zh-CN" altLang="en-US" sz="2400" b="1" u="sng" dirty="0">
                <a:solidFill>
                  <a:srgbClr val="C00000"/>
                </a:solidFill>
                <a:latin typeface="微软雅黑" pitchFamily="34" charset="-122"/>
                <a:ea typeface="微软雅黑" pitchFamily="34" charset="-122"/>
              </a:rPr>
              <a:t>接口灵活性</a:t>
            </a:r>
            <a:endParaRPr kumimoji="0" lang="en-US" altLang="zh-CN" sz="2400" b="1" u="sng" dirty="0">
              <a:solidFill>
                <a:srgbClr val="C00000"/>
              </a:solidFill>
              <a:latin typeface="微软雅黑" pitchFamily="34" charset="-122"/>
              <a:ea typeface="微软雅黑" pitchFamily="34" charset="-122"/>
            </a:endParaRPr>
          </a:p>
        </p:txBody>
      </p:sp>
      <p:sp>
        <p:nvSpPr>
          <p:cNvPr id="4" name="Rectangle 2">
            <a:extLst>
              <a:ext uri="{FF2B5EF4-FFF2-40B4-BE49-F238E27FC236}">
                <a16:creationId xmlns:a16="http://schemas.microsoft.com/office/drawing/2014/main" id="{BFCC95A9-FEFF-45EE-BEEC-2EED042D7B3C}"/>
              </a:ext>
            </a:extLst>
          </p:cNvPr>
          <p:cNvSpPr txBox="1">
            <a:spLocks noChangeArrowheads="1"/>
          </p:cNvSpPr>
          <p:nvPr/>
        </p:nvSpPr>
        <p:spPr bwMode="auto">
          <a:xfrm>
            <a:off x="302799" y="-27384"/>
            <a:ext cx="390916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zh-CN" altLang="en-US" sz="3200" kern="0" dirty="0">
                <a:effectLst/>
              </a:rPr>
              <a:t>聚焦于三类灵活性</a:t>
            </a:r>
          </a:p>
        </p:txBody>
      </p:sp>
      <p:pic>
        <p:nvPicPr>
          <p:cNvPr id="7" name="Picture 6">
            <a:extLst>
              <a:ext uri="{FF2B5EF4-FFF2-40B4-BE49-F238E27FC236}">
                <a16:creationId xmlns:a16="http://schemas.microsoft.com/office/drawing/2014/main" id="{B622E418-4DE5-4659-8199-F234341A6442}"/>
              </a:ext>
            </a:extLst>
          </p:cNvPr>
          <p:cNvPicPr>
            <a:picLocks noChangeAspect="1"/>
          </p:cNvPicPr>
          <p:nvPr/>
        </p:nvPicPr>
        <p:blipFill>
          <a:blip r:embed="rId3"/>
          <a:stretch>
            <a:fillRect/>
          </a:stretch>
        </p:blipFill>
        <p:spPr>
          <a:xfrm>
            <a:off x="1946689" y="1340768"/>
            <a:ext cx="6098079" cy="4913294"/>
          </a:xfrm>
          <a:prstGeom prst="rect">
            <a:avLst/>
          </a:prstGeom>
        </p:spPr>
      </p:pic>
      <p:sp>
        <p:nvSpPr>
          <p:cNvPr id="8" name="圆角矩形 44">
            <a:extLst>
              <a:ext uri="{FF2B5EF4-FFF2-40B4-BE49-F238E27FC236}">
                <a16:creationId xmlns:a16="http://schemas.microsoft.com/office/drawing/2014/main" id="{061A97D0-F180-4119-89FD-B3C909BF959C}"/>
              </a:ext>
            </a:extLst>
          </p:cNvPr>
          <p:cNvSpPr/>
          <p:nvPr/>
        </p:nvSpPr>
        <p:spPr bwMode="auto">
          <a:xfrm>
            <a:off x="997620" y="6337894"/>
            <a:ext cx="6939344" cy="395064"/>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fontAlgn="base" hangingPunct="0">
              <a:spcBef>
                <a:spcPct val="0"/>
              </a:spcBef>
              <a:spcAft>
                <a:spcPct val="0"/>
              </a:spcAft>
              <a:defRPr/>
            </a:pP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AA-CAES</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具有以</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机械输入</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与</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机械输出</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为内涵的</a:t>
            </a:r>
            <a:r>
              <a:rPr lang="zh-CN" altLang="en-US" sz="2000" b="1" dirty="0">
                <a:solidFill>
                  <a:srgbClr val="C00000"/>
                </a:solidFill>
                <a:latin typeface="微软雅黑" panose="020B0503020204020204" pitchFamily="34" charset="-122"/>
                <a:ea typeface="微软雅黑" panose="020B0503020204020204" pitchFamily="34" charset="-122"/>
              </a:rPr>
              <a:t>接口</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灵活性</a:t>
            </a:r>
          </a:p>
        </p:txBody>
      </p:sp>
      <p:sp>
        <p:nvSpPr>
          <p:cNvPr id="6" name="Oval 5">
            <a:extLst>
              <a:ext uri="{FF2B5EF4-FFF2-40B4-BE49-F238E27FC236}">
                <a16:creationId xmlns:a16="http://schemas.microsoft.com/office/drawing/2014/main" id="{5EF937E6-6C12-4B44-BCB9-7274057599B9}"/>
              </a:ext>
            </a:extLst>
          </p:cNvPr>
          <p:cNvSpPr/>
          <p:nvPr/>
        </p:nvSpPr>
        <p:spPr>
          <a:xfrm>
            <a:off x="4707471" y="3353157"/>
            <a:ext cx="922929" cy="798506"/>
          </a:xfrm>
          <a:prstGeom prst="ellipse">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8">
            <a:extLst>
              <a:ext uri="{FF2B5EF4-FFF2-40B4-BE49-F238E27FC236}">
                <a16:creationId xmlns:a16="http://schemas.microsoft.com/office/drawing/2014/main" id="{918E1EBA-B673-4598-86CC-7D13E131700B}"/>
              </a:ext>
            </a:extLst>
          </p:cNvPr>
          <p:cNvSpPr/>
          <p:nvPr/>
        </p:nvSpPr>
        <p:spPr>
          <a:xfrm>
            <a:off x="2976549" y="3997040"/>
            <a:ext cx="978539" cy="798506"/>
          </a:xfrm>
          <a:prstGeom prst="ellipse">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9">
            <a:extLst>
              <a:ext uri="{FF2B5EF4-FFF2-40B4-BE49-F238E27FC236}">
                <a16:creationId xmlns:a16="http://schemas.microsoft.com/office/drawing/2014/main" id="{8CEC9760-76CD-49B9-BB06-C5B11BD118E2}"/>
              </a:ext>
            </a:extLst>
          </p:cNvPr>
          <p:cNvSpPr/>
          <p:nvPr/>
        </p:nvSpPr>
        <p:spPr>
          <a:xfrm>
            <a:off x="6363664" y="4073237"/>
            <a:ext cx="978539" cy="798506"/>
          </a:xfrm>
          <a:prstGeom prst="ellipse">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Oval 25">
            <a:extLst>
              <a:ext uri="{FF2B5EF4-FFF2-40B4-BE49-F238E27FC236}">
                <a16:creationId xmlns:a16="http://schemas.microsoft.com/office/drawing/2014/main" id="{B3894231-7672-4E1E-8E63-719013697794}"/>
              </a:ext>
            </a:extLst>
          </p:cNvPr>
          <p:cNvSpPr/>
          <p:nvPr/>
        </p:nvSpPr>
        <p:spPr>
          <a:xfrm>
            <a:off x="3959022" y="1912997"/>
            <a:ext cx="468797" cy="475253"/>
          </a:xfrm>
          <a:prstGeom prst="ellipse">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10">
            <a:extLst>
              <a:ext uri="{FF2B5EF4-FFF2-40B4-BE49-F238E27FC236}">
                <a16:creationId xmlns:a16="http://schemas.microsoft.com/office/drawing/2014/main" id="{C7F65E56-952F-41C4-BCF8-2D5F51C4D6A4}"/>
              </a:ext>
            </a:extLst>
          </p:cNvPr>
          <p:cNvGrpSpPr/>
          <p:nvPr/>
        </p:nvGrpSpPr>
        <p:grpSpPr>
          <a:xfrm>
            <a:off x="277481" y="3677868"/>
            <a:ext cx="2410709" cy="2379342"/>
            <a:chOff x="299207" y="3638111"/>
            <a:chExt cx="2410709" cy="2379342"/>
          </a:xfrm>
        </p:grpSpPr>
        <p:pic>
          <p:nvPicPr>
            <p:cNvPr id="5" name="Picture 4">
              <a:extLst>
                <a:ext uri="{FF2B5EF4-FFF2-40B4-BE49-F238E27FC236}">
                  <a16:creationId xmlns:a16="http://schemas.microsoft.com/office/drawing/2014/main" id="{27F2155B-C783-42F5-B61D-8D3DC2219D34}"/>
                </a:ext>
              </a:extLst>
            </p:cNvPr>
            <p:cNvPicPr>
              <a:picLocks noChangeAspect="1"/>
            </p:cNvPicPr>
            <p:nvPr/>
          </p:nvPicPr>
          <p:blipFill>
            <a:blip r:embed="rId4"/>
            <a:stretch>
              <a:fillRect/>
            </a:stretch>
          </p:blipFill>
          <p:spPr>
            <a:xfrm>
              <a:off x="395536" y="3638111"/>
              <a:ext cx="2314380" cy="1668757"/>
            </a:xfrm>
            <a:prstGeom prst="rect">
              <a:avLst/>
            </a:prstGeom>
          </p:spPr>
        </p:pic>
        <p:sp>
          <p:nvSpPr>
            <p:cNvPr id="17" name="矩形标注 53">
              <a:extLst>
                <a:ext uri="{FF2B5EF4-FFF2-40B4-BE49-F238E27FC236}">
                  <a16:creationId xmlns:a16="http://schemas.microsoft.com/office/drawing/2014/main" id="{7791A77D-7A92-41C5-91CD-1AE02E371891}"/>
                </a:ext>
              </a:extLst>
            </p:cNvPr>
            <p:cNvSpPr/>
            <p:nvPr/>
          </p:nvSpPr>
          <p:spPr>
            <a:xfrm flipH="1">
              <a:off x="299207" y="5346278"/>
              <a:ext cx="2400645" cy="379959"/>
            </a:xfrm>
            <a:prstGeom prst="wedgeRectCallout">
              <a:avLst>
                <a:gd name="adj1" fmla="val -35506"/>
                <a:gd name="adj2" fmla="val -33683"/>
              </a:avLst>
            </a:prstGeom>
            <a:noFill/>
            <a:ln w="25400" cap="flat" cmpd="sng" algn="ctr">
              <a:noFill/>
              <a:prstDash val="solid"/>
            </a:ln>
            <a:effectLst/>
          </p:spPr>
          <p:txBody>
            <a:bodyPr rtlCol="0" anchor="ctr"/>
            <a:lstStyle/>
            <a:p>
              <a:pPr marR="0" lvl="0" algn="ctr" defTabSz="914400" eaLnBrk="1" fontAlgn="base" latinLnBrk="0" hangingPunct="1">
                <a:lnSpc>
                  <a:spcPct val="100000"/>
                </a:lnSpc>
                <a:spcAft>
                  <a:spcPct val="0"/>
                </a:spcAft>
                <a:buClrTx/>
                <a:buSzTx/>
                <a:tabLst/>
                <a:defRPr/>
              </a:pPr>
              <a:r>
                <a:rPr kumimoji="1" lang="zh-CN" altLang="en-US" b="1" kern="0" noProof="0" dirty="0">
                  <a:latin typeface="微软雅黑" pitchFamily="34" charset="-122"/>
                  <a:ea typeface="微软雅黑" pitchFamily="34" charset="-122"/>
                </a:rPr>
                <a:t>空气动力汽车</a:t>
              </a:r>
              <a:r>
                <a:rPr kumimoji="1" lang="en-US" altLang="zh-CN" b="1" kern="0" noProof="0" dirty="0" err="1">
                  <a:latin typeface="微软雅黑" pitchFamily="34" charset="-122"/>
                  <a:ea typeface="微软雅黑" pitchFamily="34" charset="-122"/>
                </a:rPr>
                <a:t>AirPod</a:t>
              </a:r>
              <a:endParaRPr kumimoji="1" lang="en-US" altLang="zh-CN" sz="18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18" name="TextBox 17">
              <a:extLst>
                <a:ext uri="{FF2B5EF4-FFF2-40B4-BE49-F238E27FC236}">
                  <a16:creationId xmlns:a16="http://schemas.microsoft.com/office/drawing/2014/main" id="{16B819BA-00A2-4ECE-9E08-2307049E4CA6}"/>
                </a:ext>
              </a:extLst>
            </p:cNvPr>
            <p:cNvSpPr txBox="1"/>
            <p:nvPr/>
          </p:nvSpPr>
          <p:spPr>
            <a:xfrm>
              <a:off x="568161" y="5755843"/>
              <a:ext cx="1576818" cy="261610"/>
            </a:xfrm>
            <a:prstGeom prst="rect">
              <a:avLst/>
            </a:prstGeom>
            <a:noFill/>
          </p:spPr>
          <p:txBody>
            <a:bodyPr wrap="square" rtlCol="0">
              <a:spAutoFit/>
            </a:bodyPr>
            <a:lstStyle/>
            <a:p>
              <a:r>
                <a:rPr lang="zh-CN" altLang="en-US" sz="1100" i="1" u="sng" dirty="0"/>
                <a:t>图源自</a:t>
              </a:r>
              <a:r>
                <a:rPr lang="en-US" altLang="zh-CN" sz="1100" i="1" u="sng" dirty="0"/>
                <a:t>MDI</a:t>
              </a:r>
              <a:r>
                <a:rPr lang="zh-CN" altLang="en-US" sz="1100" i="1" u="sng" dirty="0"/>
                <a:t>公司官网 </a:t>
              </a:r>
              <a:endParaRPr lang="en-US" sz="1100" i="1" u="sng" dirty="0"/>
            </a:p>
          </p:txBody>
        </p:sp>
      </p:grpSp>
      <p:sp>
        <p:nvSpPr>
          <p:cNvPr id="20" name="矩形标注 53">
            <a:extLst>
              <a:ext uri="{FF2B5EF4-FFF2-40B4-BE49-F238E27FC236}">
                <a16:creationId xmlns:a16="http://schemas.microsoft.com/office/drawing/2014/main" id="{4C86B32F-63A2-46C7-9953-94A3772BF1F1}"/>
              </a:ext>
            </a:extLst>
          </p:cNvPr>
          <p:cNvSpPr/>
          <p:nvPr/>
        </p:nvSpPr>
        <p:spPr>
          <a:xfrm flipH="1">
            <a:off x="5199344" y="2008291"/>
            <a:ext cx="2160092" cy="379959"/>
          </a:xfrm>
          <a:prstGeom prst="wedgeRectCallout">
            <a:avLst>
              <a:gd name="adj1" fmla="val -35506"/>
              <a:gd name="adj2" fmla="val -33683"/>
            </a:avLst>
          </a:prstGeom>
          <a:noFill/>
          <a:ln w="25400" cap="flat" cmpd="sng" algn="ctr">
            <a:noFill/>
            <a:prstDash val="solid"/>
          </a:ln>
          <a:effectLst/>
        </p:spPr>
        <p:txBody>
          <a:bodyPr rtlCol="0" anchor="ctr"/>
          <a:lstStyle/>
          <a:p>
            <a:pPr marR="0" lvl="0" algn="ctr" defTabSz="914400" eaLnBrk="1" fontAlgn="base" latinLnBrk="0" hangingPunct="1">
              <a:lnSpc>
                <a:spcPct val="100000"/>
              </a:lnSpc>
              <a:spcAft>
                <a:spcPct val="0"/>
              </a:spcAft>
              <a:buClrTx/>
              <a:buSzTx/>
              <a:tabLst/>
              <a:defRPr/>
            </a:pPr>
            <a:r>
              <a:rPr kumimoji="1" lang="en-US" altLang="zh-CN" sz="1800" i="1" u="sng" strike="noStrike" kern="0" cap="none" spc="0" normalizeH="0" baseline="0" noProof="0" dirty="0">
                <a:ln>
                  <a:noFill/>
                </a:ln>
                <a:solidFill>
                  <a:schemeClr val="accent5">
                    <a:lumMod val="75000"/>
                  </a:schemeClr>
                </a:solidFill>
                <a:effectLst/>
                <a:uLnTx/>
                <a:uFillTx/>
                <a:latin typeface="微软雅黑" pitchFamily="34" charset="-122"/>
                <a:ea typeface="微软雅黑" pitchFamily="34" charset="-122"/>
              </a:rPr>
              <a:t>M1-M3</a:t>
            </a:r>
            <a:r>
              <a:rPr kumimoji="1" lang="zh-CN" altLang="en-US" sz="1800" i="1" u="sng" strike="noStrike" kern="0" cap="none" spc="0" normalizeH="0" baseline="0" noProof="0" dirty="0">
                <a:ln>
                  <a:noFill/>
                </a:ln>
                <a:solidFill>
                  <a:schemeClr val="accent5">
                    <a:lumMod val="75000"/>
                  </a:schemeClr>
                </a:solidFill>
                <a:effectLst/>
                <a:uLnTx/>
                <a:uFillTx/>
                <a:latin typeface="微软雅黑" pitchFamily="34" charset="-122"/>
                <a:ea typeface="微软雅黑" pitchFamily="34" charset="-122"/>
              </a:rPr>
              <a:t>电机冗余</a:t>
            </a:r>
            <a:endParaRPr kumimoji="1" lang="en-US" altLang="zh-CN" sz="1800" i="1" u="sng" strike="noStrike" kern="0" cap="none" spc="0" normalizeH="0" baseline="0" noProof="0" dirty="0">
              <a:ln>
                <a:noFill/>
              </a:ln>
              <a:solidFill>
                <a:schemeClr val="accent5">
                  <a:lumMod val="75000"/>
                </a:schemeClr>
              </a:solidFill>
              <a:effectLst/>
              <a:uLnTx/>
              <a:uFillTx/>
              <a:latin typeface="微软雅黑" pitchFamily="34" charset="-122"/>
              <a:ea typeface="微软雅黑" pitchFamily="34" charset="-122"/>
            </a:endParaRPr>
          </a:p>
        </p:txBody>
      </p:sp>
      <p:sp>
        <p:nvSpPr>
          <p:cNvPr id="15" name="下箭头 8">
            <a:extLst>
              <a:ext uri="{FF2B5EF4-FFF2-40B4-BE49-F238E27FC236}">
                <a16:creationId xmlns:a16="http://schemas.microsoft.com/office/drawing/2014/main" id="{A7EE0169-7479-43A6-8694-EC514B38208D}"/>
              </a:ext>
            </a:extLst>
          </p:cNvPr>
          <p:cNvSpPr>
            <a:spLocks noChangeAspect="1" noChangeArrowheads="1"/>
          </p:cNvSpPr>
          <p:nvPr/>
        </p:nvSpPr>
        <p:spPr bwMode="auto">
          <a:xfrm rot="16200000">
            <a:off x="6409959" y="3469695"/>
            <a:ext cx="3453826" cy="518356"/>
          </a:xfrm>
          <a:prstGeom prst="downArrow">
            <a:avLst>
              <a:gd name="adj1" fmla="val 50000"/>
              <a:gd name="adj2" fmla="val 50000"/>
            </a:avLst>
          </a:prstGeom>
          <a:solidFill>
            <a:schemeClr val="accent2">
              <a:lumMod val="20000"/>
              <a:lumOff val="80000"/>
            </a:schemeClr>
          </a:solidFill>
          <a:ln w="9525">
            <a:noFill/>
            <a:round/>
            <a:headEnd/>
            <a:tailEnd/>
          </a:ln>
        </p:spPr>
        <p:txBody>
          <a:bodyPr wrap="square">
            <a:spAutoFit/>
          </a:bodyPr>
          <a:lstStyle/>
          <a:p>
            <a:pPr>
              <a:spcBef>
                <a:spcPct val="50000"/>
              </a:spcBef>
              <a:defRPr/>
            </a:pPr>
            <a:endParaRPr lang="zh-CN" altLang="en-US" sz="2400" b="1" kern="0">
              <a:solidFill>
                <a:srgbClr val="FFFF66"/>
              </a:solidFill>
              <a:latin typeface="Garamond" pitchFamily="18" charset="0"/>
            </a:endParaRPr>
          </a:p>
        </p:txBody>
      </p:sp>
      <p:sp>
        <p:nvSpPr>
          <p:cNvPr id="16" name="圆角矩形 44">
            <a:extLst>
              <a:ext uri="{FF2B5EF4-FFF2-40B4-BE49-F238E27FC236}">
                <a16:creationId xmlns:a16="http://schemas.microsoft.com/office/drawing/2014/main" id="{F47669EF-FE87-4FCF-849C-B4EE65156B07}"/>
              </a:ext>
            </a:extLst>
          </p:cNvPr>
          <p:cNvSpPr/>
          <p:nvPr/>
        </p:nvSpPr>
        <p:spPr bwMode="auto">
          <a:xfrm>
            <a:off x="8423164" y="1627628"/>
            <a:ext cx="339667" cy="4100481"/>
          </a:xfrm>
          <a:prstGeom prst="roundRect">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fontAlgn="base" hangingPunct="0">
              <a:spcBef>
                <a:spcPct val="0"/>
              </a:spcBef>
              <a:spcAft>
                <a:spcPct val="0"/>
              </a:spcAft>
              <a:defRPr/>
            </a:pPr>
            <a:r>
              <a:rPr lang="zh-CN" altLang="en-US" sz="2000" dirty="0">
                <a:latin typeface="微软雅黑" panose="020B0503020204020204" pitchFamily="34" charset="-122"/>
                <a:ea typeface="微软雅黑" panose="020B0503020204020204" pitchFamily="34" charset="-122"/>
              </a:rPr>
              <a:t>内嵌绝热压缩空气型</a:t>
            </a:r>
            <a:r>
              <a:rPr lang="zh-CN" altLang="en-US" sz="2000" dirty="0">
                <a:solidFill>
                  <a:srgbClr val="C00000"/>
                </a:solidFill>
                <a:latin typeface="微软雅黑" panose="020B0503020204020204" pitchFamily="34" charset="-122"/>
                <a:ea typeface="微软雅黑" panose="020B0503020204020204" pitchFamily="34" charset="-122"/>
              </a:rPr>
              <a:t>灵活风机</a:t>
            </a:r>
            <a:endParaRPr kumimoji="0" lang="zh-CN" altLang="en-US" sz="20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19" name="矩形标注 53">
            <a:extLst>
              <a:ext uri="{FF2B5EF4-FFF2-40B4-BE49-F238E27FC236}">
                <a16:creationId xmlns:a16="http://schemas.microsoft.com/office/drawing/2014/main" id="{105AE785-A750-47CB-879D-3B62DBCFBC3C}"/>
              </a:ext>
            </a:extLst>
          </p:cNvPr>
          <p:cNvSpPr/>
          <p:nvPr/>
        </p:nvSpPr>
        <p:spPr>
          <a:xfrm flipH="1">
            <a:off x="2823295" y="5265807"/>
            <a:ext cx="1370125" cy="379959"/>
          </a:xfrm>
          <a:prstGeom prst="wedgeRectCallout">
            <a:avLst>
              <a:gd name="adj1" fmla="val -35506"/>
              <a:gd name="adj2" fmla="val -33683"/>
            </a:avLst>
          </a:prstGeom>
          <a:noFill/>
          <a:ln w="25400" cap="flat" cmpd="sng" algn="ctr">
            <a:noFill/>
            <a:prstDash val="solid"/>
          </a:ln>
          <a:effectLst/>
        </p:spPr>
        <p:txBody>
          <a:bodyPr rtlCol="0" anchor="ctr"/>
          <a:lstStyle/>
          <a:p>
            <a:pPr marR="0" lvl="0" algn="ctr" defTabSz="914400" eaLnBrk="1" fontAlgn="base" latinLnBrk="0" hangingPunct="1">
              <a:lnSpc>
                <a:spcPct val="100000"/>
              </a:lnSpc>
              <a:spcAft>
                <a:spcPct val="0"/>
              </a:spcAft>
              <a:buClrTx/>
              <a:buSzTx/>
              <a:tabLst/>
              <a:defRPr/>
            </a:pPr>
            <a:r>
              <a:rPr kumimoji="1" lang="zh-CN" altLang="en-US" sz="1800" i="1" u="sng" strike="noStrike" kern="0" cap="none" spc="0" normalizeH="0" baseline="0" noProof="0" dirty="0">
                <a:ln>
                  <a:noFill/>
                </a:ln>
                <a:solidFill>
                  <a:schemeClr val="accent5">
                    <a:lumMod val="75000"/>
                  </a:schemeClr>
                </a:solidFill>
                <a:effectLst/>
                <a:uLnTx/>
                <a:uFillTx/>
                <a:latin typeface="微软雅黑" pitchFamily="34" charset="-122"/>
                <a:ea typeface="微软雅黑" pitchFamily="34" charset="-122"/>
              </a:rPr>
              <a:t>存储电能？</a:t>
            </a:r>
            <a:endParaRPr kumimoji="1" lang="en-US" altLang="zh-CN" sz="1800" i="1" u="sng" strike="noStrike" kern="0" cap="none" spc="0" normalizeH="0" baseline="0" noProof="0" dirty="0">
              <a:ln>
                <a:noFill/>
              </a:ln>
              <a:solidFill>
                <a:schemeClr val="accent5">
                  <a:lumMod val="75000"/>
                </a:schemeClr>
              </a:solidFill>
              <a:effectLst/>
              <a:uLnTx/>
              <a:uFillTx/>
              <a:latin typeface="微软雅黑" pitchFamily="34" charset="-122"/>
              <a:ea typeface="微软雅黑" pitchFamily="34" charset="-122"/>
            </a:endParaRPr>
          </a:p>
        </p:txBody>
      </p:sp>
      <p:sp>
        <p:nvSpPr>
          <p:cNvPr id="21" name="Rectangle 20">
            <a:extLst>
              <a:ext uri="{FF2B5EF4-FFF2-40B4-BE49-F238E27FC236}">
                <a16:creationId xmlns:a16="http://schemas.microsoft.com/office/drawing/2014/main" id="{CC5559D5-F0FA-4380-8B88-EC1DAFD64C14}"/>
              </a:ext>
            </a:extLst>
          </p:cNvPr>
          <p:cNvSpPr/>
          <p:nvPr/>
        </p:nvSpPr>
        <p:spPr>
          <a:xfrm>
            <a:off x="499702" y="2065084"/>
            <a:ext cx="1258213" cy="646331"/>
          </a:xfrm>
          <a:prstGeom prst="rect">
            <a:avLst/>
          </a:prstGeom>
          <a:solidFill>
            <a:schemeClr val="accent1">
              <a:lumMod val="20000"/>
              <a:lumOff val="80000"/>
            </a:schemeClr>
          </a:solidFill>
        </p:spPr>
        <p:txBody>
          <a:bodyPr wrap="square">
            <a:spAutoFit/>
          </a:bodyPr>
          <a:lstStyle/>
          <a:p>
            <a:pPr algn="ctr"/>
            <a:r>
              <a:rPr lang="zh-CN" altLang="en-US" u="sng" dirty="0">
                <a:latin typeface="times" panose="02020603050405020304" pitchFamily="18" charset="0"/>
                <a:ea typeface="黑体" panose="02010609060101010101" pitchFamily="49" charset="-122"/>
                <a:cs typeface="times" panose="02020603050405020304" pitchFamily="18" charset="0"/>
              </a:rPr>
              <a:t>风</a:t>
            </a:r>
            <a:r>
              <a:rPr lang="en-US" altLang="zh-CN" u="sng" dirty="0">
                <a:latin typeface="times" panose="02020603050405020304" pitchFamily="18" charset="0"/>
                <a:ea typeface="黑体" panose="02010609060101010101" pitchFamily="49" charset="-122"/>
                <a:cs typeface="times" panose="02020603050405020304" pitchFamily="18" charset="0"/>
              </a:rPr>
              <a:t>-</a:t>
            </a:r>
            <a:r>
              <a:rPr lang="zh-CN" altLang="en-US" u="sng" dirty="0">
                <a:latin typeface="times" panose="02020603050405020304" pitchFamily="18" charset="0"/>
                <a:ea typeface="黑体" panose="02010609060101010101" pitchFamily="49" charset="-122"/>
                <a:cs typeface="times" panose="02020603050405020304" pitchFamily="18" charset="0"/>
              </a:rPr>
              <a:t>储集成设计？</a:t>
            </a:r>
            <a:endParaRPr lang="zh-CN" altLang="en-US" dirty="0"/>
          </a:p>
        </p:txBody>
      </p:sp>
      <p:sp>
        <p:nvSpPr>
          <p:cNvPr id="22" name="Rectangle 21">
            <a:extLst>
              <a:ext uri="{FF2B5EF4-FFF2-40B4-BE49-F238E27FC236}">
                <a16:creationId xmlns:a16="http://schemas.microsoft.com/office/drawing/2014/main" id="{D52DFF9D-EBD4-42A9-B38F-93A0E0480BBB}"/>
              </a:ext>
            </a:extLst>
          </p:cNvPr>
          <p:cNvSpPr/>
          <p:nvPr/>
        </p:nvSpPr>
        <p:spPr>
          <a:xfrm>
            <a:off x="7236296" y="875664"/>
            <a:ext cx="1462637" cy="400110"/>
          </a:xfrm>
          <a:prstGeom prst="rect">
            <a:avLst/>
          </a:prstGeom>
          <a:solidFill>
            <a:srgbClr val="FFC000"/>
          </a:solid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论文第</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章</a:t>
            </a:r>
          </a:p>
        </p:txBody>
      </p:sp>
      <p:sp>
        <p:nvSpPr>
          <p:cNvPr id="13" name="Slide Number Placeholder 12">
            <a:extLst>
              <a:ext uri="{FF2B5EF4-FFF2-40B4-BE49-F238E27FC236}">
                <a16:creationId xmlns:a16="http://schemas.microsoft.com/office/drawing/2014/main" id="{5772BF9E-93B1-4930-A000-AC7A90363268}"/>
              </a:ext>
            </a:extLst>
          </p:cNvPr>
          <p:cNvSpPr>
            <a:spLocks noGrp="1"/>
          </p:cNvSpPr>
          <p:nvPr>
            <p:ph type="sldNum" sz="quarter" idx="12"/>
          </p:nvPr>
        </p:nvSpPr>
        <p:spPr/>
        <p:txBody>
          <a:bodyPr/>
          <a:lstStyle/>
          <a:p>
            <a:fld id="{7D9BB5D0-35E4-459D-AEF3-FE4D7C45CC19}" type="slidenum">
              <a:rPr lang="zh-CN" altLang="en-US" smtClean="0"/>
              <a:pPr/>
              <a:t>12</a:t>
            </a:fld>
            <a:r>
              <a:rPr lang="en-US" altLang="zh-CN" dirty="0"/>
              <a:t>/42</a:t>
            </a:r>
            <a:endParaRPr lang="zh-CN" altLang="en-US" dirty="0"/>
          </a:p>
        </p:txBody>
      </p:sp>
      <p:sp>
        <p:nvSpPr>
          <p:cNvPr id="23" name="Rectangle 22">
            <a:extLst>
              <a:ext uri="{FF2B5EF4-FFF2-40B4-BE49-F238E27FC236}">
                <a16:creationId xmlns:a16="http://schemas.microsoft.com/office/drawing/2014/main" id="{612318F9-2773-4D83-97BD-E9C8B21522C9}"/>
              </a:ext>
            </a:extLst>
          </p:cNvPr>
          <p:cNvSpPr/>
          <p:nvPr/>
        </p:nvSpPr>
        <p:spPr>
          <a:xfrm>
            <a:off x="6957121" y="47740"/>
            <a:ext cx="1813317" cy="523220"/>
          </a:xfrm>
          <a:prstGeom prst="rect">
            <a:avLst/>
          </a:prstGeom>
        </p:spPr>
        <p:txBody>
          <a:bodyPr wrap="none">
            <a:spAutoFit/>
          </a:bodyPr>
          <a:lstStyle/>
          <a:p>
            <a:r>
              <a:rPr lang="en-US" altLang="zh-CN" sz="2800" b="1" dirty="0">
                <a:solidFill>
                  <a:srgbClr val="C00000"/>
                </a:solidFill>
                <a:latin typeface="微软雅黑" pitchFamily="34" charset="-122"/>
                <a:ea typeface="微软雅黑" pitchFamily="34" charset="-122"/>
              </a:rPr>
              <a:t>AA-CAES</a:t>
            </a:r>
            <a:endParaRPr lang="zh-CN" altLang="en-US" sz="2800" dirty="0">
              <a:solidFill>
                <a:srgbClr val="C00000"/>
              </a:solidFill>
            </a:endParaRPr>
          </a:p>
        </p:txBody>
      </p:sp>
    </p:spTree>
    <p:extLst>
      <p:ext uri="{BB962C8B-B14F-4D97-AF65-F5344CB8AC3E}">
        <p14:creationId xmlns:p14="http://schemas.microsoft.com/office/powerpoint/2010/main" val="2141466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C4C1713-1E28-4BE8-B2AA-619F55A6862A}"/>
              </a:ext>
            </a:extLst>
          </p:cNvPr>
          <p:cNvSpPr txBox="1">
            <a:spLocks noChangeArrowheads="1"/>
          </p:cNvSpPr>
          <p:nvPr/>
        </p:nvSpPr>
        <p:spPr bwMode="auto">
          <a:xfrm>
            <a:off x="323528" y="-20032"/>
            <a:ext cx="714952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zh-CN" altLang="en-US" sz="3200" kern="0" dirty="0">
                <a:effectLst/>
              </a:rPr>
              <a:t>论文结构 </a:t>
            </a:r>
          </a:p>
        </p:txBody>
      </p:sp>
      <p:graphicFrame>
        <p:nvGraphicFramePr>
          <p:cNvPr id="10" name="Object 9">
            <a:extLst>
              <a:ext uri="{FF2B5EF4-FFF2-40B4-BE49-F238E27FC236}">
                <a16:creationId xmlns:a16="http://schemas.microsoft.com/office/drawing/2014/main" id="{5FF9DEAF-52DE-4C6B-9209-0AA6E7F3B310}"/>
              </a:ext>
            </a:extLst>
          </p:cNvPr>
          <p:cNvGraphicFramePr>
            <a:graphicFrameLocks noChangeAspect="1"/>
          </p:cNvGraphicFramePr>
          <p:nvPr>
            <p:extLst>
              <p:ext uri="{D42A27DB-BD31-4B8C-83A1-F6EECF244321}">
                <p14:modId xmlns:p14="http://schemas.microsoft.com/office/powerpoint/2010/main" val="2573177840"/>
              </p:ext>
            </p:extLst>
          </p:nvPr>
        </p:nvGraphicFramePr>
        <p:xfrm>
          <a:off x="1180839" y="721075"/>
          <a:ext cx="6782321" cy="5804269"/>
        </p:xfrm>
        <a:graphic>
          <a:graphicData uri="http://schemas.openxmlformats.org/presentationml/2006/ole">
            <mc:AlternateContent xmlns:mc="http://schemas.openxmlformats.org/markup-compatibility/2006">
              <mc:Choice xmlns:v="urn:schemas-microsoft-com:vml" Requires="v">
                <p:oleObj spid="_x0000_s79049" name="Visio" r:id="rId4" imgW="6219720" imgH="5322960" progId="Visio.Drawing.15">
                  <p:embed/>
                </p:oleObj>
              </mc:Choice>
              <mc:Fallback>
                <p:oleObj name="Visio" r:id="rId4" imgW="6219720" imgH="5322960" progId="Visio.Drawing.15">
                  <p:embed/>
                  <p:pic>
                    <p:nvPicPr>
                      <p:cNvPr id="0" name=""/>
                      <p:cNvPicPr/>
                      <p:nvPr/>
                    </p:nvPicPr>
                    <p:blipFill>
                      <a:blip r:embed="rId5"/>
                      <a:stretch>
                        <a:fillRect/>
                      </a:stretch>
                    </p:blipFill>
                    <p:spPr>
                      <a:xfrm>
                        <a:off x="1180839" y="721075"/>
                        <a:ext cx="6782321" cy="5804269"/>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383D0168-7A2B-4B6A-9269-B6CE62BFABF5}"/>
              </a:ext>
            </a:extLst>
          </p:cNvPr>
          <p:cNvSpPr/>
          <p:nvPr/>
        </p:nvSpPr>
        <p:spPr>
          <a:xfrm>
            <a:off x="1180839" y="5064968"/>
            <a:ext cx="4399274" cy="1388367"/>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5">
            <a:extLst>
              <a:ext uri="{FF2B5EF4-FFF2-40B4-BE49-F238E27FC236}">
                <a16:creationId xmlns:a16="http://schemas.microsoft.com/office/drawing/2014/main" id="{1057CAA2-AAC7-449B-8085-5C6137FE970B}"/>
              </a:ext>
            </a:extLst>
          </p:cNvPr>
          <p:cNvSpPr/>
          <p:nvPr/>
        </p:nvSpPr>
        <p:spPr>
          <a:xfrm>
            <a:off x="5694907" y="5064968"/>
            <a:ext cx="1973437" cy="1368151"/>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36">
            <a:extLst>
              <a:ext uri="{FF2B5EF4-FFF2-40B4-BE49-F238E27FC236}">
                <a16:creationId xmlns:a16="http://schemas.microsoft.com/office/drawing/2014/main" id="{70B6C1FA-1A6B-4B28-9AEA-F6278C204062}"/>
              </a:ext>
            </a:extLst>
          </p:cNvPr>
          <p:cNvSpPr/>
          <p:nvPr/>
        </p:nvSpPr>
        <p:spPr>
          <a:xfrm flipH="1">
            <a:off x="674012" y="5008520"/>
            <a:ext cx="372368" cy="1372957"/>
          </a:xfrm>
          <a:prstGeom prst="wedgeRectCallout">
            <a:avLst>
              <a:gd name="adj1" fmla="val -19468"/>
              <a:gd name="adj2" fmla="val 14660"/>
            </a:avLst>
          </a:prstGeom>
          <a:solidFill>
            <a:schemeClr val="accent1">
              <a:lumMod val="60000"/>
              <a:lumOff val="40000"/>
            </a:scheme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b="1" kern="0" noProof="0" dirty="0">
                <a:solidFill>
                  <a:srgbClr val="C00000"/>
                </a:solidFill>
                <a:latin typeface="微软雅黑" pitchFamily="34" charset="-122"/>
                <a:ea typeface="微软雅黑" pitchFamily="34" charset="-122"/>
              </a:rPr>
              <a:t>事后补救</a:t>
            </a:r>
            <a:endParaRPr kumimoji="1" lang="zh-CN" altLang="en-US" sz="1800" b="1" i="0" u="none" strike="noStrike" kern="0" cap="none" spc="0" normalizeH="0" baseline="0" noProof="0" dirty="0">
              <a:ln>
                <a:noFill/>
              </a:ln>
              <a:solidFill>
                <a:srgbClr val="C00000"/>
              </a:solidFill>
              <a:effectLst/>
              <a:uLnTx/>
              <a:uFillTx/>
              <a:latin typeface="微软雅黑" pitchFamily="34" charset="-122"/>
              <a:ea typeface="微软雅黑" pitchFamily="34" charset="-122"/>
            </a:endParaRPr>
          </a:p>
        </p:txBody>
      </p:sp>
      <p:sp>
        <p:nvSpPr>
          <p:cNvPr id="8" name="矩形标注 36">
            <a:extLst>
              <a:ext uri="{FF2B5EF4-FFF2-40B4-BE49-F238E27FC236}">
                <a16:creationId xmlns:a16="http://schemas.microsoft.com/office/drawing/2014/main" id="{B41054EB-FBA5-421B-9608-E7DB5CA303EC}"/>
              </a:ext>
            </a:extLst>
          </p:cNvPr>
          <p:cNvSpPr/>
          <p:nvPr/>
        </p:nvSpPr>
        <p:spPr>
          <a:xfrm flipH="1">
            <a:off x="7822024" y="5080378"/>
            <a:ext cx="372368" cy="1372957"/>
          </a:xfrm>
          <a:prstGeom prst="wedgeRectCallout">
            <a:avLst>
              <a:gd name="adj1" fmla="val -19468"/>
              <a:gd name="adj2" fmla="val 14660"/>
            </a:avLst>
          </a:prstGeom>
          <a:solidFill>
            <a:schemeClr val="accent1">
              <a:lumMod val="60000"/>
              <a:lumOff val="40000"/>
            </a:scheme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b="1" kern="0" noProof="0" dirty="0">
                <a:solidFill>
                  <a:srgbClr val="C00000"/>
                </a:solidFill>
                <a:latin typeface="微软雅黑" pitchFamily="34" charset="-122"/>
                <a:ea typeface="微软雅黑" pitchFamily="34" charset="-122"/>
              </a:rPr>
              <a:t>提前预防</a:t>
            </a:r>
            <a:endParaRPr kumimoji="1" lang="zh-CN" altLang="en-US" sz="1800" b="1" i="0" u="none" strike="noStrike" kern="0" cap="none" spc="0" normalizeH="0" baseline="0" noProof="0" dirty="0">
              <a:ln>
                <a:noFill/>
              </a:ln>
              <a:solidFill>
                <a:srgbClr val="C00000"/>
              </a:solidFill>
              <a:effectLst/>
              <a:uLnTx/>
              <a:uFillTx/>
              <a:latin typeface="微软雅黑" pitchFamily="34" charset="-122"/>
              <a:ea typeface="微软雅黑" pitchFamily="34" charset="-122"/>
            </a:endParaRPr>
          </a:p>
        </p:txBody>
      </p:sp>
      <p:sp>
        <p:nvSpPr>
          <p:cNvPr id="5" name="Slide Number Placeholder 4">
            <a:extLst>
              <a:ext uri="{FF2B5EF4-FFF2-40B4-BE49-F238E27FC236}">
                <a16:creationId xmlns:a16="http://schemas.microsoft.com/office/drawing/2014/main" id="{D4BF3CD7-CC4A-44AD-AEE7-B157DC614BBB}"/>
              </a:ext>
            </a:extLst>
          </p:cNvPr>
          <p:cNvSpPr>
            <a:spLocks noGrp="1"/>
          </p:cNvSpPr>
          <p:nvPr>
            <p:ph type="sldNum" sz="quarter" idx="12"/>
          </p:nvPr>
        </p:nvSpPr>
        <p:spPr/>
        <p:txBody>
          <a:bodyPr/>
          <a:lstStyle/>
          <a:p>
            <a:fld id="{7D9BB5D0-35E4-459D-AEF3-FE4D7C45CC19}" type="slidenum">
              <a:rPr lang="zh-CN" altLang="en-US" smtClean="0"/>
              <a:pPr/>
              <a:t>13</a:t>
            </a:fld>
            <a:r>
              <a:rPr lang="en-US" altLang="zh-CN"/>
              <a:t>/42</a:t>
            </a:r>
            <a:endParaRPr lang="zh-CN" altLang="en-US" dirty="0"/>
          </a:p>
        </p:txBody>
      </p:sp>
    </p:spTree>
    <p:extLst>
      <p:ext uri="{BB962C8B-B14F-4D97-AF65-F5344CB8AC3E}">
        <p14:creationId xmlns:p14="http://schemas.microsoft.com/office/powerpoint/2010/main" val="1473701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19" name="Rectangle 2"/>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2.1 </a:t>
            </a:r>
            <a:r>
              <a:rPr lang="zh-CN" altLang="en-US" sz="3200" kern="0" dirty="0">
                <a:effectLst/>
              </a:rPr>
              <a:t>先进绝热压缩空气储能</a:t>
            </a:r>
            <a:r>
              <a:rPr lang="zh-CN" altLang="en-US" sz="3200" kern="0" dirty="0">
                <a:solidFill>
                  <a:srgbClr val="C00000"/>
                </a:solidFill>
                <a:effectLst/>
              </a:rPr>
              <a:t>通用宽工况仿真</a:t>
            </a:r>
            <a:r>
              <a:rPr lang="zh-CN" altLang="en-US" sz="3200" kern="0" dirty="0">
                <a:effectLst/>
              </a:rPr>
              <a:t>模型</a:t>
            </a:r>
          </a:p>
        </p:txBody>
      </p:sp>
      <p:sp>
        <p:nvSpPr>
          <p:cNvPr id="17" name="矩形 1">
            <a:extLst>
              <a:ext uri="{FF2B5EF4-FFF2-40B4-BE49-F238E27FC236}">
                <a16:creationId xmlns:a16="http://schemas.microsoft.com/office/drawing/2014/main" id="{9D6002C0-A2F3-4EE2-AF67-05870E3C96AB}"/>
              </a:ext>
            </a:extLst>
          </p:cNvPr>
          <p:cNvSpPr>
            <a:spLocks noChangeArrowheads="1"/>
          </p:cNvSpPr>
          <p:nvPr/>
        </p:nvSpPr>
        <p:spPr bwMode="auto">
          <a:xfrm>
            <a:off x="323404" y="763967"/>
            <a:ext cx="3426140"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本部分研究框架</a:t>
            </a:r>
            <a:endParaRPr kumimoji="0" lang="en-US" altLang="zh-CN" sz="2400" b="1" baseline="30000" dirty="0">
              <a:latin typeface="微软雅黑" pitchFamily="34" charset="-122"/>
              <a:ea typeface="微软雅黑" pitchFamily="34" charset="-122"/>
            </a:endParaRPr>
          </a:p>
        </p:txBody>
      </p:sp>
      <p:sp>
        <p:nvSpPr>
          <p:cNvPr id="10" name="Rectangle 9">
            <a:extLst>
              <a:ext uri="{FF2B5EF4-FFF2-40B4-BE49-F238E27FC236}">
                <a16:creationId xmlns:a16="http://schemas.microsoft.com/office/drawing/2014/main" id="{D3BA8296-0634-46D7-8BD2-65F35865F60C}"/>
              </a:ext>
            </a:extLst>
          </p:cNvPr>
          <p:cNvSpPr/>
          <p:nvPr/>
        </p:nvSpPr>
        <p:spPr>
          <a:xfrm>
            <a:off x="7308304" y="875664"/>
            <a:ext cx="1390629" cy="400110"/>
          </a:xfrm>
          <a:prstGeom prst="rect">
            <a:avLst/>
          </a:prstGeom>
          <a:solidFill>
            <a:srgbClr val="FFC000"/>
          </a:solid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论文第</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章</a:t>
            </a:r>
          </a:p>
        </p:txBody>
      </p:sp>
      <p:grpSp>
        <p:nvGrpSpPr>
          <p:cNvPr id="5" name="Group 4">
            <a:extLst>
              <a:ext uri="{FF2B5EF4-FFF2-40B4-BE49-F238E27FC236}">
                <a16:creationId xmlns:a16="http://schemas.microsoft.com/office/drawing/2014/main" id="{30169AEB-C852-4BEE-9B94-099F7E659C2E}"/>
              </a:ext>
            </a:extLst>
          </p:cNvPr>
          <p:cNvGrpSpPr/>
          <p:nvPr/>
        </p:nvGrpSpPr>
        <p:grpSpPr>
          <a:xfrm>
            <a:off x="550395" y="1474662"/>
            <a:ext cx="8148538" cy="4934552"/>
            <a:chOff x="539551" y="1555058"/>
            <a:chExt cx="8148538" cy="4934552"/>
          </a:xfrm>
        </p:grpSpPr>
        <p:sp>
          <p:nvSpPr>
            <p:cNvPr id="9" name="圆角矩形 44">
              <a:extLst>
                <a:ext uri="{FF2B5EF4-FFF2-40B4-BE49-F238E27FC236}">
                  <a16:creationId xmlns:a16="http://schemas.microsoft.com/office/drawing/2014/main" id="{C3FB89F6-5EB5-4653-A2B9-BF2642D1045E}"/>
                </a:ext>
              </a:extLst>
            </p:cNvPr>
            <p:cNvSpPr/>
            <p:nvPr/>
          </p:nvSpPr>
          <p:spPr bwMode="auto">
            <a:xfrm>
              <a:off x="539551" y="5648862"/>
              <a:ext cx="8148538" cy="840748"/>
            </a:xfrm>
            <a:prstGeom prst="roundRect">
              <a:avLst>
                <a:gd name="adj" fmla="val 0"/>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rtl="0" eaLnBrk="0" fontAlgn="base" latinLnBrk="0" hangingPunct="0">
                <a:lnSpc>
                  <a:spcPct val="125000"/>
                </a:lnSpc>
                <a:spcBef>
                  <a:spcPct val="0"/>
                </a:spcBef>
                <a:spcAft>
                  <a:spcPct val="0"/>
                </a:spcAft>
                <a:buClrTx/>
                <a:buSzTx/>
                <a:buFontTx/>
                <a:buNone/>
                <a:tabLst/>
                <a:defRPr/>
              </a:pPr>
              <a:r>
                <a:rPr lang="zh-CN" altLang="en-US" sz="2000" b="1" dirty="0">
                  <a:solidFill>
                    <a:srgbClr val="000000"/>
                  </a:solidFill>
                  <a:latin typeface="微软雅黑" panose="020B0503020204020204" pitchFamily="34" charset="-122"/>
                  <a:ea typeface="微软雅黑" panose="020B0503020204020204" pitchFamily="34" charset="-122"/>
                </a:rPr>
                <a:t>      抽象出</a:t>
              </a:r>
              <a:r>
                <a:rPr lang="zh-CN" altLang="en-US" sz="2000" b="1" dirty="0">
                  <a:solidFill>
                    <a:srgbClr val="C00000"/>
                  </a:solidFill>
                  <a:latin typeface="微软雅黑" panose="020B0503020204020204" pitchFamily="34" charset="-122"/>
                  <a:ea typeface="微软雅黑" panose="020B0503020204020204" pitchFamily="34" charset="-122"/>
                </a:rPr>
                <a:t>源</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网</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荷侧</a:t>
              </a:r>
              <a:r>
                <a:rPr lang="zh-CN" altLang="en-US" sz="2000" b="1" dirty="0">
                  <a:solidFill>
                    <a:srgbClr val="000000"/>
                  </a:solidFill>
                  <a:latin typeface="微软雅黑" panose="020B0503020204020204" pitchFamily="34" charset="-122"/>
                  <a:ea typeface="微软雅黑" panose="020B0503020204020204" pitchFamily="34" charset="-122"/>
                </a:rPr>
                <a:t>各</a:t>
              </a:r>
              <a:r>
                <a:rPr lang="en-US" altLang="zh-CN" sz="2000" b="1" dirty="0">
                  <a:solidFill>
                    <a:srgbClr val="000000"/>
                  </a:solidFill>
                  <a:latin typeface="微软雅黑" panose="020B0503020204020204" pitchFamily="34" charset="-122"/>
                  <a:ea typeface="微软雅黑" panose="020B0503020204020204" pitchFamily="34" charset="-122"/>
                </a:rPr>
                <a:t>AA-CAES</a:t>
              </a:r>
              <a:r>
                <a:rPr lang="zh-CN" altLang="en-US" sz="2000" b="1" dirty="0">
                  <a:solidFill>
                    <a:srgbClr val="000000"/>
                  </a:solidFill>
                  <a:latin typeface="微软雅黑" panose="020B0503020204020204" pitchFamily="34" charset="-122"/>
                  <a:ea typeface="微软雅黑" panose="020B0503020204020204" pitchFamily="34" charset="-122"/>
                </a:rPr>
                <a:t>应用形式具备的</a:t>
              </a:r>
              <a:r>
                <a:rPr lang="zh-CN" altLang="en-US" sz="2000" b="1" dirty="0">
                  <a:solidFill>
                    <a:srgbClr val="C00000"/>
                  </a:solidFill>
                  <a:latin typeface="微软雅黑" panose="020B0503020204020204" pitchFamily="34" charset="-122"/>
                  <a:ea typeface="微软雅黑" panose="020B0503020204020204" pitchFamily="34" charset="-122"/>
                </a:rPr>
                <a:t>通用组件</a:t>
              </a:r>
              <a:r>
                <a:rPr lang="zh-CN" altLang="en-US" sz="2000" b="1" dirty="0">
                  <a:solidFill>
                    <a:srgbClr val="000000"/>
                  </a:solidFill>
                  <a:latin typeface="微软雅黑" panose="020B0503020204020204" pitchFamily="34" charset="-122"/>
                  <a:ea typeface="微软雅黑" panose="020B0503020204020204" pitchFamily="34" charset="-122"/>
                </a:rPr>
                <a:t>，刻画在新能源电力系统应用中需关注的</a:t>
              </a:r>
              <a:r>
                <a:rPr lang="zh-CN" altLang="en-US" sz="2000" b="1" dirty="0">
                  <a:solidFill>
                    <a:srgbClr val="C00000"/>
                  </a:solidFill>
                  <a:latin typeface="微软雅黑" panose="020B0503020204020204" pitchFamily="34" charset="-122"/>
                  <a:ea typeface="微软雅黑" panose="020B0503020204020204" pitchFamily="34" charset="-122"/>
                </a:rPr>
                <a:t>部分负载特性</a:t>
              </a:r>
              <a:r>
                <a:rPr lang="zh-CN" altLang="en-US" sz="2000" b="1" dirty="0">
                  <a:solidFill>
                    <a:srgbClr val="000000"/>
                  </a:solidFill>
                  <a:latin typeface="微软雅黑" panose="020B0503020204020204" pitchFamily="34" charset="-122"/>
                  <a:ea typeface="微软雅黑" panose="020B0503020204020204" pitchFamily="34" charset="-122"/>
                </a:rPr>
                <a:t>，提供</a:t>
              </a:r>
              <a:r>
                <a:rPr lang="zh-CN" altLang="en-US" sz="2000" b="1" dirty="0">
                  <a:solidFill>
                    <a:srgbClr val="C81F1F"/>
                  </a:solidFill>
                  <a:latin typeface="微软雅黑" panose="020B0503020204020204" pitchFamily="34" charset="-122"/>
                  <a:ea typeface="微软雅黑" panose="020B0503020204020204" pitchFamily="34" charset="-122"/>
                </a:rPr>
                <a:t>模型</a:t>
              </a:r>
              <a:r>
                <a:rPr lang="zh-CN" altLang="en-US" sz="2000" b="1" dirty="0">
                  <a:solidFill>
                    <a:srgbClr val="000000"/>
                  </a:solidFill>
                  <a:latin typeface="微软雅黑" panose="020B0503020204020204" pitchFamily="34" charset="-122"/>
                  <a:ea typeface="微软雅黑" panose="020B0503020204020204" pitchFamily="34" charset="-122"/>
                </a:rPr>
                <a:t>兼容性</a:t>
              </a:r>
              <a:r>
                <a:rPr lang="zh-CN" altLang="en-US" sz="2000" b="1" dirty="0">
                  <a:solidFill>
                    <a:srgbClr val="C00000"/>
                  </a:solidFill>
                  <a:latin typeface="微软雅黑" panose="020B0503020204020204" pitchFamily="34" charset="-122"/>
                  <a:ea typeface="微软雅黑" panose="020B0503020204020204" pitchFamily="34" charset="-122"/>
                </a:rPr>
                <a:t>接口</a:t>
              </a:r>
              <a:r>
                <a:rPr lang="zh-CN" altLang="en-US" sz="2000" b="1" dirty="0">
                  <a:solidFill>
                    <a:srgbClr val="000000"/>
                  </a:solidFill>
                  <a:latin typeface="微软雅黑" panose="020B0503020204020204" pitchFamily="34" charset="-122"/>
                  <a:ea typeface="微软雅黑" panose="020B0503020204020204" pitchFamily="34" charset="-122"/>
                </a:rPr>
                <a:t>支持</a:t>
              </a:r>
              <a:endPar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3" name="Group 2">
              <a:extLst>
                <a:ext uri="{FF2B5EF4-FFF2-40B4-BE49-F238E27FC236}">
                  <a16:creationId xmlns:a16="http://schemas.microsoft.com/office/drawing/2014/main" id="{1242D9E8-F6FD-48F0-B6D7-DE2E44A15B84}"/>
                </a:ext>
              </a:extLst>
            </p:cNvPr>
            <p:cNvGrpSpPr/>
            <p:nvPr/>
          </p:nvGrpSpPr>
          <p:grpSpPr>
            <a:xfrm>
              <a:off x="539552" y="2149902"/>
              <a:ext cx="8148537" cy="3223314"/>
              <a:chOff x="455583" y="1682189"/>
              <a:chExt cx="8148537" cy="3223314"/>
            </a:xfrm>
          </p:grpSpPr>
          <p:graphicFrame>
            <p:nvGraphicFramePr>
              <p:cNvPr id="12" name="Object 11">
                <a:extLst>
                  <a:ext uri="{FF2B5EF4-FFF2-40B4-BE49-F238E27FC236}">
                    <a16:creationId xmlns:a16="http://schemas.microsoft.com/office/drawing/2014/main" id="{5E107239-C389-4831-BF32-4847ED76A82A}"/>
                  </a:ext>
                </a:extLst>
              </p:cNvPr>
              <p:cNvGraphicFramePr>
                <a:graphicFrameLocks noChangeAspect="1"/>
              </p:cNvGraphicFramePr>
              <p:nvPr>
                <p:extLst>
                  <p:ext uri="{D42A27DB-BD31-4B8C-83A1-F6EECF244321}">
                    <p14:modId xmlns:p14="http://schemas.microsoft.com/office/powerpoint/2010/main" val="267230320"/>
                  </p:ext>
                </p:extLst>
              </p:nvPr>
            </p:nvGraphicFramePr>
            <p:xfrm>
              <a:off x="455583" y="1682189"/>
              <a:ext cx="8148537" cy="3223314"/>
            </p:xfrm>
            <a:graphic>
              <a:graphicData uri="http://schemas.openxmlformats.org/presentationml/2006/ole">
                <mc:AlternateContent xmlns:mc="http://schemas.openxmlformats.org/markup-compatibility/2006">
                  <mc:Choice xmlns:v="urn:schemas-microsoft-com:vml" Requires="v">
                    <p:oleObj spid="_x0000_s82061" name="Visio" r:id="rId4" imgW="10201429" imgH="3562514" progId="Visio.Drawing.15">
                      <p:embed/>
                    </p:oleObj>
                  </mc:Choice>
                  <mc:Fallback>
                    <p:oleObj name="Visio" r:id="rId4" imgW="10201429" imgH="3562514" progId="Visio.Drawing.15">
                      <p:embed/>
                      <p:pic>
                        <p:nvPicPr>
                          <p:cNvPr id="10" name="Object 9">
                            <a:extLst>
                              <a:ext uri="{FF2B5EF4-FFF2-40B4-BE49-F238E27FC236}">
                                <a16:creationId xmlns:a16="http://schemas.microsoft.com/office/drawing/2014/main" id="{DFE8FA49-E11D-44F6-AD37-307640EF6417}"/>
                              </a:ext>
                            </a:extLst>
                          </p:cNvPr>
                          <p:cNvPicPr>
                            <a:picLocks noChangeAspect="1" noChangeArrowheads="1"/>
                          </p:cNvPicPr>
                          <p:nvPr/>
                        </p:nvPicPr>
                        <p:blipFill>
                          <a:blip r:embed="rId5"/>
                          <a:srcRect/>
                          <a:stretch>
                            <a:fillRect/>
                          </a:stretch>
                        </p:blipFill>
                        <p:spPr bwMode="auto">
                          <a:xfrm>
                            <a:off x="455583" y="1682189"/>
                            <a:ext cx="8148537" cy="3223314"/>
                          </a:xfrm>
                          <a:prstGeom prst="rect">
                            <a:avLst/>
                          </a:prstGeom>
                          <a:noFill/>
                        </p:spPr>
                      </p:pic>
                    </p:oleObj>
                  </mc:Fallback>
                </mc:AlternateContent>
              </a:graphicData>
            </a:graphic>
          </p:graphicFrame>
          <p:sp>
            <p:nvSpPr>
              <p:cNvPr id="14" name="Oval 13">
                <a:extLst>
                  <a:ext uri="{FF2B5EF4-FFF2-40B4-BE49-F238E27FC236}">
                    <a16:creationId xmlns:a16="http://schemas.microsoft.com/office/drawing/2014/main" id="{09056A19-1B4B-4D1D-9C76-112DBACE93E3}"/>
                  </a:ext>
                </a:extLst>
              </p:cNvPr>
              <p:cNvSpPr/>
              <p:nvPr/>
            </p:nvSpPr>
            <p:spPr>
              <a:xfrm>
                <a:off x="3801546" y="2265695"/>
                <a:ext cx="432891" cy="438924"/>
              </a:xfrm>
              <a:prstGeom prst="ellipse">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53A3AC0-39B0-40E5-8EF8-A841CB24235E}"/>
                  </a:ext>
                </a:extLst>
              </p:cNvPr>
              <p:cNvSpPr/>
              <p:nvPr/>
            </p:nvSpPr>
            <p:spPr>
              <a:xfrm>
                <a:off x="4594477" y="2330827"/>
                <a:ext cx="432891" cy="438924"/>
              </a:xfrm>
              <a:prstGeom prst="ellipse">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D87D7811-1A61-4935-AFF7-BE7AA71DE34A}"/>
                </a:ext>
              </a:extLst>
            </p:cNvPr>
            <p:cNvGrpSpPr/>
            <p:nvPr/>
          </p:nvGrpSpPr>
          <p:grpSpPr>
            <a:xfrm>
              <a:off x="761263" y="1555058"/>
              <a:ext cx="7705114" cy="356089"/>
              <a:chOff x="591712" y="5952610"/>
              <a:chExt cx="7705114" cy="356089"/>
            </a:xfrm>
          </p:grpSpPr>
          <p:sp>
            <p:nvSpPr>
              <p:cNvPr id="18" name="TextBox 17">
                <a:extLst>
                  <a:ext uri="{FF2B5EF4-FFF2-40B4-BE49-F238E27FC236}">
                    <a16:creationId xmlns:a16="http://schemas.microsoft.com/office/drawing/2014/main" id="{16B2B9C6-88BC-492A-A2E9-372DD392E9A9}"/>
                  </a:ext>
                </a:extLst>
              </p:cNvPr>
              <p:cNvSpPr txBox="1"/>
              <p:nvPr/>
            </p:nvSpPr>
            <p:spPr>
              <a:xfrm>
                <a:off x="591712" y="5952610"/>
                <a:ext cx="1933373" cy="338554"/>
              </a:xfrm>
              <a:prstGeom prst="rect">
                <a:avLst/>
              </a:prstGeom>
              <a:solidFill>
                <a:schemeClr val="accent2">
                  <a:lumMod val="20000"/>
                  <a:lumOff val="80000"/>
                </a:schemeClr>
              </a:solidFill>
              <a:ln w="19050">
                <a:noFill/>
                <a:prstDash val="dashDot"/>
              </a:ln>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1" kern="0" dirty="0">
                    <a:latin typeface="微软雅黑" panose="020B0503020204020204" pitchFamily="34" charset="-122"/>
                    <a:ea typeface="微软雅黑" panose="020B0503020204020204" pitchFamily="34" charset="-122"/>
                  </a:rPr>
                  <a:t>宽工况仿真必要性</a:t>
                </a:r>
                <a:endParaRPr kumimoji="1" lang="en-US" sz="16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4" name="Arrow: Right 3">
                <a:extLst>
                  <a:ext uri="{FF2B5EF4-FFF2-40B4-BE49-F238E27FC236}">
                    <a16:creationId xmlns:a16="http://schemas.microsoft.com/office/drawing/2014/main" id="{05A335FA-7371-4307-83F9-7F36E85C506F}"/>
                  </a:ext>
                </a:extLst>
              </p:cNvPr>
              <p:cNvSpPr/>
              <p:nvPr/>
            </p:nvSpPr>
            <p:spPr>
              <a:xfrm>
                <a:off x="2735418" y="5991147"/>
                <a:ext cx="360040" cy="28729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a:extLst>
                  <a:ext uri="{FF2B5EF4-FFF2-40B4-BE49-F238E27FC236}">
                    <a16:creationId xmlns:a16="http://schemas.microsoft.com/office/drawing/2014/main" id="{076465C4-5892-4D1C-BD59-AC1F5D355A1B}"/>
                  </a:ext>
                </a:extLst>
              </p:cNvPr>
              <p:cNvSpPr txBox="1"/>
              <p:nvPr/>
            </p:nvSpPr>
            <p:spPr>
              <a:xfrm>
                <a:off x="3282107" y="5965518"/>
                <a:ext cx="2140650" cy="338554"/>
              </a:xfrm>
              <a:prstGeom prst="rect">
                <a:avLst/>
              </a:prstGeom>
              <a:solidFill>
                <a:schemeClr val="accent2">
                  <a:lumMod val="20000"/>
                  <a:lumOff val="80000"/>
                </a:schemeClr>
              </a:solidFill>
              <a:ln w="19050">
                <a:noFill/>
                <a:prstDash val="dashDot"/>
              </a:ln>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1" kern="0" dirty="0">
                    <a:latin typeface="微软雅黑" panose="020B0503020204020204" pitchFamily="34" charset="-122"/>
                    <a:ea typeface="微软雅黑" panose="020B0503020204020204" pitchFamily="34" charset="-122"/>
                  </a:rPr>
                  <a:t>通用宽工况仿真模型</a:t>
                </a:r>
                <a:endParaRPr kumimoji="1" lang="en-US" sz="16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1" name="Arrow: Right 20">
                <a:extLst>
                  <a:ext uri="{FF2B5EF4-FFF2-40B4-BE49-F238E27FC236}">
                    <a16:creationId xmlns:a16="http://schemas.microsoft.com/office/drawing/2014/main" id="{947B818B-0EBD-4337-AD69-BDC391399FB9}"/>
                  </a:ext>
                </a:extLst>
              </p:cNvPr>
              <p:cNvSpPr/>
              <p:nvPr/>
            </p:nvSpPr>
            <p:spPr>
              <a:xfrm>
                <a:off x="5638006" y="6002975"/>
                <a:ext cx="360040" cy="28729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a:extLst>
                  <a:ext uri="{FF2B5EF4-FFF2-40B4-BE49-F238E27FC236}">
                    <a16:creationId xmlns:a16="http://schemas.microsoft.com/office/drawing/2014/main" id="{595D2DB4-3C08-42AE-8F0D-8D1E8B033374}"/>
                  </a:ext>
                </a:extLst>
              </p:cNvPr>
              <p:cNvSpPr txBox="1"/>
              <p:nvPr/>
            </p:nvSpPr>
            <p:spPr>
              <a:xfrm>
                <a:off x="6156176" y="5970145"/>
                <a:ext cx="2140650" cy="338554"/>
              </a:xfrm>
              <a:prstGeom prst="rect">
                <a:avLst/>
              </a:prstGeom>
              <a:solidFill>
                <a:schemeClr val="accent2">
                  <a:lumMod val="20000"/>
                  <a:lumOff val="80000"/>
                </a:schemeClr>
              </a:solidFill>
              <a:ln w="19050">
                <a:noFill/>
                <a:prstDash val="dashDot"/>
              </a:ln>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1" kern="0" noProof="0" dirty="0">
                    <a:latin typeface="微软雅黑" panose="020B0503020204020204" pitchFamily="34" charset="-122"/>
                    <a:ea typeface="微软雅黑" panose="020B0503020204020204" pitchFamily="34" charset="-122"/>
                  </a:rPr>
                  <a:t>系统实现与效果示例</a:t>
                </a:r>
                <a:endParaRPr kumimoji="1" lang="en-US" sz="16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grpSp>
      <p:sp>
        <p:nvSpPr>
          <p:cNvPr id="8" name="Slide Number Placeholder 7">
            <a:extLst>
              <a:ext uri="{FF2B5EF4-FFF2-40B4-BE49-F238E27FC236}">
                <a16:creationId xmlns:a16="http://schemas.microsoft.com/office/drawing/2014/main" id="{331EE521-2AF1-4388-BC66-99E4A75D7CCE}"/>
              </a:ext>
            </a:extLst>
          </p:cNvPr>
          <p:cNvSpPr>
            <a:spLocks noGrp="1"/>
          </p:cNvSpPr>
          <p:nvPr>
            <p:ph type="sldNum" sz="quarter" idx="12"/>
          </p:nvPr>
        </p:nvSpPr>
        <p:spPr/>
        <p:txBody>
          <a:bodyPr/>
          <a:lstStyle/>
          <a:p>
            <a:fld id="{7D9BB5D0-35E4-459D-AEF3-FE4D7C45CC19}" type="slidenum">
              <a:rPr lang="zh-CN" altLang="en-US" smtClean="0"/>
              <a:pPr/>
              <a:t>14</a:t>
            </a:fld>
            <a:r>
              <a:rPr lang="en-US" altLang="zh-CN"/>
              <a:t>/42</a:t>
            </a:r>
            <a:endParaRPr lang="zh-CN" altLang="en-US" dirty="0"/>
          </a:p>
        </p:txBody>
      </p:sp>
    </p:spTree>
    <p:extLst>
      <p:ext uri="{BB962C8B-B14F-4D97-AF65-F5344CB8AC3E}">
        <p14:creationId xmlns:p14="http://schemas.microsoft.com/office/powerpoint/2010/main" val="1582666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7C334C-0FEF-48D5-81AE-4BF4DF684BE7}"/>
              </a:ext>
            </a:extLst>
          </p:cNvPr>
          <p:cNvPicPr>
            <a:picLocks noChangeAspect="1"/>
          </p:cNvPicPr>
          <p:nvPr/>
        </p:nvPicPr>
        <p:blipFill>
          <a:blip r:embed="rId4"/>
          <a:stretch>
            <a:fillRect/>
          </a:stretch>
        </p:blipFill>
        <p:spPr>
          <a:xfrm>
            <a:off x="1006090" y="1340768"/>
            <a:ext cx="2311365" cy="1477019"/>
          </a:xfrm>
          <a:prstGeom prst="rect">
            <a:avLst/>
          </a:prstGeom>
        </p:spPr>
      </p:pic>
      <p:pic>
        <p:nvPicPr>
          <p:cNvPr id="542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7021" y="4226283"/>
            <a:ext cx="2524771" cy="19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29" name="矩形 1"/>
          <p:cNvSpPr>
            <a:spLocks noChangeArrowheads="1"/>
          </p:cNvSpPr>
          <p:nvPr/>
        </p:nvSpPr>
        <p:spPr bwMode="auto">
          <a:xfrm>
            <a:off x="323404" y="763967"/>
            <a:ext cx="4536628"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通用宽工况仿真</a:t>
            </a:r>
            <a:r>
              <a:rPr lang="zh-CN" altLang="en-US" sz="2400" b="1" dirty="0">
                <a:solidFill>
                  <a:srgbClr val="C00000"/>
                </a:solidFill>
                <a:latin typeface="微软雅黑" pitchFamily="34" charset="-122"/>
                <a:ea typeface="微软雅黑" pitchFamily="34" charset="-122"/>
              </a:rPr>
              <a:t>必要性</a:t>
            </a:r>
            <a:endParaRPr kumimoji="0" lang="en-US" altLang="zh-CN" sz="2400" b="1" baseline="30000" dirty="0">
              <a:latin typeface="微软雅黑" pitchFamily="34" charset="-122"/>
              <a:ea typeface="微软雅黑" pitchFamily="34" charset="-122"/>
            </a:endParaRPr>
          </a:p>
        </p:txBody>
      </p:sp>
      <p:sp>
        <p:nvSpPr>
          <p:cNvPr id="18" name="矩形标注 53"/>
          <p:cNvSpPr/>
          <p:nvPr/>
        </p:nvSpPr>
        <p:spPr>
          <a:xfrm flipH="1">
            <a:off x="2578210" y="2786070"/>
            <a:ext cx="3889078" cy="275943"/>
          </a:xfrm>
          <a:prstGeom prst="wedgeRectCallout">
            <a:avLst>
              <a:gd name="adj1" fmla="val -35506"/>
              <a:gd name="adj2" fmla="val -33683"/>
            </a:avLst>
          </a:prstGeom>
          <a:no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b="1" i="0" u="none" strike="noStrike" kern="0" cap="none" spc="0" normalizeH="0" baseline="0" noProof="0" dirty="0">
                <a:ln>
                  <a:noFill/>
                </a:ln>
                <a:effectLst/>
                <a:uLnTx/>
                <a:uFillTx/>
                <a:latin typeface="微软雅黑" pitchFamily="34" charset="-122"/>
                <a:ea typeface="微软雅黑" pitchFamily="34" charset="-122"/>
              </a:rPr>
              <a:t>对</a:t>
            </a:r>
            <a:r>
              <a:rPr kumimoji="1" lang="en-US" altLang="zh-CN" b="1" i="0" u="none" strike="noStrike" kern="0" cap="none" spc="0" normalizeH="0" baseline="0" noProof="0" dirty="0">
                <a:ln>
                  <a:noFill/>
                </a:ln>
                <a:solidFill>
                  <a:srgbClr val="C00000"/>
                </a:solidFill>
                <a:effectLst/>
                <a:uLnTx/>
                <a:uFillTx/>
                <a:latin typeface="微软雅黑" pitchFamily="34" charset="-122"/>
                <a:ea typeface="微软雅黑" pitchFamily="34" charset="-122"/>
              </a:rPr>
              <a:t>AA-CAES</a:t>
            </a:r>
            <a:r>
              <a:rPr kumimoji="1" lang="zh-CN" altLang="en-US" b="1" kern="0" dirty="0">
                <a:latin typeface="微软雅黑" pitchFamily="34" charset="-122"/>
                <a:ea typeface="微软雅黑" pitchFamily="34" charset="-122"/>
              </a:rPr>
              <a:t>系统的</a:t>
            </a:r>
            <a:r>
              <a:rPr kumimoji="1" lang="zh-CN" altLang="en-US" b="1" i="0" u="none" strike="noStrike" kern="0" cap="none" spc="0" normalizeH="0" baseline="0" noProof="0" dirty="0">
                <a:ln>
                  <a:noFill/>
                </a:ln>
                <a:solidFill>
                  <a:srgbClr val="C00000"/>
                </a:solidFill>
                <a:effectLst/>
                <a:uLnTx/>
                <a:uFillTx/>
                <a:latin typeface="微软雅黑" pitchFamily="34" charset="-122"/>
                <a:ea typeface="微软雅黑" pitchFamily="34" charset="-122"/>
              </a:rPr>
              <a:t>宽工况运行</a:t>
            </a:r>
            <a:r>
              <a:rPr kumimoji="1" lang="zh-CN" altLang="en-US" b="1" i="0" u="none" strike="noStrike" kern="0" cap="none" spc="0" normalizeH="0" baseline="0" noProof="0" dirty="0">
                <a:ln>
                  <a:noFill/>
                </a:ln>
                <a:effectLst/>
                <a:uLnTx/>
                <a:uFillTx/>
                <a:latin typeface="微软雅黑" pitchFamily="34" charset="-122"/>
                <a:ea typeface="微软雅黑" pitchFamily="34" charset="-122"/>
              </a:rPr>
              <a:t>要求</a:t>
            </a:r>
            <a:endParaRPr kumimoji="1" lang="en-US" altLang="zh-CN" b="1" i="0" u="none" strike="noStrike" kern="0" cap="none" spc="0" normalizeH="0" baseline="0" noProof="0" dirty="0">
              <a:ln>
                <a:noFill/>
              </a:ln>
              <a:effectLst/>
              <a:uLnTx/>
              <a:uFillTx/>
              <a:latin typeface="微软雅黑" pitchFamily="34" charset="-122"/>
              <a:ea typeface="微软雅黑" pitchFamily="34" charset="-122"/>
            </a:endParaRPr>
          </a:p>
        </p:txBody>
      </p:sp>
      <p:sp>
        <p:nvSpPr>
          <p:cNvPr id="20" name="矩形标注 53"/>
          <p:cNvSpPr/>
          <p:nvPr/>
        </p:nvSpPr>
        <p:spPr>
          <a:xfrm flipH="1">
            <a:off x="2037198" y="3387971"/>
            <a:ext cx="5610006" cy="318019"/>
          </a:xfrm>
          <a:prstGeom prst="wedgeRectCallout">
            <a:avLst>
              <a:gd name="adj1" fmla="val -35506"/>
              <a:gd name="adj2" fmla="val -33683"/>
            </a:avLst>
          </a:prstGeom>
          <a:no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800" b="1" i="0" u="none" strike="noStrike" kern="0" cap="none" spc="0" normalizeH="0" baseline="0" noProof="0" dirty="0">
                <a:ln>
                  <a:noFill/>
                </a:ln>
                <a:effectLst/>
                <a:uLnTx/>
                <a:uFillTx/>
                <a:latin typeface="微软雅黑" pitchFamily="34" charset="-122"/>
                <a:ea typeface="微软雅黑" pitchFamily="34" charset="-122"/>
                <a:cs typeface="+mn-cs"/>
              </a:rPr>
              <a:t>内部三大类组件表现出的</a:t>
            </a:r>
            <a:r>
              <a:rPr kumimoji="1" lang="zh-CN" altLang="en-US" sz="1800"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rPr>
              <a:t>部分负载特性</a:t>
            </a:r>
            <a:r>
              <a:rPr kumimoji="1" lang="zh-CN" altLang="en-US" sz="1800" b="1" i="0" u="none" strike="noStrike" kern="0" cap="none" spc="0" normalizeH="0" baseline="0" noProof="0" dirty="0">
                <a:ln>
                  <a:noFill/>
                </a:ln>
                <a:effectLst/>
                <a:uLnTx/>
                <a:uFillTx/>
                <a:latin typeface="微软雅黑" pitchFamily="34" charset="-122"/>
                <a:ea typeface="微软雅黑" pitchFamily="34" charset="-122"/>
                <a:cs typeface="+mn-cs"/>
              </a:rPr>
              <a:t>或</a:t>
            </a:r>
            <a:r>
              <a:rPr kumimoji="1" lang="zh-CN" altLang="en-US" sz="1800"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rPr>
              <a:t>动态特性</a:t>
            </a:r>
            <a:endParaRPr kumimoji="1" lang="en-US" altLang="zh-CN" sz="1800"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sp>
        <p:nvSpPr>
          <p:cNvPr id="22" name="矩形标注 36"/>
          <p:cNvSpPr/>
          <p:nvPr/>
        </p:nvSpPr>
        <p:spPr>
          <a:xfrm flipH="1">
            <a:off x="495440" y="4589335"/>
            <a:ext cx="372368" cy="816062"/>
          </a:xfrm>
          <a:prstGeom prst="wedgeRectCallout">
            <a:avLst>
              <a:gd name="adj1" fmla="val -19468"/>
              <a:gd name="adj2" fmla="val 14660"/>
            </a:avLst>
          </a:prstGeom>
          <a:solidFill>
            <a:schemeClr val="accent5">
              <a:lumMod val="60000"/>
              <a:lumOff val="40000"/>
            </a:scheme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800" b="1"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内因</a:t>
            </a:r>
          </a:p>
        </p:txBody>
      </p:sp>
      <p:cxnSp>
        <p:nvCxnSpPr>
          <p:cNvPr id="40" name="Straight Connector 39"/>
          <p:cNvCxnSpPr>
            <a:cxnSpLocks/>
          </p:cNvCxnSpPr>
          <p:nvPr/>
        </p:nvCxnSpPr>
        <p:spPr>
          <a:xfrm flipH="1">
            <a:off x="695344" y="2392930"/>
            <a:ext cx="6906" cy="2211162"/>
          </a:xfrm>
          <a:prstGeom prst="line">
            <a:avLst/>
          </a:prstGeom>
          <a:noFill/>
          <a:ln w="19050" cap="flat" cmpd="sng" algn="ctr">
            <a:solidFill>
              <a:schemeClr val="accent1">
                <a:lumMod val="75000"/>
              </a:schemeClr>
            </a:solidFill>
            <a:prstDash val="solid"/>
          </a:ln>
          <a:effectLst/>
        </p:spPr>
      </p:cxnSp>
      <p:pic>
        <p:nvPicPr>
          <p:cNvPr id="542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6887" y="4163879"/>
            <a:ext cx="3154048" cy="19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4" name="Object 43"/>
          <p:cNvGraphicFramePr>
            <a:graphicFrameLocks noChangeAspect="1"/>
          </p:cNvGraphicFramePr>
          <p:nvPr>
            <p:extLst>
              <p:ext uri="{D42A27DB-BD31-4B8C-83A1-F6EECF244321}">
                <p14:modId xmlns:p14="http://schemas.microsoft.com/office/powerpoint/2010/main" val="3394244137"/>
              </p:ext>
            </p:extLst>
          </p:nvPr>
        </p:nvGraphicFramePr>
        <p:xfrm>
          <a:off x="6156176" y="4308424"/>
          <a:ext cx="2987824" cy="1685925"/>
        </p:xfrm>
        <a:graphic>
          <a:graphicData uri="http://schemas.openxmlformats.org/presentationml/2006/ole">
            <mc:AlternateContent xmlns:mc="http://schemas.openxmlformats.org/markup-compatibility/2006">
              <mc:Choice xmlns:v="urn:schemas-microsoft-com:vml" Requires="v">
                <p:oleObj spid="_x0000_s73987" name="Visio" r:id="rId7" imgW="5334000" imgH="2809711" progId="Visio.Drawing.15">
                  <p:embed/>
                </p:oleObj>
              </mc:Choice>
              <mc:Fallback>
                <p:oleObj name="Visio" r:id="rId7" imgW="5334000" imgH="2809711" progId="Visio.Drawing.15">
                  <p:embed/>
                  <p:pic>
                    <p:nvPicPr>
                      <p:cNvPr id="44" name="Object 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6176" y="4308424"/>
                        <a:ext cx="2987824" cy="1685925"/>
                      </a:xfrm>
                      <a:prstGeom prst="rect">
                        <a:avLst/>
                      </a:prstGeom>
                      <a:noFill/>
                      <a:extLst/>
                    </p:spPr>
                  </p:pic>
                </p:oleObj>
              </mc:Fallback>
            </mc:AlternateContent>
          </a:graphicData>
        </a:graphic>
      </p:graphicFrame>
      <p:pic>
        <p:nvPicPr>
          <p:cNvPr id="32" name="Picture 31"/>
          <p:cNvPicPr>
            <a:picLocks noChangeAspect="1"/>
          </p:cNvPicPr>
          <p:nvPr/>
        </p:nvPicPr>
        <p:blipFill>
          <a:blip r:embed="rId9"/>
          <a:stretch>
            <a:fillRect/>
          </a:stretch>
        </p:blipFill>
        <p:spPr>
          <a:xfrm>
            <a:off x="3890465" y="1418283"/>
            <a:ext cx="4295023" cy="1334441"/>
          </a:xfrm>
          <a:prstGeom prst="rect">
            <a:avLst/>
          </a:prstGeom>
        </p:spPr>
      </p:pic>
      <p:sp>
        <p:nvSpPr>
          <p:cNvPr id="33" name="TextBox 32"/>
          <p:cNvSpPr txBox="1"/>
          <p:nvPr/>
        </p:nvSpPr>
        <p:spPr>
          <a:xfrm>
            <a:off x="6441178" y="2735984"/>
            <a:ext cx="2634822" cy="276999"/>
          </a:xfrm>
          <a:prstGeom prst="rect">
            <a:avLst/>
          </a:prstGeom>
          <a:noFill/>
        </p:spPr>
        <p:txBody>
          <a:bodyPr wrap="square" rtlCol="0">
            <a:spAutoFit/>
          </a:bodyPr>
          <a:lstStyle/>
          <a:p>
            <a:r>
              <a:rPr lang="zh-CN" altLang="en-US" sz="1200" i="1" u="sng" dirty="0"/>
              <a:t>右图源自 </a:t>
            </a:r>
            <a:r>
              <a:rPr lang="en-US" altLang="zh-CN" sz="1200" i="1" u="sng" dirty="0"/>
              <a:t>Dave Mooney, Report, 2015</a:t>
            </a:r>
            <a:endParaRPr lang="en-US" sz="1200" i="1" u="sng" dirty="0"/>
          </a:p>
        </p:txBody>
      </p:sp>
      <p:sp>
        <p:nvSpPr>
          <p:cNvPr id="34" name="下箭头 99"/>
          <p:cNvSpPr/>
          <p:nvPr/>
        </p:nvSpPr>
        <p:spPr>
          <a:xfrm rot="16200000">
            <a:off x="3364348" y="1857712"/>
            <a:ext cx="316373" cy="410159"/>
          </a:xfrm>
          <a:prstGeom prst="downArrow">
            <a:avLst/>
          </a:prstGeom>
          <a:solidFill>
            <a:srgbClr val="4F81BD">
              <a:lumMod val="40000"/>
              <a:lumOff val="60000"/>
            </a:srgbClr>
          </a:solidFill>
          <a:ln w="9525"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Times New Roman"/>
              <a:ea typeface="宋体"/>
              <a:cs typeface="+mn-cs"/>
            </a:endParaRPr>
          </a:p>
        </p:txBody>
      </p:sp>
      <p:sp>
        <p:nvSpPr>
          <p:cNvPr id="36" name="Rectangle 2">
            <a:extLst>
              <a:ext uri="{FF2B5EF4-FFF2-40B4-BE49-F238E27FC236}">
                <a16:creationId xmlns:a16="http://schemas.microsoft.com/office/drawing/2014/main" id="{FE56D769-5AE2-4F03-B7C6-461E41F9FD9A}"/>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2.1 </a:t>
            </a:r>
            <a:r>
              <a:rPr lang="zh-CN" altLang="en-US" sz="3200" kern="0" dirty="0">
                <a:effectLst/>
              </a:rPr>
              <a:t>先进绝热压缩空气储能</a:t>
            </a:r>
            <a:r>
              <a:rPr lang="zh-CN" altLang="en-US" sz="3200" kern="0" dirty="0">
                <a:solidFill>
                  <a:srgbClr val="C00000"/>
                </a:solidFill>
                <a:effectLst/>
              </a:rPr>
              <a:t>通用宽工况仿真</a:t>
            </a:r>
            <a:r>
              <a:rPr lang="zh-CN" altLang="en-US" sz="3200" kern="0" dirty="0">
                <a:effectLst/>
              </a:rPr>
              <a:t>模型</a:t>
            </a:r>
          </a:p>
        </p:txBody>
      </p:sp>
      <p:sp>
        <p:nvSpPr>
          <p:cNvPr id="38" name="下箭头 99">
            <a:extLst>
              <a:ext uri="{FF2B5EF4-FFF2-40B4-BE49-F238E27FC236}">
                <a16:creationId xmlns:a16="http://schemas.microsoft.com/office/drawing/2014/main" id="{9E407D22-CC3A-4C0B-93B3-C627B10A2ABF}"/>
              </a:ext>
            </a:extLst>
          </p:cNvPr>
          <p:cNvSpPr/>
          <p:nvPr/>
        </p:nvSpPr>
        <p:spPr>
          <a:xfrm>
            <a:off x="2868193" y="3083412"/>
            <a:ext cx="3751437" cy="297218"/>
          </a:xfrm>
          <a:prstGeom prst="downArrow">
            <a:avLst/>
          </a:prstGeom>
          <a:solidFill>
            <a:schemeClr val="accent1">
              <a:lumMod val="20000"/>
              <a:lumOff val="80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9" name="矩形标注 53">
            <a:extLst>
              <a:ext uri="{FF2B5EF4-FFF2-40B4-BE49-F238E27FC236}">
                <a16:creationId xmlns:a16="http://schemas.microsoft.com/office/drawing/2014/main" id="{11187EEF-DBE7-41AA-B3C7-0091736010B0}"/>
              </a:ext>
            </a:extLst>
          </p:cNvPr>
          <p:cNvSpPr/>
          <p:nvPr/>
        </p:nvSpPr>
        <p:spPr>
          <a:xfrm flipH="1">
            <a:off x="971343" y="3793588"/>
            <a:ext cx="1368152" cy="334586"/>
          </a:xfrm>
          <a:prstGeom prst="wedgeRectCallout">
            <a:avLst>
              <a:gd name="adj1" fmla="val -35506"/>
              <a:gd name="adj2" fmla="val -33683"/>
            </a:avLst>
          </a:prstGeom>
          <a:no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800" b="1" i="0" u="none" strike="noStrike" kern="0" cap="none" spc="0" normalizeH="0" baseline="0" noProof="0" dirty="0">
                <a:ln>
                  <a:noFill/>
                </a:ln>
                <a:effectLst/>
                <a:uLnTx/>
                <a:uFillTx/>
                <a:latin typeface="微软雅黑" pitchFamily="34" charset="-122"/>
                <a:ea typeface="微软雅黑" pitchFamily="34" charset="-122"/>
                <a:cs typeface="+mn-cs"/>
              </a:rPr>
              <a:t>能量转换类</a:t>
            </a:r>
            <a:endParaRPr kumimoji="1" lang="en-US" altLang="zh-CN" sz="1800" b="1" i="0" u="none" strike="noStrike" kern="0" cap="none" spc="0" normalizeH="0" baseline="0" noProof="0" dirty="0">
              <a:ln>
                <a:noFill/>
              </a:ln>
              <a:effectLst/>
              <a:uLnTx/>
              <a:uFillTx/>
              <a:latin typeface="微软雅黑" pitchFamily="34" charset="-122"/>
              <a:ea typeface="微软雅黑" pitchFamily="34" charset="-122"/>
              <a:cs typeface="+mn-cs"/>
            </a:endParaRPr>
          </a:p>
        </p:txBody>
      </p:sp>
      <p:sp>
        <p:nvSpPr>
          <p:cNvPr id="41" name="矩形标注 53">
            <a:extLst>
              <a:ext uri="{FF2B5EF4-FFF2-40B4-BE49-F238E27FC236}">
                <a16:creationId xmlns:a16="http://schemas.microsoft.com/office/drawing/2014/main" id="{1F816EEF-D504-473E-88DC-F49DB83B1BE6}"/>
              </a:ext>
            </a:extLst>
          </p:cNvPr>
          <p:cNvSpPr/>
          <p:nvPr/>
        </p:nvSpPr>
        <p:spPr>
          <a:xfrm flipH="1">
            <a:off x="3916134" y="3804493"/>
            <a:ext cx="1898766" cy="334586"/>
          </a:xfrm>
          <a:prstGeom prst="wedgeRectCallout">
            <a:avLst>
              <a:gd name="adj1" fmla="val -35506"/>
              <a:gd name="adj2" fmla="val -33683"/>
            </a:avLst>
          </a:prstGeom>
          <a:no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800" b="1" i="0" u="none" strike="noStrike" kern="0" cap="none" spc="0" normalizeH="0" baseline="0" noProof="0" dirty="0">
                <a:ln>
                  <a:noFill/>
                </a:ln>
                <a:effectLst/>
                <a:uLnTx/>
                <a:uFillTx/>
                <a:latin typeface="微软雅黑" pitchFamily="34" charset="-122"/>
                <a:ea typeface="微软雅黑" pitchFamily="34" charset="-122"/>
                <a:cs typeface="+mn-cs"/>
              </a:rPr>
              <a:t>能量转移类</a:t>
            </a:r>
            <a:endParaRPr kumimoji="1" lang="en-US" altLang="zh-CN" sz="1800" b="1" i="0" u="none" strike="noStrike" kern="0" cap="none" spc="0" normalizeH="0" baseline="0" noProof="0" dirty="0">
              <a:ln>
                <a:noFill/>
              </a:ln>
              <a:effectLst/>
              <a:uLnTx/>
              <a:uFillTx/>
              <a:latin typeface="微软雅黑" pitchFamily="34" charset="-122"/>
              <a:ea typeface="微软雅黑" pitchFamily="34" charset="-122"/>
              <a:cs typeface="+mn-cs"/>
            </a:endParaRPr>
          </a:p>
        </p:txBody>
      </p:sp>
      <p:sp>
        <p:nvSpPr>
          <p:cNvPr id="43" name="矩形标注 53">
            <a:extLst>
              <a:ext uri="{FF2B5EF4-FFF2-40B4-BE49-F238E27FC236}">
                <a16:creationId xmlns:a16="http://schemas.microsoft.com/office/drawing/2014/main" id="{DE07D1D0-FDA8-42AF-9285-4B816E9F8B15}"/>
              </a:ext>
            </a:extLst>
          </p:cNvPr>
          <p:cNvSpPr/>
          <p:nvPr/>
        </p:nvSpPr>
        <p:spPr>
          <a:xfrm flipH="1">
            <a:off x="7391539" y="3793588"/>
            <a:ext cx="1368152" cy="334586"/>
          </a:xfrm>
          <a:prstGeom prst="wedgeRectCallout">
            <a:avLst>
              <a:gd name="adj1" fmla="val -35506"/>
              <a:gd name="adj2" fmla="val -33683"/>
            </a:avLst>
          </a:prstGeom>
          <a:no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800" b="1" i="0" u="none" strike="noStrike" kern="0" cap="none" spc="0" normalizeH="0" baseline="0" noProof="0" dirty="0">
                <a:ln>
                  <a:noFill/>
                </a:ln>
                <a:effectLst/>
                <a:uLnTx/>
                <a:uFillTx/>
                <a:latin typeface="微软雅黑" pitchFamily="34" charset="-122"/>
                <a:ea typeface="微软雅黑" pitchFamily="34" charset="-122"/>
                <a:cs typeface="+mn-cs"/>
              </a:rPr>
              <a:t>能量存储类</a:t>
            </a:r>
            <a:endParaRPr kumimoji="1" lang="en-US" altLang="zh-CN" sz="1800" b="1" i="0" u="none" strike="noStrike" kern="0" cap="none" spc="0" normalizeH="0" baseline="0" noProof="0" dirty="0">
              <a:ln>
                <a:noFill/>
              </a:ln>
              <a:effectLst/>
              <a:uLnTx/>
              <a:uFillTx/>
              <a:latin typeface="微软雅黑" pitchFamily="34" charset="-122"/>
              <a:ea typeface="微软雅黑" pitchFamily="34" charset="-122"/>
              <a:cs typeface="+mn-cs"/>
            </a:endParaRPr>
          </a:p>
        </p:txBody>
      </p:sp>
      <p:sp>
        <p:nvSpPr>
          <p:cNvPr id="45" name="Freeform 6">
            <a:extLst>
              <a:ext uri="{FF2B5EF4-FFF2-40B4-BE49-F238E27FC236}">
                <a16:creationId xmlns:a16="http://schemas.microsoft.com/office/drawing/2014/main" id="{191B6048-8BFC-44EC-A59E-405EE09F5EEF}"/>
              </a:ext>
            </a:extLst>
          </p:cNvPr>
          <p:cNvSpPr>
            <a:spLocks/>
          </p:cNvSpPr>
          <p:nvPr/>
        </p:nvSpPr>
        <p:spPr bwMode="auto">
          <a:xfrm rot="6866134" flipH="1">
            <a:off x="7583636" y="3077746"/>
            <a:ext cx="369226" cy="1196377"/>
          </a:xfrm>
          <a:custGeom>
            <a:avLst/>
            <a:gdLst>
              <a:gd name="T0" fmla="*/ 503452 w 2044"/>
              <a:gd name="T1" fmla="*/ 0 h 2902"/>
              <a:gd name="T2" fmla="*/ 467531 w 2044"/>
              <a:gd name="T3" fmla="*/ 127913 h 2902"/>
              <a:gd name="T4" fmla="*/ 465873 w 2044"/>
              <a:gd name="T5" fmla="*/ 153867 h 2902"/>
              <a:gd name="T6" fmla="*/ 457031 w 2044"/>
              <a:gd name="T7" fmla="*/ 241923 h 2902"/>
              <a:gd name="T8" fmla="*/ 449294 w 2044"/>
              <a:gd name="T9" fmla="*/ 301245 h 2902"/>
              <a:gd name="T10" fmla="*/ 438241 w 2044"/>
              <a:gd name="T11" fmla="*/ 368909 h 2902"/>
              <a:gd name="T12" fmla="*/ 423873 w 2044"/>
              <a:gd name="T13" fmla="*/ 444916 h 2902"/>
              <a:gd name="T14" fmla="*/ 406188 w 2044"/>
              <a:gd name="T15" fmla="*/ 526484 h 2902"/>
              <a:gd name="T16" fmla="*/ 384083 w 2044"/>
              <a:gd name="T17" fmla="*/ 613613 h 2902"/>
              <a:gd name="T18" fmla="*/ 357003 w 2044"/>
              <a:gd name="T19" fmla="*/ 704450 h 2902"/>
              <a:gd name="T20" fmla="*/ 324951 w 2044"/>
              <a:gd name="T21" fmla="*/ 798067 h 2902"/>
              <a:gd name="T22" fmla="*/ 287371 w 2044"/>
              <a:gd name="T23" fmla="*/ 892612 h 2902"/>
              <a:gd name="T24" fmla="*/ 243713 w 2044"/>
              <a:gd name="T25" fmla="*/ 987157 h 2902"/>
              <a:gd name="T26" fmla="*/ 219397 w 2044"/>
              <a:gd name="T27" fmla="*/ 1034429 h 2902"/>
              <a:gd name="T28" fmla="*/ 193976 w 2044"/>
              <a:gd name="T29" fmla="*/ 1081701 h 2902"/>
              <a:gd name="T30" fmla="*/ 166344 w 2044"/>
              <a:gd name="T31" fmla="*/ 1128047 h 2902"/>
              <a:gd name="T32" fmla="*/ 136501 w 2044"/>
              <a:gd name="T33" fmla="*/ 1173465 h 2902"/>
              <a:gd name="T34" fmla="*/ 105554 w 2044"/>
              <a:gd name="T35" fmla="*/ 1217957 h 2902"/>
              <a:gd name="T36" fmla="*/ 72395 w 2044"/>
              <a:gd name="T37" fmla="*/ 1261521 h 2902"/>
              <a:gd name="T38" fmla="*/ 37027 w 2044"/>
              <a:gd name="T39" fmla="*/ 1304159 h 2902"/>
              <a:gd name="T40" fmla="*/ 0 w 2044"/>
              <a:gd name="T41" fmla="*/ 1344943 h 2902"/>
              <a:gd name="T42" fmla="*/ 4974 w 2044"/>
              <a:gd name="T43" fmla="*/ 1341235 h 2902"/>
              <a:gd name="T44" fmla="*/ 39237 w 2044"/>
              <a:gd name="T45" fmla="*/ 1306013 h 2902"/>
              <a:gd name="T46" fmla="*/ 82896 w 2044"/>
              <a:gd name="T47" fmla="*/ 1255960 h 2902"/>
              <a:gd name="T48" fmla="*/ 118264 w 2044"/>
              <a:gd name="T49" fmla="*/ 1210541 h 2902"/>
              <a:gd name="T50" fmla="*/ 157502 w 2044"/>
              <a:gd name="T51" fmla="*/ 1155854 h 2902"/>
              <a:gd name="T52" fmla="*/ 199502 w 2044"/>
              <a:gd name="T53" fmla="*/ 1091897 h 2902"/>
              <a:gd name="T54" fmla="*/ 243160 w 2044"/>
              <a:gd name="T55" fmla="*/ 1017745 h 2902"/>
              <a:gd name="T56" fmla="*/ 287924 w 2044"/>
              <a:gd name="T57" fmla="*/ 934323 h 2902"/>
              <a:gd name="T58" fmla="*/ 332135 w 2044"/>
              <a:gd name="T59" fmla="*/ 840705 h 2902"/>
              <a:gd name="T60" fmla="*/ 364188 w 2044"/>
              <a:gd name="T61" fmla="*/ 763772 h 2902"/>
              <a:gd name="T62" fmla="*/ 385188 w 2044"/>
              <a:gd name="T63" fmla="*/ 709084 h 2902"/>
              <a:gd name="T64" fmla="*/ 405083 w 2044"/>
              <a:gd name="T65" fmla="*/ 651616 h 2902"/>
              <a:gd name="T66" fmla="*/ 424425 w 2044"/>
              <a:gd name="T67" fmla="*/ 592294 h 2902"/>
              <a:gd name="T68" fmla="*/ 442662 w 2044"/>
              <a:gd name="T69" fmla="*/ 529264 h 2902"/>
              <a:gd name="T70" fmla="*/ 459794 w 2044"/>
              <a:gd name="T71" fmla="*/ 464381 h 2902"/>
              <a:gd name="T72" fmla="*/ 475820 w 2044"/>
              <a:gd name="T73" fmla="*/ 396716 h 2902"/>
              <a:gd name="T74" fmla="*/ 490742 w 2044"/>
              <a:gd name="T75" fmla="*/ 326271 h 2902"/>
              <a:gd name="T76" fmla="*/ 503452 w 2044"/>
              <a:gd name="T77" fmla="*/ 253046 h 2902"/>
              <a:gd name="T78" fmla="*/ 515058 w 2044"/>
              <a:gd name="T79" fmla="*/ 177039 h 2902"/>
              <a:gd name="T80" fmla="*/ 564795 w 2044"/>
              <a:gd name="T81" fmla="*/ 147378 h 29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44" h="2902">
                <a:moveTo>
                  <a:pt x="2044" y="318"/>
                </a:moveTo>
                <a:lnTo>
                  <a:pt x="1822" y="0"/>
                </a:lnTo>
                <a:lnTo>
                  <a:pt x="1532" y="256"/>
                </a:lnTo>
                <a:lnTo>
                  <a:pt x="1692" y="276"/>
                </a:lnTo>
                <a:lnTo>
                  <a:pt x="1686" y="332"/>
                </a:lnTo>
                <a:lnTo>
                  <a:pt x="1672" y="414"/>
                </a:lnTo>
                <a:lnTo>
                  <a:pt x="1654" y="522"/>
                </a:lnTo>
                <a:lnTo>
                  <a:pt x="1640" y="584"/>
                </a:lnTo>
                <a:lnTo>
                  <a:pt x="1626" y="650"/>
                </a:lnTo>
                <a:lnTo>
                  <a:pt x="1608" y="722"/>
                </a:lnTo>
                <a:lnTo>
                  <a:pt x="1586" y="796"/>
                </a:lnTo>
                <a:lnTo>
                  <a:pt x="1562" y="876"/>
                </a:lnTo>
                <a:lnTo>
                  <a:pt x="1534" y="960"/>
                </a:lnTo>
                <a:lnTo>
                  <a:pt x="1504" y="1046"/>
                </a:lnTo>
                <a:lnTo>
                  <a:pt x="1470" y="1136"/>
                </a:lnTo>
                <a:lnTo>
                  <a:pt x="1432" y="1230"/>
                </a:lnTo>
                <a:lnTo>
                  <a:pt x="1390" y="1324"/>
                </a:lnTo>
                <a:lnTo>
                  <a:pt x="1344" y="1422"/>
                </a:lnTo>
                <a:lnTo>
                  <a:pt x="1292" y="1520"/>
                </a:lnTo>
                <a:lnTo>
                  <a:pt x="1236" y="1620"/>
                </a:lnTo>
                <a:lnTo>
                  <a:pt x="1176" y="1722"/>
                </a:lnTo>
                <a:lnTo>
                  <a:pt x="1112" y="1824"/>
                </a:lnTo>
                <a:lnTo>
                  <a:pt x="1040" y="1926"/>
                </a:lnTo>
                <a:lnTo>
                  <a:pt x="964" y="2028"/>
                </a:lnTo>
                <a:lnTo>
                  <a:pt x="882" y="2130"/>
                </a:lnTo>
                <a:lnTo>
                  <a:pt x="840" y="2182"/>
                </a:lnTo>
                <a:lnTo>
                  <a:pt x="794" y="2232"/>
                </a:lnTo>
                <a:lnTo>
                  <a:pt x="748" y="2284"/>
                </a:lnTo>
                <a:lnTo>
                  <a:pt x="702" y="2334"/>
                </a:lnTo>
                <a:lnTo>
                  <a:pt x="652" y="2384"/>
                </a:lnTo>
                <a:lnTo>
                  <a:pt x="602" y="2434"/>
                </a:lnTo>
                <a:lnTo>
                  <a:pt x="548" y="2482"/>
                </a:lnTo>
                <a:lnTo>
                  <a:pt x="494" y="2532"/>
                </a:lnTo>
                <a:lnTo>
                  <a:pt x="438" y="2580"/>
                </a:lnTo>
                <a:lnTo>
                  <a:pt x="382" y="2628"/>
                </a:lnTo>
                <a:lnTo>
                  <a:pt x="322" y="2676"/>
                </a:lnTo>
                <a:lnTo>
                  <a:pt x="262" y="2722"/>
                </a:lnTo>
                <a:lnTo>
                  <a:pt x="198" y="2768"/>
                </a:lnTo>
                <a:lnTo>
                  <a:pt x="134" y="2814"/>
                </a:lnTo>
                <a:lnTo>
                  <a:pt x="68" y="2858"/>
                </a:lnTo>
                <a:lnTo>
                  <a:pt x="0" y="2902"/>
                </a:lnTo>
                <a:lnTo>
                  <a:pt x="18" y="2894"/>
                </a:lnTo>
                <a:lnTo>
                  <a:pt x="66" y="2866"/>
                </a:lnTo>
                <a:lnTo>
                  <a:pt x="142" y="2818"/>
                </a:lnTo>
                <a:lnTo>
                  <a:pt x="242" y="2750"/>
                </a:lnTo>
                <a:lnTo>
                  <a:pt x="300" y="2710"/>
                </a:lnTo>
                <a:lnTo>
                  <a:pt x="362" y="2664"/>
                </a:lnTo>
                <a:lnTo>
                  <a:pt x="428" y="2612"/>
                </a:lnTo>
                <a:lnTo>
                  <a:pt x="498" y="2556"/>
                </a:lnTo>
                <a:lnTo>
                  <a:pt x="570" y="2494"/>
                </a:lnTo>
                <a:lnTo>
                  <a:pt x="644" y="2428"/>
                </a:lnTo>
                <a:lnTo>
                  <a:pt x="722" y="2356"/>
                </a:lnTo>
                <a:lnTo>
                  <a:pt x="802" y="2280"/>
                </a:lnTo>
                <a:lnTo>
                  <a:pt x="880" y="2196"/>
                </a:lnTo>
                <a:lnTo>
                  <a:pt x="962" y="2110"/>
                </a:lnTo>
                <a:lnTo>
                  <a:pt x="1042" y="2016"/>
                </a:lnTo>
                <a:lnTo>
                  <a:pt x="1122" y="1918"/>
                </a:lnTo>
                <a:lnTo>
                  <a:pt x="1202" y="1814"/>
                </a:lnTo>
                <a:lnTo>
                  <a:pt x="1280" y="1704"/>
                </a:lnTo>
                <a:lnTo>
                  <a:pt x="1318" y="1648"/>
                </a:lnTo>
                <a:lnTo>
                  <a:pt x="1356" y="1590"/>
                </a:lnTo>
                <a:lnTo>
                  <a:pt x="1394" y="1530"/>
                </a:lnTo>
                <a:lnTo>
                  <a:pt x="1430" y="1468"/>
                </a:lnTo>
                <a:lnTo>
                  <a:pt x="1466" y="1406"/>
                </a:lnTo>
                <a:lnTo>
                  <a:pt x="1502" y="1342"/>
                </a:lnTo>
                <a:lnTo>
                  <a:pt x="1536" y="1278"/>
                </a:lnTo>
                <a:lnTo>
                  <a:pt x="1570" y="1210"/>
                </a:lnTo>
                <a:lnTo>
                  <a:pt x="1602" y="1142"/>
                </a:lnTo>
                <a:lnTo>
                  <a:pt x="1634" y="1072"/>
                </a:lnTo>
                <a:lnTo>
                  <a:pt x="1664" y="1002"/>
                </a:lnTo>
                <a:lnTo>
                  <a:pt x="1694" y="930"/>
                </a:lnTo>
                <a:lnTo>
                  <a:pt x="1722" y="856"/>
                </a:lnTo>
                <a:lnTo>
                  <a:pt x="1750" y="780"/>
                </a:lnTo>
                <a:lnTo>
                  <a:pt x="1776" y="704"/>
                </a:lnTo>
                <a:lnTo>
                  <a:pt x="1800" y="626"/>
                </a:lnTo>
                <a:lnTo>
                  <a:pt x="1822" y="546"/>
                </a:lnTo>
                <a:lnTo>
                  <a:pt x="1844" y="466"/>
                </a:lnTo>
                <a:lnTo>
                  <a:pt x="1864" y="382"/>
                </a:lnTo>
                <a:lnTo>
                  <a:pt x="1882" y="298"/>
                </a:lnTo>
                <a:lnTo>
                  <a:pt x="2044" y="318"/>
                </a:lnTo>
                <a:close/>
              </a:path>
            </a:pathLst>
          </a:custGeom>
          <a:gradFill>
            <a:gsLst>
              <a:gs pos="0">
                <a:schemeClr val="accent1">
                  <a:lumMod val="75000"/>
                </a:schemeClr>
              </a:gs>
              <a:gs pos="50000">
                <a:schemeClr val="accent1">
                  <a:tint val="44500"/>
                  <a:satMod val="160000"/>
                </a:schemeClr>
              </a:gs>
              <a:gs pos="100000">
                <a:schemeClr val="accent1">
                  <a:tint val="23500"/>
                  <a:satMod val="160000"/>
                </a:schemeClr>
              </a:gs>
            </a:gsLst>
            <a:lin ang="5400000" scaled="0"/>
          </a:gradFill>
          <a:ln>
            <a:noFill/>
            <a:headEnd/>
            <a:tailEnd/>
          </a:ln>
          <a:effectLst/>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7" name="Freeform 6">
            <a:extLst>
              <a:ext uri="{FF2B5EF4-FFF2-40B4-BE49-F238E27FC236}">
                <a16:creationId xmlns:a16="http://schemas.microsoft.com/office/drawing/2014/main" id="{930406F9-DECD-47A7-AEB3-EFD13A294229}"/>
              </a:ext>
            </a:extLst>
          </p:cNvPr>
          <p:cNvSpPr>
            <a:spLocks/>
          </p:cNvSpPr>
          <p:nvPr/>
        </p:nvSpPr>
        <p:spPr bwMode="auto">
          <a:xfrm rot="14562029">
            <a:off x="1801177" y="3165731"/>
            <a:ext cx="342889" cy="1020406"/>
          </a:xfrm>
          <a:custGeom>
            <a:avLst/>
            <a:gdLst>
              <a:gd name="T0" fmla="*/ 503452 w 2044"/>
              <a:gd name="T1" fmla="*/ 0 h 2902"/>
              <a:gd name="T2" fmla="*/ 467531 w 2044"/>
              <a:gd name="T3" fmla="*/ 127913 h 2902"/>
              <a:gd name="T4" fmla="*/ 465873 w 2044"/>
              <a:gd name="T5" fmla="*/ 153867 h 2902"/>
              <a:gd name="T6" fmla="*/ 457031 w 2044"/>
              <a:gd name="T7" fmla="*/ 241923 h 2902"/>
              <a:gd name="T8" fmla="*/ 449294 w 2044"/>
              <a:gd name="T9" fmla="*/ 301245 h 2902"/>
              <a:gd name="T10" fmla="*/ 438241 w 2044"/>
              <a:gd name="T11" fmla="*/ 368909 h 2902"/>
              <a:gd name="T12" fmla="*/ 423873 w 2044"/>
              <a:gd name="T13" fmla="*/ 444916 h 2902"/>
              <a:gd name="T14" fmla="*/ 406188 w 2044"/>
              <a:gd name="T15" fmla="*/ 526484 h 2902"/>
              <a:gd name="T16" fmla="*/ 384083 w 2044"/>
              <a:gd name="T17" fmla="*/ 613613 h 2902"/>
              <a:gd name="T18" fmla="*/ 357003 w 2044"/>
              <a:gd name="T19" fmla="*/ 704450 h 2902"/>
              <a:gd name="T20" fmla="*/ 324951 w 2044"/>
              <a:gd name="T21" fmla="*/ 798067 h 2902"/>
              <a:gd name="T22" fmla="*/ 287371 w 2044"/>
              <a:gd name="T23" fmla="*/ 892612 h 2902"/>
              <a:gd name="T24" fmla="*/ 243713 w 2044"/>
              <a:gd name="T25" fmla="*/ 987157 h 2902"/>
              <a:gd name="T26" fmla="*/ 219397 w 2044"/>
              <a:gd name="T27" fmla="*/ 1034429 h 2902"/>
              <a:gd name="T28" fmla="*/ 193976 w 2044"/>
              <a:gd name="T29" fmla="*/ 1081701 h 2902"/>
              <a:gd name="T30" fmla="*/ 166344 w 2044"/>
              <a:gd name="T31" fmla="*/ 1128047 h 2902"/>
              <a:gd name="T32" fmla="*/ 136501 w 2044"/>
              <a:gd name="T33" fmla="*/ 1173465 h 2902"/>
              <a:gd name="T34" fmla="*/ 105554 w 2044"/>
              <a:gd name="T35" fmla="*/ 1217957 h 2902"/>
              <a:gd name="T36" fmla="*/ 72395 w 2044"/>
              <a:gd name="T37" fmla="*/ 1261521 h 2902"/>
              <a:gd name="T38" fmla="*/ 37027 w 2044"/>
              <a:gd name="T39" fmla="*/ 1304159 h 2902"/>
              <a:gd name="T40" fmla="*/ 0 w 2044"/>
              <a:gd name="T41" fmla="*/ 1344943 h 2902"/>
              <a:gd name="T42" fmla="*/ 4974 w 2044"/>
              <a:gd name="T43" fmla="*/ 1341235 h 2902"/>
              <a:gd name="T44" fmla="*/ 39237 w 2044"/>
              <a:gd name="T45" fmla="*/ 1306013 h 2902"/>
              <a:gd name="T46" fmla="*/ 82896 w 2044"/>
              <a:gd name="T47" fmla="*/ 1255960 h 2902"/>
              <a:gd name="T48" fmla="*/ 118264 w 2044"/>
              <a:gd name="T49" fmla="*/ 1210541 h 2902"/>
              <a:gd name="T50" fmla="*/ 157502 w 2044"/>
              <a:gd name="T51" fmla="*/ 1155854 h 2902"/>
              <a:gd name="T52" fmla="*/ 199502 w 2044"/>
              <a:gd name="T53" fmla="*/ 1091897 h 2902"/>
              <a:gd name="T54" fmla="*/ 243160 w 2044"/>
              <a:gd name="T55" fmla="*/ 1017745 h 2902"/>
              <a:gd name="T56" fmla="*/ 287924 w 2044"/>
              <a:gd name="T57" fmla="*/ 934323 h 2902"/>
              <a:gd name="T58" fmla="*/ 332135 w 2044"/>
              <a:gd name="T59" fmla="*/ 840705 h 2902"/>
              <a:gd name="T60" fmla="*/ 364188 w 2044"/>
              <a:gd name="T61" fmla="*/ 763772 h 2902"/>
              <a:gd name="T62" fmla="*/ 385188 w 2044"/>
              <a:gd name="T63" fmla="*/ 709084 h 2902"/>
              <a:gd name="T64" fmla="*/ 405083 w 2044"/>
              <a:gd name="T65" fmla="*/ 651616 h 2902"/>
              <a:gd name="T66" fmla="*/ 424425 w 2044"/>
              <a:gd name="T67" fmla="*/ 592294 h 2902"/>
              <a:gd name="T68" fmla="*/ 442662 w 2044"/>
              <a:gd name="T69" fmla="*/ 529264 h 2902"/>
              <a:gd name="T70" fmla="*/ 459794 w 2044"/>
              <a:gd name="T71" fmla="*/ 464381 h 2902"/>
              <a:gd name="T72" fmla="*/ 475820 w 2044"/>
              <a:gd name="T73" fmla="*/ 396716 h 2902"/>
              <a:gd name="T74" fmla="*/ 490742 w 2044"/>
              <a:gd name="T75" fmla="*/ 326271 h 2902"/>
              <a:gd name="T76" fmla="*/ 503452 w 2044"/>
              <a:gd name="T77" fmla="*/ 253046 h 2902"/>
              <a:gd name="T78" fmla="*/ 515058 w 2044"/>
              <a:gd name="T79" fmla="*/ 177039 h 2902"/>
              <a:gd name="T80" fmla="*/ 564795 w 2044"/>
              <a:gd name="T81" fmla="*/ 147378 h 29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44" h="2902">
                <a:moveTo>
                  <a:pt x="2044" y="318"/>
                </a:moveTo>
                <a:lnTo>
                  <a:pt x="1822" y="0"/>
                </a:lnTo>
                <a:lnTo>
                  <a:pt x="1532" y="256"/>
                </a:lnTo>
                <a:lnTo>
                  <a:pt x="1692" y="276"/>
                </a:lnTo>
                <a:lnTo>
                  <a:pt x="1686" y="332"/>
                </a:lnTo>
                <a:lnTo>
                  <a:pt x="1672" y="414"/>
                </a:lnTo>
                <a:lnTo>
                  <a:pt x="1654" y="522"/>
                </a:lnTo>
                <a:lnTo>
                  <a:pt x="1640" y="584"/>
                </a:lnTo>
                <a:lnTo>
                  <a:pt x="1626" y="650"/>
                </a:lnTo>
                <a:lnTo>
                  <a:pt x="1608" y="722"/>
                </a:lnTo>
                <a:lnTo>
                  <a:pt x="1586" y="796"/>
                </a:lnTo>
                <a:lnTo>
                  <a:pt x="1562" y="876"/>
                </a:lnTo>
                <a:lnTo>
                  <a:pt x="1534" y="960"/>
                </a:lnTo>
                <a:lnTo>
                  <a:pt x="1504" y="1046"/>
                </a:lnTo>
                <a:lnTo>
                  <a:pt x="1470" y="1136"/>
                </a:lnTo>
                <a:lnTo>
                  <a:pt x="1432" y="1230"/>
                </a:lnTo>
                <a:lnTo>
                  <a:pt x="1390" y="1324"/>
                </a:lnTo>
                <a:lnTo>
                  <a:pt x="1344" y="1422"/>
                </a:lnTo>
                <a:lnTo>
                  <a:pt x="1292" y="1520"/>
                </a:lnTo>
                <a:lnTo>
                  <a:pt x="1236" y="1620"/>
                </a:lnTo>
                <a:lnTo>
                  <a:pt x="1176" y="1722"/>
                </a:lnTo>
                <a:lnTo>
                  <a:pt x="1112" y="1824"/>
                </a:lnTo>
                <a:lnTo>
                  <a:pt x="1040" y="1926"/>
                </a:lnTo>
                <a:lnTo>
                  <a:pt x="964" y="2028"/>
                </a:lnTo>
                <a:lnTo>
                  <a:pt x="882" y="2130"/>
                </a:lnTo>
                <a:lnTo>
                  <a:pt x="840" y="2182"/>
                </a:lnTo>
                <a:lnTo>
                  <a:pt x="794" y="2232"/>
                </a:lnTo>
                <a:lnTo>
                  <a:pt x="748" y="2284"/>
                </a:lnTo>
                <a:lnTo>
                  <a:pt x="702" y="2334"/>
                </a:lnTo>
                <a:lnTo>
                  <a:pt x="652" y="2384"/>
                </a:lnTo>
                <a:lnTo>
                  <a:pt x="602" y="2434"/>
                </a:lnTo>
                <a:lnTo>
                  <a:pt x="548" y="2482"/>
                </a:lnTo>
                <a:lnTo>
                  <a:pt x="494" y="2532"/>
                </a:lnTo>
                <a:lnTo>
                  <a:pt x="438" y="2580"/>
                </a:lnTo>
                <a:lnTo>
                  <a:pt x="382" y="2628"/>
                </a:lnTo>
                <a:lnTo>
                  <a:pt x="322" y="2676"/>
                </a:lnTo>
                <a:lnTo>
                  <a:pt x="262" y="2722"/>
                </a:lnTo>
                <a:lnTo>
                  <a:pt x="198" y="2768"/>
                </a:lnTo>
                <a:lnTo>
                  <a:pt x="134" y="2814"/>
                </a:lnTo>
                <a:lnTo>
                  <a:pt x="68" y="2858"/>
                </a:lnTo>
                <a:lnTo>
                  <a:pt x="0" y="2902"/>
                </a:lnTo>
                <a:lnTo>
                  <a:pt x="18" y="2894"/>
                </a:lnTo>
                <a:lnTo>
                  <a:pt x="66" y="2866"/>
                </a:lnTo>
                <a:lnTo>
                  <a:pt x="142" y="2818"/>
                </a:lnTo>
                <a:lnTo>
                  <a:pt x="242" y="2750"/>
                </a:lnTo>
                <a:lnTo>
                  <a:pt x="300" y="2710"/>
                </a:lnTo>
                <a:lnTo>
                  <a:pt x="362" y="2664"/>
                </a:lnTo>
                <a:lnTo>
                  <a:pt x="428" y="2612"/>
                </a:lnTo>
                <a:lnTo>
                  <a:pt x="498" y="2556"/>
                </a:lnTo>
                <a:lnTo>
                  <a:pt x="570" y="2494"/>
                </a:lnTo>
                <a:lnTo>
                  <a:pt x="644" y="2428"/>
                </a:lnTo>
                <a:lnTo>
                  <a:pt x="722" y="2356"/>
                </a:lnTo>
                <a:lnTo>
                  <a:pt x="802" y="2280"/>
                </a:lnTo>
                <a:lnTo>
                  <a:pt x="880" y="2196"/>
                </a:lnTo>
                <a:lnTo>
                  <a:pt x="962" y="2110"/>
                </a:lnTo>
                <a:lnTo>
                  <a:pt x="1042" y="2016"/>
                </a:lnTo>
                <a:lnTo>
                  <a:pt x="1122" y="1918"/>
                </a:lnTo>
                <a:lnTo>
                  <a:pt x="1202" y="1814"/>
                </a:lnTo>
                <a:lnTo>
                  <a:pt x="1280" y="1704"/>
                </a:lnTo>
                <a:lnTo>
                  <a:pt x="1318" y="1648"/>
                </a:lnTo>
                <a:lnTo>
                  <a:pt x="1356" y="1590"/>
                </a:lnTo>
                <a:lnTo>
                  <a:pt x="1394" y="1530"/>
                </a:lnTo>
                <a:lnTo>
                  <a:pt x="1430" y="1468"/>
                </a:lnTo>
                <a:lnTo>
                  <a:pt x="1466" y="1406"/>
                </a:lnTo>
                <a:lnTo>
                  <a:pt x="1502" y="1342"/>
                </a:lnTo>
                <a:lnTo>
                  <a:pt x="1536" y="1278"/>
                </a:lnTo>
                <a:lnTo>
                  <a:pt x="1570" y="1210"/>
                </a:lnTo>
                <a:lnTo>
                  <a:pt x="1602" y="1142"/>
                </a:lnTo>
                <a:lnTo>
                  <a:pt x="1634" y="1072"/>
                </a:lnTo>
                <a:lnTo>
                  <a:pt x="1664" y="1002"/>
                </a:lnTo>
                <a:lnTo>
                  <a:pt x="1694" y="930"/>
                </a:lnTo>
                <a:lnTo>
                  <a:pt x="1722" y="856"/>
                </a:lnTo>
                <a:lnTo>
                  <a:pt x="1750" y="780"/>
                </a:lnTo>
                <a:lnTo>
                  <a:pt x="1776" y="704"/>
                </a:lnTo>
                <a:lnTo>
                  <a:pt x="1800" y="626"/>
                </a:lnTo>
                <a:lnTo>
                  <a:pt x="1822" y="546"/>
                </a:lnTo>
                <a:lnTo>
                  <a:pt x="1844" y="466"/>
                </a:lnTo>
                <a:lnTo>
                  <a:pt x="1864" y="382"/>
                </a:lnTo>
                <a:lnTo>
                  <a:pt x="1882" y="298"/>
                </a:lnTo>
                <a:lnTo>
                  <a:pt x="2044" y="318"/>
                </a:lnTo>
                <a:close/>
              </a:path>
            </a:pathLst>
          </a:custGeom>
          <a:gradFill>
            <a:gsLst>
              <a:gs pos="0">
                <a:schemeClr val="accent1">
                  <a:lumMod val="75000"/>
                </a:schemeClr>
              </a:gs>
              <a:gs pos="50000">
                <a:schemeClr val="accent1">
                  <a:tint val="44500"/>
                  <a:satMod val="160000"/>
                </a:schemeClr>
              </a:gs>
              <a:gs pos="100000">
                <a:schemeClr val="accent1">
                  <a:tint val="23500"/>
                  <a:satMod val="160000"/>
                </a:schemeClr>
              </a:gs>
            </a:gsLst>
            <a:lin ang="5400000" scaled="0"/>
          </a:gradFill>
          <a:ln>
            <a:noFill/>
            <a:headEnd/>
            <a:tailEnd/>
          </a:ln>
          <a:effectLst/>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 name="矩形标注 36"/>
          <p:cNvSpPr/>
          <p:nvPr/>
        </p:nvSpPr>
        <p:spPr>
          <a:xfrm flipH="1">
            <a:off x="495442" y="1915420"/>
            <a:ext cx="372367" cy="810718"/>
          </a:xfrm>
          <a:prstGeom prst="wedgeRectCallout">
            <a:avLst>
              <a:gd name="adj1" fmla="val -19468"/>
              <a:gd name="adj2" fmla="val 14660"/>
            </a:avLst>
          </a:prstGeom>
          <a:solidFill>
            <a:schemeClr val="accent5">
              <a:lumMod val="60000"/>
              <a:lumOff val="40000"/>
            </a:scheme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800" b="1"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外因</a:t>
            </a:r>
          </a:p>
        </p:txBody>
      </p:sp>
      <p:sp>
        <p:nvSpPr>
          <p:cNvPr id="48" name="圆角矩形 44">
            <a:extLst>
              <a:ext uri="{FF2B5EF4-FFF2-40B4-BE49-F238E27FC236}">
                <a16:creationId xmlns:a16="http://schemas.microsoft.com/office/drawing/2014/main" id="{E5BFC3E3-E5D4-4BED-BE42-507ADC0BB3CB}"/>
              </a:ext>
            </a:extLst>
          </p:cNvPr>
          <p:cNvSpPr/>
          <p:nvPr/>
        </p:nvSpPr>
        <p:spPr bwMode="auto">
          <a:xfrm>
            <a:off x="533243" y="6163846"/>
            <a:ext cx="8249760" cy="359996"/>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构建计及</a:t>
            </a:r>
            <a:r>
              <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组件级部分负载特性</a:t>
            </a:r>
            <a:r>
              <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的通用仿真模型方能准确刻画电力系统中的特性</a:t>
            </a:r>
          </a:p>
        </p:txBody>
      </p:sp>
      <p:sp>
        <p:nvSpPr>
          <p:cNvPr id="26" name="Rectangle 25">
            <a:extLst>
              <a:ext uri="{FF2B5EF4-FFF2-40B4-BE49-F238E27FC236}">
                <a16:creationId xmlns:a16="http://schemas.microsoft.com/office/drawing/2014/main" id="{EAC8FD8E-6441-4B77-BAFE-27044C4586C7}"/>
              </a:ext>
            </a:extLst>
          </p:cNvPr>
          <p:cNvSpPr/>
          <p:nvPr/>
        </p:nvSpPr>
        <p:spPr>
          <a:xfrm>
            <a:off x="4084604" y="826799"/>
            <a:ext cx="4885895" cy="400110"/>
          </a:xfrm>
          <a:prstGeom prst="rect">
            <a:avLst/>
          </a:prstGeom>
        </p:spPr>
        <p:txBody>
          <a:bodyPr wrap="square">
            <a:spAutoFit/>
          </a:bodyPr>
          <a:lstStyle/>
          <a:p>
            <a:pPr algn="ctr"/>
            <a:r>
              <a:rPr lang="zh-CN" altLang="en-US" sz="2000" u="sng" dirty="0">
                <a:latin typeface="times" panose="02020603050405020304" pitchFamily="18" charset="0"/>
                <a:ea typeface="黑体" panose="02010609060101010101" pitchFamily="49" charset="-122"/>
                <a:cs typeface="times" panose="02020603050405020304" pitchFamily="18" charset="0"/>
              </a:rPr>
              <a:t> 外部</a:t>
            </a:r>
            <a:r>
              <a:rPr lang="zh-CN" altLang="en-US" sz="2000" u="sng" dirty="0">
                <a:solidFill>
                  <a:srgbClr val="C00000"/>
                </a:solidFill>
                <a:latin typeface="times" panose="02020603050405020304" pitchFamily="18" charset="0"/>
                <a:ea typeface="黑体" panose="02010609060101010101" pitchFamily="49" charset="-122"/>
                <a:cs typeface="times" panose="02020603050405020304" pitchFamily="18" charset="0"/>
              </a:rPr>
              <a:t>宽工况应用</a:t>
            </a:r>
            <a:r>
              <a:rPr lang="zh-CN" altLang="en-US" sz="2000" u="sng" dirty="0">
                <a:latin typeface="times" panose="02020603050405020304" pitchFamily="18" charset="0"/>
                <a:ea typeface="黑体" panose="02010609060101010101" pitchFamily="49" charset="-122"/>
                <a:cs typeface="times" panose="02020603050405020304" pitchFamily="18" charset="0"/>
              </a:rPr>
              <a:t>激发内部</a:t>
            </a:r>
            <a:r>
              <a:rPr lang="zh-CN" altLang="en-US" sz="2000" u="sng" dirty="0">
                <a:solidFill>
                  <a:srgbClr val="C00000"/>
                </a:solidFill>
                <a:latin typeface="times" panose="02020603050405020304" pitchFamily="18" charset="0"/>
                <a:ea typeface="黑体" panose="02010609060101010101" pitchFamily="49" charset="-122"/>
                <a:cs typeface="times" panose="02020603050405020304" pitchFamily="18" charset="0"/>
              </a:rPr>
              <a:t>部分负载特性</a:t>
            </a:r>
          </a:p>
        </p:txBody>
      </p:sp>
      <p:sp>
        <p:nvSpPr>
          <p:cNvPr id="4" name="Slide Number Placeholder 3">
            <a:extLst>
              <a:ext uri="{FF2B5EF4-FFF2-40B4-BE49-F238E27FC236}">
                <a16:creationId xmlns:a16="http://schemas.microsoft.com/office/drawing/2014/main" id="{041BABA5-E926-47CD-ADED-B94AD37969E9}"/>
              </a:ext>
            </a:extLst>
          </p:cNvPr>
          <p:cNvSpPr>
            <a:spLocks noGrp="1"/>
          </p:cNvSpPr>
          <p:nvPr>
            <p:ph type="sldNum" sz="quarter" idx="12"/>
          </p:nvPr>
        </p:nvSpPr>
        <p:spPr/>
        <p:txBody>
          <a:bodyPr/>
          <a:lstStyle/>
          <a:p>
            <a:fld id="{7D9BB5D0-35E4-459D-AEF3-FE4D7C45CC19}" type="slidenum">
              <a:rPr lang="zh-CN" altLang="en-US" smtClean="0"/>
              <a:pPr/>
              <a:t>15</a:t>
            </a:fld>
            <a:r>
              <a:rPr lang="en-US" altLang="zh-CN"/>
              <a:t>/42</a:t>
            </a:r>
            <a:endParaRPr lang="zh-CN" altLang="en-US" dirty="0"/>
          </a:p>
        </p:txBody>
      </p:sp>
    </p:spTree>
    <p:extLst>
      <p:ext uri="{BB962C8B-B14F-4D97-AF65-F5344CB8AC3E}">
        <p14:creationId xmlns:p14="http://schemas.microsoft.com/office/powerpoint/2010/main" val="341996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cxnSp>
        <p:nvCxnSpPr>
          <p:cNvPr id="33" name="Straight Connector 32"/>
          <p:cNvCxnSpPr>
            <a:cxnSpLocks/>
            <a:stCxn id="25" idx="2"/>
          </p:cNvCxnSpPr>
          <p:nvPr/>
        </p:nvCxnSpPr>
        <p:spPr>
          <a:xfrm flipH="1">
            <a:off x="568544" y="2614073"/>
            <a:ext cx="12418" cy="2325577"/>
          </a:xfrm>
          <a:prstGeom prst="line">
            <a:avLst/>
          </a:prstGeom>
          <a:noFill/>
          <a:ln w="19050" cap="flat" cmpd="sng" algn="ctr">
            <a:solidFill>
              <a:schemeClr val="accent1">
                <a:lumMod val="75000"/>
              </a:schemeClr>
            </a:solidFill>
            <a:prstDash val="solid"/>
          </a:ln>
          <a:effectLst/>
        </p:spPr>
      </p:cxnSp>
      <p:sp>
        <p:nvSpPr>
          <p:cNvPr id="29" name="矩形 1"/>
          <p:cNvSpPr>
            <a:spLocks noChangeArrowheads="1"/>
          </p:cNvSpPr>
          <p:nvPr/>
        </p:nvSpPr>
        <p:spPr bwMode="auto">
          <a:xfrm>
            <a:off x="282691" y="713665"/>
            <a:ext cx="4412937"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宽工况仿真模型</a:t>
            </a:r>
            <a:r>
              <a:rPr lang="en-US" altLang="zh-CN" sz="2400" b="1" dirty="0">
                <a:latin typeface="微软雅黑" pitchFamily="34" charset="-122"/>
                <a:ea typeface="微软雅黑" pitchFamily="34" charset="-122"/>
              </a:rPr>
              <a:t>(</a:t>
            </a:r>
            <a:r>
              <a:rPr lang="zh-CN" altLang="en-US" sz="2400" b="1" dirty="0">
                <a:solidFill>
                  <a:srgbClr val="C00000"/>
                </a:solidFill>
                <a:latin typeface="微软雅黑" pitchFamily="34" charset="-122"/>
                <a:ea typeface="微软雅黑" pitchFamily="34" charset="-122"/>
              </a:rPr>
              <a:t>能量</a:t>
            </a:r>
            <a:r>
              <a:rPr lang="en-US" altLang="zh-CN" sz="2400" b="1" dirty="0">
                <a:latin typeface="微软雅黑" pitchFamily="34" charset="-122"/>
                <a:ea typeface="微软雅黑" pitchFamily="34" charset="-122"/>
              </a:rPr>
              <a:t>+</a:t>
            </a:r>
            <a:r>
              <a:rPr lang="zh-CN" altLang="en-US" sz="2400" b="1" dirty="0">
                <a:solidFill>
                  <a:srgbClr val="C00000"/>
                </a:solidFill>
                <a:latin typeface="微软雅黑" pitchFamily="34" charset="-122"/>
                <a:ea typeface="微软雅黑" pitchFamily="34" charset="-122"/>
              </a:rPr>
              <a:t>㶲</a:t>
            </a:r>
            <a:r>
              <a:rPr lang="zh-CN" altLang="en-US" sz="2400" b="1" dirty="0">
                <a:latin typeface="微软雅黑" pitchFamily="34" charset="-122"/>
                <a:ea typeface="微软雅黑" pitchFamily="34" charset="-122"/>
              </a:rPr>
              <a:t>）</a:t>
            </a:r>
            <a:endParaRPr kumimoji="0" lang="en-US" altLang="zh-CN" sz="2400" b="1" baseline="30000" dirty="0">
              <a:latin typeface="微软雅黑" pitchFamily="34" charset="-122"/>
              <a:ea typeface="微软雅黑" pitchFamily="34" charset="-122"/>
            </a:endParaRPr>
          </a:p>
        </p:txBody>
      </p:sp>
      <p:sp>
        <p:nvSpPr>
          <p:cNvPr id="22" name="矩形标注 36"/>
          <p:cNvSpPr/>
          <p:nvPr/>
        </p:nvSpPr>
        <p:spPr>
          <a:xfrm flipH="1">
            <a:off x="394779" y="2924944"/>
            <a:ext cx="372367" cy="1273168"/>
          </a:xfrm>
          <a:prstGeom prst="wedgeRectCallout">
            <a:avLst>
              <a:gd name="adj1" fmla="val -19468"/>
              <a:gd name="adj2" fmla="val 14660"/>
            </a:avLst>
          </a:prstGeom>
          <a:solidFill>
            <a:schemeClr val="accent5">
              <a:lumMod val="60000"/>
              <a:lumOff val="40000"/>
            </a:scheme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b="1" kern="0" dirty="0">
                <a:solidFill>
                  <a:srgbClr val="C00000"/>
                </a:solidFill>
                <a:latin typeface="微软雅黑" pitchFamily="34" charset="-122"/>
                <a:ea typeface="微软雅黑" pitchFamily="34" charset="-122"/>
              </a:rPr>
              <a:t>部分负载</a:t>
            </a:r>
            <a:endParaRPr kumimoji="1" lang="zh-CN" altLang="en-US" sz="1800" b="1" i="0" u="none" strike="noStrike" kern="0" cap="none" spc="0" normalizeH="0" baseline="0" noProof="0" dirty="0">
              <a:ln>
                <a:noFill/>
              </a:ln>
              <a:solidFill>
                <a:srgbClr val="C00000"/>
              </a:solidFill>
              <a:effectLst/>
              <a:uLnTx/>
              <a:uFillTx/>
              <a:latin typeface="微软雅黑" pitchFamily="34" charset="-122"/>
              <a:ea typeface="微软雅黑" pitchFamily="34" charset="-122"/>
            </a:endParaRPr>
          </a:p>
        </p:txBody>
      </p:sp>
      <p:sp>
        <p:nvSpPr>
          <p:cNvPr id="25" name="矩形标注 36"/>
          <p:cNvSpPr/>
          <p:nvPr/>
        </p:nvSpPr>
        <p:spPr>
          <a:xfrm flipH="1">
            <a:off x="394778" y="1338097"/>
            <a:ext cx="372368" cy="1275976"/>
          </a:xfrm>
          <a:prstGeom prst="wedgeRectCallout">
            <a:avLst>
              <a:gd name="adj1" fmla="val -19468"/>
              <a:gd name="adj2" fmla="val 14660"/>
            </a:avLst>
          </a:prstGeom>
          <a:solidFill>
            <a:schemeClr val="accent5">
              <a:lumMod val="60000"/>
              <a:lumOff val="40000"/>
            </a:scheme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800"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rPr>
              <a:t>额定工况</a:t>
            </a:r>
          </a:p>
        </p:txBody>
      </p:sp>
      <p:sp>
        <p:nvSpPr>
          <p:cNvPr id="32" name="矩形标注 36"/>
          <p:cNvSpPr/>
          <p:nvPr/>
        </p:nvSpPr>
        <p:spPr>
          <a:xfrm flipH="1">
            <a:off x="386249" y="4653136"/>
            <a:ext cx="372367" cy="1400485"/>
          </a:xfrm>
          <a:prstGeom prst="wedgeRectCallout">
            <a:avLst>
              <a:gd name="adj1" fmla="val -19468"/>
              <a:gd name="adj2" fmla="val 14660"/>
            </a:avLst>
          </a:prstGeom>
          <a:solidFill>
            <a:schemeClr val="accent5">
              <a:lumMod val="60000"/>
              <a:lumOff val="40000"/>
            </a:scheme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b="1" kern="0" noProof="0" dirty="0">
                <a:solidFill>
                  <a:srgbClr val="C00000"/>
                </a:solidFill>
                <a:latin typeface="微软雅黑" pitchFamily="34" charset="-122"/>
                <a:ea typeface="微软雅黑" pitchFamily="34" charset="-122"/>
              </a:rPr>
              <a:t>解析模型</a:t>
            </a:r>
            <a:endParaRPr kumimoji="1" lang="zh-CN" altLang="en-US" sz="1800" b="1" i="0" u="none" strike="noStrike" kern="0" cap="none" spc="0" normalizeH="0" baseline="0" noProof="0" dirty="0">
              <a:ln>
                <a:noFill/>
              </a:ln>
              <a:solidFill>
                <a:srgbClr val="C00000"/>
              </a:solidFill>
              <a:effectLst/>
              <a:uLnTx/>
              <a:uFillTx/>
              <a:latin typeface="微软雅黑" pitchFamily="34" charset="-122"/>
              <a:ea typeface="微软雅黑" pitchFamily="34" charset="-122"/>
            </a:endParaRPr>
          </a:p>
        </p:txBody>
      </p:sp>
      <p:grpSp>
        <p:nvGrpSpPr>
          <p:cNvPr id="2" name="Group 1">
            <a:extLst>
              <a:ext uri="{FF2B5EF4-FFF2-40B4-BE49-F238E27FC236}">
                <a16:creationId xmlns:a16="http://schemas.microsoft.com/office/drawing/2014/main" id="{BAE52BAE-B2DD-4DC9-971E-3F2C85AAF5B1}"/>
              </a:ext>
            </a:extLst>
          </p:cNvPr>
          <p:cNvGrpSpPr/>
          <p:nvPr/>
        </p:nvGrpSpPr>
        <p:grpSpPr>
          <a:xfrm>
            <a:off x="935991" y="1062867"/>
            <a:ext cx="8065783" cy="1615110"/>
            <a:chOff x="935991" y="1255542"/>
            <a:chExt cx="8065783" cy="1615110"/>
          </a:xfrm>
        </p:grpSpPr>
        <p:sp>
          <p:nvSpPr>
            <p:cNvPr id="20" name="矩形标注 53"/>
            <p:cNvSpPr/>
            <p:nvPr/>
          </p:nvSpPr>
          <p:spPr>
            <a:xfrm flipH="1">
              <a:off x="1779169" y="1350583"/>
              <a:ext cx="835880" cy="379959"/>
            </a:xfrm>
            <a:prstGeom prst="wedgeRectCallout">
              <a:avLst>
                <a:gd name="adj1" fmla="val -35506"/>
                <a:gd name="adj2" fmla="val -33683"/>
              </a:avLst>
            </a:prstGeom>
            <a:noFill/>
            <a:ln w="25400" cap="flat" cmpd="sng" algn="ctr">
              <a:noFill/>
              <a:prstDash val="solid"/>
            </a:ln>
            <a:effectLst/>
          </p:spPr>
          <p:txBody>
            <a:bodyPr rtlCol="0" anchor="ctr"/>
            <a:lstStyle/>
            <a:p>
              <a:pPr marR="0" lvl="0" fontAlgn="base">
                <a:lnSpc>
                  <a:spcPct val="100000"/>
                </a:lnSpc>
                <a:spcBef>
                  <a:spcPct val="50000"/>
                </a:spcBef>
                <a:spcAft>
                  <a:spcPct val="0"/>
                </a:spcAft>
                <a:buClrTx/>
                <a:buSzTx/>
                <a:tabLst/>
                <a:defRPr/>
              </a:pPr>
              <a:r>
                <a:rPr lang="zh-CN" altLang="en-US" sz="1400" kern="100" dirty="0">
                  <a:latin typeface="Times New Roman" panose="02020603050405020304" pitchFamily="18" charset="0"/>
                  <a:ea typeface="楷体" panose="02010609060101010101" pitchFamily="49" charset="-122"/>
                  <a:cs typeface="Times New Roman" panose="02020603050405020304" pitchFamily="18" charset="0"/>
                </a:rPr>
                <a:t>压缩机</a:t>
              </a:r>
              <a:endParaRPr lang="en-US" altLang="zh-CN" sz="1400" kern="100"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130039040"/>
                </p:ext>
              </p:extLst>
            </p:nvPr>
          </p:nvGraphicFramePr>
          <p:xfrm>
            <a:off x="935991" y="1671682"/>
            <a:ext cx="2506822" cy="582153"/>
          </p:xfrm>
          <a:graphic>
            <a:graphicData uri="http://schemas.openxmlformats.org/presentationml/2006/ole">
              <mc:AlternateContent xmlns:mc="http://schemas.openxmlformats.org/markup-compatibility/2006">
                <mc:Choice xmlns:v="urn:schemas-microsoft-com:vml" Requires="v">
                  <p:oleObj spid="_x0000_s87220" name="Equation" r:id="rId4" imgW="2006600" imgH="469900" progId="Equation.DSMT4">
                    <p:embed/>
                  </p:oleObj>
                </mc:Choice>
                <mc:Fallback>
                  <p:oleObj name="Equation" r:id="rId4" imgW="2006600" imgH="469900" progId="Equation.DSMT4">
                    <p:embed/>
                    <p:pic>
                      <p:nvPicPr>
                        <p:cNvPr id="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991" y="1671682"/>
                          <a:ext cx="2506822" cy="582153"/>
                        </a:xfrm>
                        <a:prstGeom prst="rect">
                          <a:avLst/>
                        </a:prstGeom>
                        <a:no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769147622"/>
                </p:ext>
              </p:extLst>
            </p:nvPr>
          </p:nvGraphicFramePr>
          <p:xfrm>
            <a:off x="1351388" y="2310173"/>
            <a:ext cx="1780614" cy="351278"/>
          </p:xfrm>
          <a:graphic>
            <a:graphicData uri="http://schemas.openxmlformats.org/presentationml/2006/ole">
              <mc:AlternateContent xmlns:mc="http://schemas.openxmlformats.org/markup-compatibility/2006">
                <mc:Choice xmlns:v="urn:schemas-microsoft-com:vml" Requires="v">
                  <p:oleObj spid="_x0000_s87221" name="Equation" r:id="rId6" imgW="1397000" imgH="279400" progId="Equation.DSMT4">
                    <p:embed/>
                  </p:oleObj>
                </mc:Choice>
                <mc:Fallback>
                  <p:oleObj name="Equation" r:id="rId6" imgW="1397000" imgH="279400" progId="Equation.DSMT4">
                    <p:embed/>
                    <p:pic>
                      <p:nvPicPr>
                        <p:cNvPr id="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1388" y="2310173"/>
                          <a:ext cx="1780614" cy="351278"/>
                        </a:xfrm>
                        <a:prstGeom prst="rect">
                          <a:avLst/>
                        </a:prstGeom>
                        <a:noFill/>
                      </p:spPr>
                    </p:pic>
                  </p:oleObj>
                </mc:Fallback>
              </mc:AlternateContent>
            </a:graphicData>
          </a:graphic>
        </p:graphicFrame>
        <p:sp>
          <p:nvSpPr>
            <p:cNvPr id="7" name="Oval 6"/>
            <p:cNvSpPr/>
            <p:nvPr/>
          </p:nvSpPr>
          <p:spPr>
            <a:xfrm>
              <a:off x="2070237" y="1740349"/>
              <a:ext cx="432891" cy="438924"/>
            </a:xfrm>
            <a:prstGeom prst="ellipse">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802280" y="1786078"/>
              <a:ext cx="344946" cy="373460"/>
            </a:xfrm>
            <a:prstGeom prst="ellipse">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矩形标注 53"/>
            <p:cNvSpPr/>
            <p:nvPr/>
          </p:nvSpPr>
          <p:spPr>
            <a:xfrm flipH="1">
              <a:off x="4635770" y="1386841"/>
              <a:ext cx="835881" cy="379959"/>
            </a:xfrm>
            <a:prstGeom prst="wedgeRectCallout">
              <a:avLst>
                <a:gd name="adj1" fmla="val -35506"/>
                <a:gd name="adj2" fmla="val -33683"/>
              </a:avLst>
            </a:prstGeom>
            <a:noFill/>
            <a:ln w="25400" cap="flat" cmpd="sng" algn="ctr">
              <a:noFill/>
              <a:prstDash val="solid"/>
            </a:ln>
            <a:effectLst/>
          </p:spPr>
          <p:txBody>
            <a:bodyPr rtlCol="0" anchor="ctr"/>
            <a:lstStyle/>
            <a:p>
              <a:pPr marR="0" lvl="0" fontAlgn="base">
                <a:lnSpc>
                  <a:spcPct val="100000"/>
                </a:lnSpc>
                <a:spcBef>
                  <a:spcPct val="50000"/>
                </a:spcBef>
                <a:spcAft>
                  <a:spcPct val="0"/>
                </a:spcAft>
                <a:buClrTx/>
                <a:buSzTx/>
                <a:tabLst/>
                <a:defRPr/>
              </a:pPr>
              <a:r>
                <a:rPr lang="zh-CN" altLang="en-US" sz="1400" kern="100" dirty="0">
                  <a:latin typeface="Times New Roman" panose="02020603050405020304" pitchFamily="18" charset="0"/>
                  <a:ea typeface="楷体" panose="02010609060101010101" pitchFamily="49" charset="-122"/>
                  <a:cs typeface="Times New Roman" panose="02020603050405020304" pitchFamily="18" charset="0"/>
                </a:rPr>
                <a:t>换热器</a:t>
              </a:r>
              <a:endParaRPr lang="en-US" altLang="zh-CN" sz="1400" kern="100"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26" name="Object 25"/>
            <p:cNvGraphicFramePr>
              <a:graphicFrameLocks noChangeAspect="1"/>
            </p:cNvGraphicFramePr>
            <p:nvPr>
              <p:extLst>
                <p:ext uri="{D42A27DB-BD31-4B8C-83A1-F6EECF244321}">
                  <p14:modId xmlns:p14="http://schemas.microsoft.com/office/powerpoint/2010/main" val="257907434"/>
                </p:ext>
              </p:extLst>
            </p:nvPr>
          </p:nvGraphicFramePr>
          <p:xfrm>
            <a:off x="4001080" y="1761830"/>
            <a:ext cx="2218051" cy="335018"/>
          </p:xfrm>
          <a:graphic>
            <a:graphicData uri="http://schemas.openxmlformats.org/presentationml/2006/ole">
              <mc:AlternateContent xmlns:mc="http://schemas.openxmlformats.org/markup-compatibility/2006">
                <mc:Choice xmlns:v="urn:schemas-microsoft-com:vml" Requires="v">
                  <p:oleObj spid="_x0000_s87222" name="Equation" r:id="rId8" imgW="1828800" imgH="279400" progId="Equation.DSMT4">
                    <p:embed/>
                  </p:oleObj>
                </mc:Choice>
                <mc:Fallback>
                  <p:oleObj name="Equation" r:id="rId8" imgW="1828800" imgH="279400" progId="Equation.DSMT4">
                    <p:embed/>
                    <p:pic>
                      <p:nvPicPr>
                        <p:cNvPr id="26"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1080" y="1761830"/>
                          <a:ext cx="2218051" cy="335018"/>
                        </a:xfrm>
                        <a:prstGeom prst="rect">
                          <a:avLst/>
                        </a:prstGeom>
                        <a:noFill/>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2778727868"/>
                </p:ext>
              </p:extLst>
            </p:nvPr>
          </p:nvGraphicFramePr>
          <p:xfrm>
            <a:off x="3673215" y="2243394"/>
            <a:ext cx="2739448" cy="348439"/>
          </p:xfrm>
          <a:graphic>
            <a:graphicData uri="http://schemas.openxmlformats.org/presentationml/2006/ole">
              <mc:AlternateContent xmlns:mc="http://schemas.openxmlformats.org/markup-compatibility/2006">
                <mc:Choice xmlns:v="urn:schemas-microsoft-com:vml" Requires="v">
                  <p:oleObj spid="_x0000_s87223" name="Equation" r:id="rId10" imgW="2171700" imgH="279400" progId="Equation.DSMT4">
                    <p:embed/>
                  </p:oleObj>
                </mc:Choice>
                <mc:Fallback>
                  <p:oleObj name="Equation" r:id="rId10" imgW="2171700" imgH="279400" progId="Equation.DSMT4">
                    <p:embed/>
                    <p:pic>
                      <p:nvPicPr>
                        <p:cNvPr id="28" name="Object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73215" y="2243394"/>
                          <a:ext cx="2739448" cy="348439"/>
                        </a:xfrm>
                        <a:prstGeom prst="rect">
                          <a:avLst/>
                        </a:prstGeom>
                        <a:noFill/>
                      </p:spPr>
                    </p:pic>
                  </p:oleObj>
                </mc:Fallback>
              </mc:AlternateContent>
            </a:graphicData>
          </a:graphic>
        </p:graphicFrame>
        <p:sp>
          <p:nvSpPr>
            <p:cNvPr id="51" name="Oval 50"/>
            <p:cNvSpPr/>
            <p:nvPr/>
          </p:nvSpPr>
          <p:spPr>
            <a:xfrm>
              <a:off x="4231839" y="2321912"/>
              <a:ext cx="268153" cy="260708"/>
            </a:xfrm>
            <a:prstGeom prst="ellipse">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4572000" y="2234181"/>
              <a:ext cx="335677" cy="348439"/>
            </a:xfrm>
            <a:prstGeom prst="ellipse">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矩形标注 53"/>
            <p:cNvSpPr/>
            <p:nvPr/>
          </p:nvSpPr>
          <p:spPr>
            <a:xfrm flipH="1">
              <a:off x="7179987" y="1255542"/>
              <a:ext cx="781758" cy="379959"/>
            </a:xfrm>
            <a:prstGeom prst="wedgeRectCallout">
              <a:avLst>
                <a:gd name="adj1" fmla="val -35506"/>
                <a:gd name="adj2" fmla="val -33683"/>
              </a:avLst>
            </a:prstGeom>
            <a:noFill/>
            <a:ln w="25400" cap="flat" cmpd="sng" algn="ctr">
              <a:noFill/>
              <a:prstDash val="solid"/>
            </a:ln>
            <a:effectLst/>
          </p:spPr>
          <p:txBody>
            <a:bodyPr rtlCol="0" anchor="ctr"/>
            <a:lstStyle/>
            <a:p>
              <a:pPr marR="0" lvl="0" fontAlgn="base">
                <a:lnSpc>
                  <a:spcPct val="100000"/>
                </a:lnSpc>
                <a:spcBef>
                  <a:spcPct val="50000"/>
                </a:spcBef>
                <a:spcAft>
                  <a:spcPct val="0"/>
                </a:spcAft>
                <a:buClrTx/>
                <a:buSzTx/>
                <a:tabLst/>
                <a:defRPr/>
              </a:pPr>
              <a:r>
                <a:rPr lang="zh-CN" altLang="en-US" sz="1400" kern="100" dirty="0">
                  <a:latin typeface="Times New Roman" panose="02020603050405020304" pitchFamily="18" charset="0"/>
                  <a:ea typeface="楷体" panose="02010609060101010101" pitchFamily="49" charset="-122"/>
                  <a:cs typeface="Times New Roman" panose="02020603050405020304" pitchFamily="18" charset="0"/>
                </a:rPr>
                <a:t>储气库</a:t>
              </a:r>
              <a:endParaRPr lang="en-US" altLang="zh-CN" sz="1400" kern="100"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57" name="Object 56"/>
            <p:cNvGraphicFramePr>
              <a:graphicFrameLocks noChangeAspect="1"/>
            </p:cNvGraphicFramePr>
            <p:nvPr>
              <p:extLst>
                <p:ext uri="{D42A27DB-BD31-4B8C-83A1-F6EECF244321}">
                  <p14:modId xmlns:p14="http://schemas.microsoft.com/office/powerpoint/2010/main" val="3680434908"/>
                </p:ext>
              </p:extLst>
            </p:nvPr>
          </p:nvGraphicFramePr>
          <p:xfrm>
            <a:off x="6935950" y="1474542"/>
            <a:ext cx="1247658" cy="452690"/>
          </p:xfrm>
          <a:graphic>
            <a:graphicData uri="http://schemas.openxmlformats.org/presentationml/2006/ole">
              <mc:AlternateContent xmlns:mc="http://schemas.openxmlformats.org/markup-compatibility/2006">
                <mc:Choice xmlns:v="urn:schemas-microsoft-com:vml" Requires="v">
                  <p:oleObj spid="_x0000_s87224" name="Equation" r:id="rId12" imgW="1079032" imgH="393529" progId="Equation.DSMT4">
                    <p:embed/>
                  </p:oleObj>
                </mc:Choice>
                <mc:Fallback>
                  <p:oleObj name="Equation" r:id="rId12" imgW="1079032" imgH="393529" progId="Equation.DSMT4">
                    <p:embed/>
                    <p:pic>
                      <p:nvPicPr>
                        <p:cNvPr id="57" name="Object 5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35950" y="1474542"/>
                          <a:ext cx="1247658" cy="452690"/>
                        </a:xfrm>
                        <a:prstGeom prst="rect">
                          <a:avLst/>
                        </a:prstGeom>
                        <a:noFill/>
                      </p:spPr>
                    </p:pic>
                  </p:oleObj>
                </mc:Fallback>
              </mc:AlternateContent>
            </a:graphicData>
          </a:graphic>
        </p:graphicFrame>
        <p:graphicFrame>
          <p:nvGraphicFramePr>
            <p:cNvPr id="64" name="Object 63"/>
            <p:cNvGraphicFramePr>
              <a:graphicFrameLocks noChangeAspect="1"/>
            </p:cNvGraphicFramePr>
            <p:nvPr>
              <p:extLst>
                <p:ext uri="{D42A27DB-BD31-4B8C-83A1-F6EECF244321}">
                  <p14:modId xmlns:p14="http://schemas.microsoft.com/office/powerpoint/2010/main" val="1028354829"/>
                </p:ext>
              </p:extLst>
            </p:nvPr>
          </p:nvGraphicFramePr>
          <p:xfrm>
            <a:off x="6944374" y="1956252"/>
            <a:ext cx="2057400" cy="914400"/>
          </p:xfrm>
          <a:graphic>
            <a:graphicData uri="http://schemas.openxmlformats.org/presentationml/2006/ole">
              <mc:AlternateContent xmlns:mc="http://schemas.openxmlformats.org/markup-compatibility/2006">
                <mc:Choice xmlns:v="urn:schemas-microsoft-com:vml" Requires="v">
                  <p:oleObj spid="_x0000_s87225" name="Equation" r:id="rId14" imgW="2057400" imgH="914400" progId="Equation.DSMT4">
                    <p:embed/>
                  </p:oleObj>
                </mc:Choice>
                <mc:Fallback>
                  <p:oleObj name="Equation" r:id="rId14" imgW="2057400" imgH="914400" progId="Equation.DSMT4">
                    <p:embed/>
                    <p:pic>
                      <p:nvPicPr>
                        <p:cNvPr id="64" name="Object 63"/>
                        <p:cNvPicPr>
                          <a:picLocks noChangeAspect="1" noChangeArrowheads="1"/>
                        </p:cNvPicPr>
                        <p:nvPr/>
                      </p:nvPicPr>
                      <p:blipFill>
                        <a:blip r:embed="rId15"/>
                        <a:srcRect/>
                        <a:stretch>
                          <a:fillRect/>
                        </a:stretch>
                      </p:blipFill>
                      <p:spPr bwMode="auto">
                        <a:xfrm>
                          <a:off x="6944374" y="1956252"/>
                          <a:ext cx="2057400" cy="914400"/>
                        </a:xfrm>
                        <a:prstGeom prst="rect">
                          <a:avLst/>
                        </a:prstGeom>
                        <a:noFill/>
                      </p:spPr>
                    </p:pic>
                  </p:oleObj>
                </mc:Fallback>
              </mc:AlternateContent>
            </a:graphicData>
          </a:graphic>
        </p:graphicFrame>
        <p:sp>
          <p:nvSpPr>
            <p:cNvPr id="65" name="Oval 64"/>
            <p:cNvSpPr/>
            <p:nvPr/>
          </p:nvSpPr>
          <p:spPr>
            <a:xfrm>
              <a:off x="7626185" y="1968660"/>
              <a:ext cx="1014662" cy="416425"/>
            </a:xfrm>
            <a:prstGeom prst="ellipse">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8034390" y="2478868"/>
              <a:ext cx="894489" cy="365165"/>
            </a:xfrm>
            <a:prstGeom prst="ellipse">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46A6B93C-3DC0-433D-9B4C-6FDACFFEF327}"/>
              </a:ext>
            </a:extLst>
          </p:cNvPr>
          <p:cNvGrpSpPr/>
          <p:nvPr/>
        </p:nvGrpSpPr>
        <p:grpSpPr>
          <a:xfrm>
            <a:off x="897051" y="2550642"/>
            <a:ext cx="8333183" cy="2102494"/>
            <a:chOff x="897051" y="2685873"/>
            <a:chExt cx="8333183" cy="2102494"/>
          </a:xfrm>
        </p:grpSpPr>
        <p:pic>
          <p:nvPicPr>
            <p:cNvPr id="21" name="Picture 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97051" y="2685873"/>
              <a:ext cx="2600117" cy="2102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42812" y="2837112"/>
              <a:ext cx="3035757" cy="186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7" name="Object 66"/>
            <p:cNvGraphicFramePr>
              <a:graphicFrameLocks noChangeAspect="1"/>
            </p:cNvGraphicFramePr>
            <p:nvPr>
              <p:extLst>
                <p:ext uri="{D42A27DB-BD31-4B8C-83A1-F6EECF244321}">
                  <p14:modId xmlns:p14="http://schemas.microsoft.com/office/powerpoint/2010/main" val="1195767492"/>
                </p:ext>
              </p:extLst>
            </p:nvPr>
          </p:nvGraphicFramePr>
          <p:xfrm>
            <a:off x="6194477" y="2944557"/>
            <a:ext cx="3035757" cy="1666392"/>
          </p:xfrm>
          <a:graphic>
            <a:graphicData uri="http://schemas.openxmlformats.org/presentationml/2006/ole">
              <mc:AlternateContent xmlns:mc="http://schemas.openxmlformats.org/markup-compatibility/2006">
                <mc:Choice xmlns:v="urn:schemas-microsoft-com:vml" Requires="v">
                  <p:oleObj spid="_x0000_s87226" name="Visio" r:id="rId18" imgW="5334000" imgH="2809711" progId="Visio.Drawing.15">
                    <p:embed/>
                  </p:oleObj>
                </mc:Choice>
                <mc:Fallback>
                  <p:oleObj name="Visio" r:id="rId18" imgW="5334000" imgH="2809711" progId="Visio.Drawing.15">
                    <p:embed/>
                    <p:pic>
                      <p:nvPicPr>
                        <p:cNvPr id="67" name="Object 6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94477" y="2944557"/>
                          <a:ext cx="3035757" cy="1666392"/>
                        </a:xfrm>
                        <a:prstGeom prst="rect">
                          <a:avLst/>
                        </a:prstGeom>
                        <a:noFill/>
                        <a:extLst/>
                      </p:spPr>
                    </p:pic>
                  </p:oleObj>
                </mc:Fallback>
              </mc:AlternateContent>
            </a:graphicData>
          </a:graphic>
        </p:graphicFrame>
      </p:grpSp>
      <p:grpSp>
        <p:nvGrpSpPr>
          <p:cNvPr id="10" name="Group 9">
            <a:extLst>
              <a:ext uri="{FF2B5EF4-FFF2-40B4-BE49-F238E27FC236}">
                <a16:creationId xmlns:a16="http://schemas.microsoft.com/office/drawing/2014/main" id="{86053C5D-0A93-424A-83AC-D5DA55372F0A}"/>
              </a:ext>
            </a:extLst>
          </p:cNvPr>
          <p:cNvGrpSpPr/>
          <p:nvPr/>
        </p:nvGrpSpPr>
        <p:grpSpPr>
          <a:xfrm>
            <a:off x="894087" y="4561529"/>
            <a:ext cx="7818629" cy="1609484"/>
            <a:chOff x="890948" y="4768026"/>
            <a:chExt cx="7818629" cy="1609484"/>
          </a:xfrm>
        </p:grpSpPr>
        <p:graphicFrame>
          <p:nvGraphicFramePr>
            <p:cNvPr id="9" name="Object 8"/>
            <p:cNvGraphicFramePr>
              <a:graphicFrameLocks noChangeAspect="1"/>
            </p:cNvGraphicFramePr>
            <p:nvPr>
              <p:extLst>
                <p:ext uri="{D42A27DB-BD31-4B8C-83A1-F6EECF244321}">
                  <p14:modId xmlns:p14="http://schemas.microsoft.com/office/powerpoint/2010/main" val="3508840940"/>
                </p:ext>
              </p:extLst>
            </p:nvPr>
          </p:nvGraphicFramePr>
          <p:xfrm>
            <a:off x="1083866" y="4827076"/>
            <a:ext cx="2273900" cy="544455"/>
          </p:xfrm>
          <a:graphic>
            <a:graphicData uri="http://schemas.openxmlformats.org/presentationml/2006/ole">
              <mc:AlternateContent xmlns:mc="http://schemas.openxmlformats.org/markup-compatibility/2006">
                <mc:Choice xmlns:v="urn:schemas-microsoft-com:vml" Requires="v">
                  <p:oleObj spid="_x0000_s87227" name="Equation" r:id="rId20" imgW="2032000" imgH="482600" progId="Equation.DSMT4">
                    <p:embed/>
                  </p:oleObj>
                </mc:Choice>
                <mc:Fallback>
                  <p:oleObj name="Equation" r:id="rId20" imgW="2032000" imgH="482600" progId="Equation.DSMT4">
                    <p:embed/>
                    <p:pic>
                      <p:nvPicPr>
                        <p:cNvPr id="9" name="Object 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3866" y="4827076"/>
                          <a:ext cx="2273900" cy="544455"/>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662644541"/>
                </p:ext>
              </p:extLst>
            </p:nvPr>
          </p:nvGraphicFramePr>
          <p:xfrm>
            <a:off x="890948" y="5589173"/>
            <a:ext cx="3190040" cy="494505"/>
          </p:xfrm>
          <a:graphic>
            <a:graphicData uri="http://schemas.openxmlformats.org/presentationml/2006/ole">
              <mc:AlternateContent xmlns:mc="http://schemas.openxmlformats.org/markup-compatibility/2006">
                <mc:Choice xmlns:v="urn:schemas-microsoft-com:vml" Requires="v">
                  <p:oleObj spid="_x0000_s87228" name="Equation" r:id="rId22" imgW="3136680" imgH="482400" progId="Equation.DSMT4">
                    <p:embed/>
                  </p:oleObj>
                </mc:Choice>
                <mc:Fallback>
                  <p:oleObj name="Equation" r:id="rId22" imgW="3136680" imgH="482400" progId="Equation.DSMT4">
                    <p:embed/>
                    <p:pic>
                      <p:nvPicPr>
                        <p:cNvPr id="12" name="Object 11"/>
                        <p:cNvPicPr>
                          <a:picLocks noChangeAspect="1" noChangeArrowheads="1"/>
                        </p:cNvPicPr>
                        <p:nvPr/>
                      </p:nvPicPr>
                      <p:blipFill>
                        <a:blip r:embed="rId23"/>
                        <a:srcRect/>
                        <a:stretch>
                          <a:fillRect/>
                        </a:stretch>
                      </p:blipFill>
                      <p:spPr bwMode="auto">
                        <a:xfrm>
                          <a:off x="890948" y="5589173"/>
                          <a:ext cx="3190040" cy="494505"/>
                        </a:xfrm>
                        <a:prstGeom prst="rect">
                          <a:avLst/>
                        </a:prstGeom>
                        <a:noFill/>
                      </p:spPr>
                    </p:pic>
                  </p:oleObj>
                </mc:Fallback>
              </mc:AlternateContent>
            </a:graphicData>
          </a:graphic>
        </p:graphicFrame>
        <p:sp>
          <p:nvSpPr>
            <p:cNvPr id="14" name="Rectangle 13"/>
            <p:cNvSpPr/>
            <p:nvPr/>
          </p:nvSpPr>
          <p:spPr>
            <a:xfrm>
              <a:off x="2290264" y="5214389"/>
              <a:ext cx="902811" cy="307777"/>
            </a:xfrm>
            <a:prstGeom prst="rect">
              <a:avLst/>
            </a:prstGeom>
          </p:spPr>
          <p:txBody>
            <a:bodyPr wrap="none">
              <a:spAutoFit/>
            </a:bodyPr>
            <a:lstStyle/>
            <a:p>
              <a:r>
                <a:rPr lang="zh-CN" altLang="en-US" sz="1400" i="1" kern="100" dirty="0">
                  <a:latin typeface="Times New Roman" panose="02020603050405020304" pitchFamily="18" charset="0"/>
                  <a:ea typeface="楷体" panose="02010609060101010101" pitchFamily="49" charset="-122"/>
                  <a:cs typeface="Times New Roman" panose="02020603050405020304" pitchFamily="18" charset="0"/>
                </a:rPr>
                <a:t>降阶流量</a:t>
              </a:r>
              <a:endParaRPr lang="en-US" sz="1400" i="1" dirty="0"/>
            </a:p>
          </p:txBody>
        </p:sp>
        <p:sp>
          <p:nvSpPr>
            <p:cNvPr id="37" name="Rectangle 36"/>
            <p:cNvSpPr/>
            <p:nvPr/>
          </p:nvSpPr>
          <p:spPr>
            <a:xfrm>
              <a:off x="2417138" y="5931575"/>
              <a:ext cx="919465" cy="307777"/>
            </a:xfrm>
            <a:prstGeom prst="rect">
              <a:avLst/>
            </a:prstGeom>
          </p:spPr>
          <p:txBody>
            <a:bodyPr wrap="square">
              <a:spAutoFit/>
            </a:bodyPr>
            <a:lstStyle/>
            <a:p>
              <a:r>
                <a:rPr lang="zh-CN" altLang="en-US" sz="1400" i="1" kern="100" dirty="0">
                  <a:latin typeface="Times New Roman" panose="02020603050405020304" pitchFamily="18" charset="0"/>
                  <a:ea typeface="楷体" panose="02010609060101010101" pitchFamily="49" charset="-122"/>
                  <a:cs typeface="Times New Roman" panose="02020603050405020304" pitchFamily="18" charset="0"/>
                </a:rPr>
                <a:t>降阶转速</a:t>
              </a:r>
              <a:endParaRPr lang="en-US" sz="1400" i="1" dirty="0"/>
            </a:p>
          </p:txBody>
        </p:sp>
        <p:cxnSp>
          <p:nvCxnSpPr>
            <p:cNvPr id="17" name="Straight Connector 16"/>
            <p:cNvCxnSpPr/>
            <p:nvPr/>
          </p:nvCxnSpPr>
          <p:spPr>
            <a:xfrm>
              <a:off x="2012131" y="5240589"/>
              <a:ext cx="344599" cy="138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p:cNvCxnSpPr>
            <p:nvPr/>
          </p:nvCxnSpPr>
          <p:spPr>
            <a:xfrm>
              <a:off x="2130943" y="5965568"/>
              <a:ext cx="326238" cy="111537"/>
            </a:xfrm>
            <a:prstGeom prst="line">
              <a:avLst/>
            </a:prstGeom>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3888319" y="4768026"/>
              <a:ext cx="2255231" cy="791492"/>
              <a:chOff x="4349968" y="4890605"/>
              <a:chExt cx="2255231" cy="791492"/>
            </a:xfrm>
          </p:grpSpPr>
          <p:graphicFrame>
            <p:nvGraphicFramePr>
              <p:cNvPr id="34" name="Object 33"/>
              <p:cNvGraphicFramePr>
                <a:graphicFrameLocks noChangeAspect="1"/>
              </p:cNvGraphicFramePr>
              <p:nvPr>
                <p:extLst/>
              </p:nvPr>
            </p:nvGraphicFramePr>
            <p:xfrm>
              <a:off x="4349968" y="4890605"/>
              <a:ext cx="2255231" cy="584690"/>
            </p:xfrm>
            <a:graphic>
              <a:graphicData uri="http://schemas.openxmlformats.org/presentationml/2006/ole">
                <mc:AlternateContent xmlns:mc="http://schemas.openxmlformats.org/markup-compatibility/2006">
                  <mc:Choice xmlns:v="urn:schemas-microsoft-com:vml" Requires="v">
                    <p:oleObj spid="_x0000_s87229" name="Equation" r:id="rId24" imgW="2057400" imgH="533400" progId="Equation.DSMT4">
                      <p:embed/>
                    </p:oleObj>
                  </mc:Choice>
                  <mc:Fallback>
                    <p:oleObj name="Equation" r:id="rId24" imgW="2057400" imgH="533400" progId="Equation.DSMT4">
                      <p:embed/>
                      <p:pic>
                        <p:nvPicPr>
                          <p:cNvPr id="34" name="Object 3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349968" y="4890605"/>
                            <a:ext cx="2255231" cy="584690"/>
                          </a:xfrm>
                          <a:prstGeom prst="rect">
                            <a:avLst/>
                          </a:prstGeom>
                          <a:noFill/>
                        </p:spPr>
                      </p:pic>
                    </p:oleObj>
                  </mc:Fallback>
                </mc:AlternateContent>
              </a:graphicData>
            </a:graphic>
          </p:graphicFrame>
          <p:cxnSp>
            <p:nvCxnSpPr>
              <p:cNvPr id="56" name="Straight Connector 55"/>
              <p:cNvCxnSpPr/>
              <p:nvPr/>
            </p:nvCxnSpPr>
            <p:spPr>
              <a:xfrm>
                <a:off x="4576194" y="5347008"/>
                <a:ext cx="344599" cy="138477"/>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877333" y="5374320"/>
                <a:ext cx="1082348" cy="307777"/>
              </a:xfrm>
              <a:prstGeom prst="rect">
                <a:avLst/>
              </a:prstGeom>
            </p:spPr>
            <p:txBody>
              <a:bodyPr wrap="none">
                <a:spAutoFit/>
              </a:bodyPr>
              <a:lstStyle/>
              <a:p>
                <a:r>
                  <a:rPr lang="zh-CN" altLang="en-US" sz="1400" kern="100" dirty="0">
                    <a:latin typeface="Times New Roman" panose="02020603050405020304" pitchFamily="18" charset="0"/>
                    <a:ea typeface="楷体" panose="02010609060101010101" pitchFamily="49" charset="-122"/>
                    <a:cs typeface="Times New Roman" panose="02020603050405020304" pitchFamily="18" charset="0"/>
                  </a:rPr>
                  <a:t>换热器效能</a:t>
                </a:r>
                <a:endParaRPr lang="en-US" sz="1400" dirty="0"/>
              </a:p>
            </p:txBody>
          </p:sp>
        </p:grpSp>
        <p:grpSp>
          <p:nvGrpSpPr>
            <p:cNvPr id="73" name="Group 72"/>
            <p:cNvGrpSpPr/>
            <p:nvPr/>
          </p:nvGrpSpPr>
          <p:grpSpPr>
            <a:xfrm>
              <a:off x="4104343" y="5704130"/>
              <a:ext cx="2040301" cy="597065"/>
              <a:chOff x="4479979" y="5726605"/>
              <a:chExt cx="2040301" cy="597065"/>
            </a:xfrm>
          </p:grpSpPr>
          <p:graphicFrame>
            <p:nvGraphicFramePr>
              <p:cNvPr id="36" name="Object 35"/>
              <p:cNvGraphicFramePr>
                <a:graphicFrameLocks noChangeAspect="1"/>
              </p:cNvGraphicFramePr>
              <p:nvPr>
                <p:extLst/>
              </p:nvPr>
            </p:nvGraphicFramePr>
            <p:xfrm>
              <a:off x="4479979" y="5726605"/>
              <a:ext cx="2040301" cy="365603"/>
            </p:xfrm>
            <a:graphic>
              <a:graphicData uri="http://schemas.openxmlformats.org/presentationml/2006/ole">
                <mc:AlternateContent xmlns:mc="http://schemas.openxmlformats.org/markup-compatibility/2006">
                  <mc:Choice xmlns:v="urn:schemas-microsoft-com:vml" Requires="v">
                    <p:oleObj spid="_x0000_s87230" name="Equation" r:id="rId26" imgW="1651000" imgH="292100" progId="Equation.DSMT4">
                      <p:embed/>
                    </p:oleObj>
                  </mc:Choice>
                  <mc:Fallback>
                    <p:oleObj name="Equation" r:id="rId26" imgW="1651000" imgH="292100" progId="Equation.DSMT4">
                      <p:embed/>
                      <p:pic>
                        <p:nvPicPr>
                          <p:cNvPr id="36" name="Object 3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479979" y="5726605"/>
                            <a:ext cx="2040301" cy="365603"/>
                          </a:xfrm>
                          <a:prstGeom prst="rect">
                            <a:avLst/>
                          </a:prstGeom>
                          <a:noFill/>
                        </p:spPr>
                      </p:pic>
                    </p:oleObj>
                  </mc:Fallback>
                </mc:AlternateContent>
              </a:graphicData>
            </a:graphic>
          </p:graphicFrame>
          <p:sp>
            <p:nvSpPr>
              <p:cNvPr id="39" name="Rectangle 38"/>
              <p:cNvSpPr/>
              <p:nvPr/>
            </p:nvSpPr>
            <p:spPr>
              <a:xfrm>
                <a:off x="5071264" y="6015893"/>
                <a:ext cx="902811" cy="307777"/>
              </a:xfrm>
              <a:prstGeom prst="rect">
                <a:avLst/>
              </a:prstGeom>
            </p:spPr>
            <p:txBody>
              <a:bodyPr wrap="none">
                <a:spAutoFit/>
              </a:bodyPr>
              <a:lstStyle/>
              <a:p>
                <a:r>
                  <a:rPr lang="zh-CN" altLang="en-US" sz="1400" kern="100" dirty="0">
                    <a:latin typeface="Times New Roman" panose="02020603050405020304" pitchFamily="18" charset="0"/>
                    <a:ea typeface="楷体" panose="02010609060101010101" pitchFamily="49" charset="-122"/>
                    <a:cs typeface="Times New Roman" panose="02020603050405020304" pitchFamily="18" charset="0"/>
                  </a:rPr>
                  <a:t>最小热容</a:t>
                </a:r>
                <a:endParaRPr lang="en-US" sz="1400" dirty="0"/>
              </a:p>
            </p:txBody>
          </p:sp>
          <p:cxnSp>
            <p:nvCxnSpPr>
              <p:cNvPr id="61" name="Straight Connector 60"/>
              <p:cNvCxnSpPr>
                <a:endCxn id="39" idx="1"/>
              </p:cNvCxnSpPr>
              <p:nvPr/>
            </p:nvCxnSpPr>
            <p:spPr>
              <a:xfrm>
                <a:off x="4709627" y="5982668"/>
                <a:ext cx="361637" cy="187114"/>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69" name="Object 68"/>
            <p:cNvGraphicFramePr>
              <a:graphicFrameLocks noChangeAspect="1"/>
            </p:cNvGraphicFramePr>
            <p:nvPr>
              <p:extLst>
                <p:ext uri="{D42A27DB-BD31-4B8C-83A1-F6EECF244321}">
                  <p14:modId xmlns:p14="http://schemas.microsoft.com/office/powerpoint/2010/main" val="3231956095"/>
                </p:ext>
              </p:extLst>
            </p:nvPr>
          </p:nvGraphicFramePr>
          <p:xfrm>
            <a:off x="6534701" y="4799205"/>
            <a:ext cx="2149713" cy="550932"/>
          </p:xfrm>
          <a:graphic>
            <a:graphicData uri="http://schemas.openxmlformats.org/presentationml/2006/ole">
              <mc:AlternateContent xmlns:mc="http://schemas.openxmlformats.org/markup-compatibility/2006">
                <mc:Choice xmlns:v="urn:schemas-microsoft-com:vml" Requires="v">
                  <p:oleObj spid="_x0000_s87231" name="Equation" r:id="rId28" imgW="1892300" imgH="482600" progId="Equation.DSMT4">
                    <p:embed/>
                  </p:oleObj>
                </mc:Choice>
                <mc:Fallback>
                  <p:oleObj name="Equation" r:id="rId28" imgW="1892300" imgH="482600" progId="Equation.DSMT4">
                    <p:embed/>
                    <p:pic>
                      <p:nvPicPr>
                        <p:cNvPr id="69" name="Object 6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534701" y="4799205"/>
                          <a:ext cx="2149713" cy="550932"/>
                        </a:xfrm>
                        <a:prstGeom prst="rect">
                          <a:avLst/>
                        </a:prstGeom>
                        <a:noFill/>
                      </p:spPr>
                    </p:pic>
                  </p:oleObj>
                </mc:Fallback>
              </mc:AlternateContent>
            </a:graphicData>
          </a:graphic>
        </p:graphicFrame>
        <p:graphicFrame>
          <p:nvGraphicFramePr>
            <p:cNvPr id="71" name="Object 70"/>
            <p:cNvGraphicFramePr>
              <a:graphicFrameLocks noChangeAspect="1"/>
            </p:cNvGraphicFramePr>
            <p:nvPr>
              <p:extLst>
                <p:ext uri="{D42A27DB-BD31-4B8C-83A1-F6EECF244321}">
                  <p14:modId xmlns:p14="http://schemas.microsoft.com/office/powerpoint/2010/main" val="2726616645"/>
                </p:ext>
              </p:extLst>
            </p:nvPr>
          </p:nvGraphicFramePr>
          <p:xfrm>
            <a:off x="6432155" y="5405629"/>
            <a:ext cx="2277422" cy="755048"/>
          </p:xfrm>
          <a:graphic>
            <a:graphicData uri="http://schemas.openxmlformats.org/presentationml/2006/ole">
              <mc:AlternateContent xmlns:mc="http://schemas.openxmlformats.org/markup-compatibility/2006">
                <mc:Choice xmlns:v="urn:schemas-microsoft-com:vml" Requires="v">
                  <p:oleObj spid="_x0000_s87232" name="Equation" r:id="rId30" imgW="2616120" imgH="863280" progId="Equation.DSMT4">
                    <p:embed/>
                  </p:oleObj>
                </mc:Choice>
                <mc:Fallback>
                  <p:oleObj name="Equation" r:id="rId30" imgW="2616120" imgH="863280" progId="Equation.DSMT4">
                    <p:embed/>
                    <p:pic>
                      <p:nvPicPr>
                        <p:cNvPr id="71" name="Object 70"/>
                        <p:cNvPicPr>
                          <a:picLocks noChangeAspect="1" noChangeArrowheads="1"/>
                        </p:cNvPicPr>
                        <p:nvPr/>
                      </p:nvPicPr>
                      <p:blipFill>
                        <a:blip r:embed="rId31"/>
                        <a:srcRect/>
                        <a:stretch>
                          <a:fillRect/>
                        </a:stretch>
                      </p:blipFill>
                      <p:spPr bwMode="auto">
                        <a:xfrm>
                          <a:off x="6432155" y="5405629"/>
                          <a:ext cx="2277422" cy="755048"/>
                        </a:xfrm>
                        <a:prstGeom prst="rect">
                          <a:avLst/>
                        </a:prstGeom>
                        <a:noFill/>
                      </p:spPr>
                    </p:pic>
                  </p:oleObj>
                </mc:Fallback>
              </mc:AlternateContent>
            </a:graphicData>
          </a:graphic>
        </p:graphicFrame>
        <p:sp>
          <p:nvSpPr>
            <p:cNvPr id="74" name="Rectangle 73"/>
            <p:cNvSpPr/>
            <p:nvPr/>
          </p:nvSpPr>
          <p:spPr>
            <a:xfrm>
              <a:off x="6836016" y="5202176"/>
              <a:ext cx="1082348" cy="307777"/>
            </a:xfrm>
            <a:prstGeom prst="rect">
              <a:avLst/>
            </a:prstGeom>
          </p:spPr>
          <p:txBody>
            <a:bodyPr wrap="none">
              <a:spAutoFit/>
            </a:bodyPr>
            <a:lstStyle/>
            <a:p>
              <a:r>
                <a:rPr lang="zh-CN" altLang="en-US" sz="1400" kern="100" dirty="0">
                  <a:latin typeface="Times New Roman" panose="02020603050405020304" pitchFamily="18" charset="0"/>
                  <a:ea typeface="楷体" panose="02010609060101010101" pitchFamily="49" charset="-122"/>
                  <a:cs typeface="Times New Roman" panose="02020603050405020304" pitchFamily="18" charset="0"/>
                </a:rPr>
                <a:t>热传导方程</a:t>
              </a:r>
              <a:endParaRPr lang="en-US" sz="1400" kern="1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5" name="Rectangle 74"/>
            <p:cNvSpPr/>
            <p:nvPr/>
          </p:nvSpPr>
          <p:spPr>
            <a:xfrm>
              <a:off x="6910044" y="6069733"/>
              <a:ext cx="1261884" cy="307777"/>
            </a:xfrm>
            <a:prstGeom prst="rect">
              <a:avLst/>
            </a:prstGeom>
          </p:spPr>
          <p:txBody>
            <a:bodyPr wrap="none">
              <a:spAutoFit/>
            </a:bodyPr>
            <a:lstStyle/>
            <a:p>
              <a:r>
                <a:rPr lang="zh-CN" altLang="en-US" sz="1400" kern="100" dirty="0">
                  <a:latin typeface="Times New Roman" panose="02020603050405020304" pitchFamily="18" charset="0"/>
                  <a:ea typeface="楷体" panose="02010609060101010101" pitchFamily="49" charset="-122"/>
                  <a:cs typeface="Times New Roman" panose="02020603050405020304" pitchFamily="18" charset="0"/>
                </a:rPr>
                <a:t>壁面实时温度</a:t>
              </a:r>
              <a:endParaRPr lang="en-US" sz="1400" kern="1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48" name="Rectangle 2">
            <a:extLst>
              <a:ext uri="{FF2B5EF4-FFF2-40B4-BE49-F238E27FC236}">
                <a16:creationId xmlns:a16="http://schemas.microsoft.com/office/drawing/2014/main" id="{3A43DC9D-F901-4165-BB2F-6C318CF8AD6C}"/>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2.1 </a:t>
            </a:r>
            <a:r>
              <a:rPr lang="zh-CN" altLang="en-US" sz="3200" kern="0" dirty="0">
                <a:effectLst/>
              </a:rPr>
              <a:t>先进绝热压缩空气储能</a:t>
            </a:r>
            <a:r>
              <a:rPr lang="zh-CN" altLang="en-US" sz="3200" kern="0" dirty="0">
                <a:solidFill>
                  <a:srgbClr val="C00000"/>
                </a:solidFill>
                <a:effectLst/>
              </a:rPr>
              <a:t>通用宽工况仿真</a:t>
            </a:r>
            <a:r>
              <a:rPr lang="zh-CN" altLang="en-US" sz="3200" kern="0" dirty="0">
                <a:effectLst/>
              </a:rPr>
              <a:t>模型</a:t>
            </a:r>
          </a:p>
        </p:txBody>
      </p:sp>
      <p:sp>
        <p:nvSpPr>
          <p:cNvPr id="49" name="圆角矩形 44">
            <a:extLst>
              <a:ext uri="{FF2B5EF4-FFF2-40B4-BE49-F238E27FC236}">
                <a16:creationId xmlns:a16="http://schemas.microsoft.com/office/drawing/2014/main" id="{438B06A5-DDEA-495C-8573-FEE9F727B9F3}"/>
              </a:ext>
            </a:extLst>
          </p:cNvPr>
          <p:cNvSpPr/>
          <p:nvPr/>
        </p:nvSpPr>
        <p:spPr bwMode="auto">
          <a:xfrm>
            <a:off x="438241" y="6175854"/>
            <a:ext cx="8408284" cy="377650"/>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基于组件解析表达式实现</a:t>
            </a:r>
            <a:r>
              <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模型通用性</a:t>
            </a:r>
            <a:r>
              <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及</a:t>
            </a:r>
            <a:r>
              <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接口兼容性</a:t>
            </a:r>
            <a:r>
              <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，面向多种</a:t>
            </a:r>
            <a:r>
              <a:rPr kumimoji="0" lang="en-US" altLang="zh-CN"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AA-CAES</a:t>
            </a:r>
            <a:r>
              <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实现形式</a:t>
            </a:r>
          </a:p>
        </p:txBody>
      </p:sp>
      <p:sp>
        <p:nvSpPr>
          <p:cNvPr id="50" name="Rectangle 49">
            <a:extLst>
              <a:ext uri="{FF2B5EF4-FFF2-40B4-BE49-F238E27FC236}">
                <a16:creationId xmlns:a16="http://schemas.microsoft.com/office/drawing/2014/main" id="{C8D2856F-44A7-42A3-857F-1E426EB0465E}"/>
              </a:ext>
            </a:extLst>
          </p:cNvPr>
          <p:cNvSpPr/>
          <p:nvPr/>
        </p:nvSpPr>
        <p:spPr>
          <a:xfrm>
            <a:off x="4242395" y="807370"/>
            <a:ext cx="4759379" cy="400110"/>
          </a:xfrm>
          <a:prstGeom prst="rect">
            <a:avLst/>
          </a:prstGeom>
        </p:spPr>
        <p:txBody>
          <a:bodyPr wrap="square">
            <a:spAutoFit/>
          </a:bodyPr>
          <a:lstStyle/>
          <a:p>
            <a:pPr algn="ctr"/>
            <a:r>
              <a:rPr lang="zh-CN" altLang="en-US" sz="2000" u="sng" dirty="0">
                <a:latin typeface="times" panose="02020603050405020304" pitchFamily="18" charset="0"/>
                <a:ea typeface="黑体" panose="02010609060101010101" pitchFamily="49" charset="-122"/>
                <a:cs typeface="times" panose="02020603050405020304" pitchFamily="18" charset="0"/>
              </a:rPr>
              <a:t>基于各类组件通用的</a:t>
            </a:r>
            <a:r>
              <a:rPr lang="zh-CN" altLang="en-US" sz="2000" u="sng" dirty="0">
                <a:solidFill>
                  <a:srgbClr val="C00000"/>
                </a:solidFill>
                <a:latin typeface="times" panose="02020603050405020304" pitchFamily="18" charset="0"/>
                <a:ea typeface="黑体" panose="02010609060101010101" pitchFamily="49" charset="-122"/>
                <a:cs typeface="times" panose="02020603050405020304" pitchFamily="18" charset="0"/>
              </a:rPr>
              <a:t>解析</a:t>
            </a:r>
            <a:r>
              <a:rPr lang="en-US" altLang="zh-CN" sz="2000" u="sng" dirty="0">
                <a:solidFill>
                  <a:srgbClr val="C00000"/>
                </a:solidFill>
                <a:latin typeface="times" panose="02020603050405020304" pitchFamily="18" charset="0"/>
                <a:ea typeface="黑体" panose="02010609060101010101" pitchFamily="49" charset="-122"/>
                <a:cs typeface="times" panose="02020603050405020304" pitchFamily="18" charset="0"/>
              </a:rPr>
              <a:t>(</a:t>
            </a:r>
            <a:r>
              <a:rPr lang="zh-CN" altLang="en-US" sz="2000" u="sng" dirty="0">
                <a:solidFill>
                  <a:srgbClr val="C00000"/>
                </a:solidFill>
                <a:latin typeface="times" panose="02020603050405020304" pitchFamily="18" charset="0"/>
                <a:ea typeface="黑体" panose="02010609060101010101" pitchFamily="49" charset="-122"/>
                <a:cs typeface="times" panose="02020603050405020304" pitchFamily="18" charset="0"/>
              </a:rPr>
              <a:t>实验</a:t>
            </a:r>
            <a:r>
              <a:rPr lang="en-US" altLang="zh-CN" sz="2000" u="sng" dirty="0">
                <a:solidFill>
                  <a:srgbClr val="C00000"/>
                </a:solidFill>
                <a:latin typeface="times" panose="02020603050405020304" pitchFamily="18" charset="0"/>
                <a:ea typeface="黑体" panose="02010609060101010101" pitchFamily="49" charset="-122"/>
                <a:cs typeface="times" panose="02020603050405020304" pitchFamily="18" charset="0"/>
              </a:rPr>
              <a:t>)</a:t>
            </a:r>
            <a:r>
              <a:rPr lang="zh-CN" altLang="en-US" sz="2000" u="sng" dirty="0">
                <a:latin typeface="times" panose="02020603050405020304" pitchFamily="18" charset="0"/>
                <a:ea typeface="黑体" panose="02010609060101010101" pitchFamily="49" charset="-122"/>
                <a:cs typeface="times" panose="02020603050405020304" pitchFamily="18" charset="0"/>
              </a:rPr>
              <a:t>表达式</a:t>
            </a:r>
          </a:p>
        </p:txBody>
      </p:sp>
      <p:sp>
        <p:nvSpPr>
          <p:cNvPr id="5" name="Slide Number Placeholder 4">
            <a:extLst>
              <a:ext uri="{FF2B5EF4-FFF2-40B4-BE49-F238E27FC236}">
                <a16:creationId xmlns:a16="http://schemas.microsoft.com/office/drawing/2014/main" id="{27478E6B-8564-4BAA-A0C7-9FAE1010B7E0}"/>
              </a:ext>
            </a:extLst>
          </p:cNvPr>
          <p:cNvSpPr>
            <a:spLocks noGrp="1"/>
          </p:cNvSpPr>
          <p:nvPr>
            <p:ph type="sldNum" sz="quarter" idx="12"/>
          </p:nvPr>
        </p:nvSpPr>
        <p:spPr/>
        <p:txBody>
          <a:bodyPr/>
          <a:lstStyle/>
          <a:p>
            <a:fld id="{7D9BB5D0-35E4-459D-AEF3-FE4D7C45CC19}" type="slidenum">
              <a:rPr lang="zh-CN" altLang="en-US" smtClean="0"/>
              <a:pPr/>
              <a:t>16</a:t>
            </a:fld>
            <a:r>
              <a:rPr lang="en-US" altLang="zh-CN"/>
              <a:t>/42</a:t>
            </a:r>
            <a:endParaRPr lang="zh-CN" altLang="en-US" dirty="0"/>
          </a:p>
        </p:txBody>
      </p:sp>
    </p:spTree>
    <p:extLst>
      <p:ext uri="{BB962C8B-B14F-4D97-AF65-F5344CB8AC3E}">
        <p14:creationId xmlns:p14="http://schemas.microsoft.com/office/powerpoint/2010/main" val="2565331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245F5C4-1271-457F-ACF8-A3EEEEC4F56C}"/>
              </a:ext>
            </a:extLst>
          </p:cNvPr>
          <p:cNvGrpSpPr/>
          <p:nvPr/>
        </p:nvGrpSpPr>
        <p:grpSpPr>
          <a:xfrm>
            <a:off x="467544" y="1359277"/>
            <a:ext cx="8500598" cy="4543159"/>
            <a:chOff x="391097" y="1470538"/>
            <a:chExt cx="8500598" cy="4543159"/>
          </a:xfrm>
        </p:grpSpPr>
        <p:pic>
          <p:nvPicPr>
            <p:cNvPr id="3" name="Picture 2"/>
            <p:cNvPicPr>
              <a:picLocks noChangeAspect="1"/>
            </p:cNvPicPr>
            <p:nvPr/>
          </p:nvPicPr>
          <p:blipFill>
            <a:blip r:embed="rId3"/>
            <a:stretch>
              <a:fillRect/>
            </a:stretch>
          </p:blipFill>
          <p:spPr>
            <a:xfrm>
              <a:off x="391097" y="1548131"/>
              <a:ext cx="8346542" cy="4449039"/>
            </a:xfrm>
            <a:prstGeom prst="rect">
              <a:avLst/>
            </a:prstGeom>
          </p:spPr>
        </p:pic>
        <p:sp>
          <p:nvSpPr>
            <p:cNvPr id="26" name="矩形 1"/>
            <p:cNvSpPr>
              <a:spLocks noChangeArrowheads="1"/>
            </p:cNvSpPr>
            <p:nvPr/>
          </p:nvSpPr>
          <p:spPr bwMode="auto">
            <a:xfrm>
              <a:off x="747767" y="3784868"/>
              <a:ext cx="1303953" cy="337015"/>
            </a:xfrm>
            <a:prstGeom prst="rect">
              <a:avLst/>
            </a:prstGeom>
            <a:noFill/>
            <a:ln w="9525">
              <a:noFill/>
              <a:miter lim="800000"/>
              <a:headEnd/>
              <a:tailEnd/>
            </a:ln>
          </p:spPr>
          <p:txBody>
            <a:bodyPr wrap="square">
              <a:spAutoFit/>
            </a:bodyPr>
            <a:lstStyle/>
            <a:p>
              <a:pPr algn="ctr">
                <a:lnSpc>
                  <a:spcPct val="125000"/>
                </a:lnSpc>
              </a:pPr>
              <a:r>
                <a:rPr kumimoji="0" lang="zh-CN" altLang="en-US" sz="1400" dirty="0">
                  <a:latin typeface="微软雅黑" pitchFamily="34" charset="-122"/>
                  <a:ea typeface="微软雅黑" pitchFamily="34" charset="-122"/>
                </a:rPr>
                <a:t>压缩储能模块</a:t>
              </a:r>
              <a:endParaRPr kumimoji="0" lang="en-US" altLang="zh-CN" sz="1400" dirty="0">
                <a:latin typeface="微软雅黑" pitchFamily="34" charset="-122"/>
                <a:ea typeface="微软雅黑" pitchFamily="34" charset="-122"/>
              </a:endParaRPr>
            </a:p>
          </p:txBody>
        </p:sp>
        <p:sp>
          <p:nvSpPr>
            <p:cNvPr id="19" name="矩形 1">
              <a:extLst>
                <a:ext uri="{FF2B5EF4-FFF2-40B4-BE49-F238E27FC236}">
                  <a16:creationId xmlns:a16="http://schemas.microsoft.com/office/drawing/2014/main" id="{2FF3548A-A59F-441E-A1B0-6B35A313A87D}"/>
                </a:ext>
              </a:extLst>
            </p:cNvPr>
            <p:cNvSpPr>
              <a:spLocks noChangeArrowheads="1"/>
            </p:cNvSpPr>
            <p:nvPr/>
          </p:nvSpPr>
          <p:spPr bwMode="auto">
            <a:xfrm>
              <a:off x="6769947" y="4295649"/>
              <a:ext cx="1570199" cy="337015"/>
            </a:xfrm>
            <a:prstGeom prst="rect">
              <a:avLst/>
            </a:prstGeom>
            <a:noFill/>
            <a:ln w="9525">
              <a:noFill/>
              <a:miter lim="800000"/>
              <a:headEnd/>
              <a:tailEnd/>
            </a:ln>
          </p:spPr>
          <p:txBody>
            <a:bodyPr wrap="square">
              <a:spAutoFit/>
            </a:bodyPr>
            <a:lstStyle/>
            <a:p>
              <a:pPr algn="ctr">
                <a:lnSpc>
                  <a:spcPct val="125000"/>
                </a:lnSpc>
              </a:pPr>
              <a:r>
                <a:rPr kumimoji="0" lang="zh-CN" altLang="en-US" sz="1400" dirty="0">
                  <a:latin typeface="微软雅黑" pitchFamily="34" charset="-122"/>
                  <a:ea typeface="微软雅黑" pitchFamily="34" charset="-122"/>
                </a:rPr>
                <a:t>膨胀释能模块</a:t>
              </a:r>
              <a:endParaRPr kumimoji="0" lang="en-US" altLang="zh-CN" sz="1400" dirty="0">
                <a:latin typeface="微软雅黑" pitchFamily="34" charset="-122"/>
                <a:ea typeface="微软雅黑" pitchFamily="34" charset="-122"/>
              </a:endParaRPr>
            </a:p>
          </p:txBody>
        </p:sp>
        <p:sp>
          <p:nvSpPr>
            <p:cNvPr id="27" name="下箭头 99">
              <a:extLst>
                <a:ext uri="{FF2B5EF4-FFF2-40B4-BE49-F238E27FC236}">
                  <a16:creationId xmlns:a16="http://schemas.microsoft.com/office/drawing/2014/main" id="{414361EC-0A3D-4A4E-A1F8-2F26A671EEB7}"/>
                </a:ext>
              </a:extLst>
            </p:cNvPr>
            <p:cNvSpPr/>
            <p:nvPr/>
          </p:nvSpPr>
          <p:spPr>
            <a:xfrm rot="16200000">
              <a:off x="2918620" y="5132413"/>
              <a:ext cx="1074247" cy="553170"/>
            </a:xfrm>
            <a:prstGeom prst="downArrow">
              <a:avLst/>
            </a:prstGeom>
            <a:gradFill>
              <a:gsLst>
                <a:gs pos="84000">
                  <a:schemeClr val="accent1">
                    <a:lumMod val="75000"/>
                  </a:schemeClr>
                </a:gs>
                <a:gs pos="50000">
                  <a:schemeClr val="accent1">
                    <a:tint val="44500"/>
                    <a:satMod val="160000"/>
                  </a:schemeClr>
                </a:gs>
                <a:gs pos="0">
                  <a:schemeClr val="bg1"/>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Arrow: Up 3">
              <a:extLst>
                <a:ext uri="{FF2B5EF4-FFF2-40B4-BE49-F238E27FC236}">
                  <a16:creationId xmlns:a16="http://schemas.microsoft.com/office/drawing/2014/main" id="{B2963A1A-8F3E-4DA8-811A-E97F53994FF6}"/>
                </a:ext>
              </a:extLst>
            </p:cNvPr>
            <p:cNvSpPr/>
            <p:nvPr/>
          </p:nvSpPr>
          <p:spPr>
            <a:xfrm>
              <a:off x="1215238" y="2020763"/>
              <a:ext cx="399996" cy="285238"/>
            </a:xfrm>
            <a:prstGeom prst="upArrow">
              <a:avLst/>
            </a:prstGeom>
            <a:no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Arrow: Up 29">
              <a:extLst>
                <a:ext uri="{FF2B5EF4-FFF2-40B4-BE49-F238E27FC236}">
                  <a16:creationId xmlns:a16="http://schemas.microsoft.com/office/drawing/2014/main" id="{855A7C6E-F71A-4475-A234-35A035F7A652}"/>
                </a:ext>
              </a:extLst>
            </p:cNvPr>
            <p:cNvSpPr/>
            <p:nvPr/>
          </p:nvSpPr>
          <p:spPr>
            <a:xfrm rot="10800000">
              <a:off x="7677739" y="4710257"/>
              <a:ext cx="447851" cy="402670"/>
            </a:xfrm>
            <a:prstGeom prst="upArrow">
              <a:avLst/>
            </a:prstGeom>
            <a:no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1">
              <a:extLst>
                <a:ext uri="{FF2B5EF4-FFF2-40B4-BE49-F238E27FC236}">
                  <a16:creationId xmlns:a16="http://schemas.microsoft.com/office/drawing/2014/main" id="{4D5381CE-E3B0-45A2-9436-FC90BCAB4F4D}"/>
                </a:ext>
              </a:extLst>
            </p:cNvPr>
            <p:cNvSpPr>
              <a:spLocks noChangeArrowheads="1"/>
            </p:cNvSpPr>
            <p:nvPr/>
          </p:nvSpPr>
          <p:spPr bwMode="auto">
            <a:xfrm>
              <a:off x="595779" y="1470538"/>
              <a:ext cx="1784936" cy="584775"/>
            </a:xfrm>
            <a:prstGeom prst="rect">
              <a:avLst/>
            </a:prstGeom>
            <a:noFill/>
            <a:ln w="9525">
              <a:noFill/>
              <a:miter lim="800000"/>
              <a:headEnd/>
              <a:tailEnd/>
            </a:ln>
          </p:spPr>
          <p:txBody>
            <a:bodyPr wrap="square">
              <a:spAutoFit/>
            </a:bodyPr>
            <a:lstStyle/>
            <a:p>
              <a:pPr algn="ctr"/>
              <a:r>
                <a:rPr lang="en-US" altLang="zh-CN" sz="1600" b="1" u="sng" dirty="0" err="1">
                  <a:solidFill>
                    <a:srgbClr val="C00000"/>
                  </a:solidFill>
                </a:rPr>
                <a:t>SimPowerSystems</a:t>
              </a:r>
              <a:endParaRPr lang="en-US" altLang="zh-CN" sz="1600" b="1" u="sng" dirty="0">
                <a:solidFill>
                  <a:srgbClr val="C00000"/>
                </a:solidFill>
              </a:endParaRPr>
            </a:p>
            <a:p>
              <a:pPr algn="ctr"/>
              <a:r>
                <a:rPr lang="en-US" altLang="zh-CN" sz="1600" b="1" u="sng" dirty="0">
                  <a:solidFill>
                    <a:srgbClr val="C00000"/>
                  </a:solidFill>
                </a:rPr>
                <a:t> </a:t>
              </a:r>
              <a:r>
                <a:rPr lang="zh-CN" altLang="en-US" sz="1600" b="1" u="sng" dirty="0">
                  <a:solidFill>
                    <a:srgbClr val="C00000"/>
                  </a:solidFill>
                </a:rPr>
                <a:t>转速接口</a:t>
              </a:r>
              <a:endParaRPr kumimoji="0" lang="en-US" altLang="zh-CN" sz="1600" b="1" u="sng" dirty="0">
                <a:solidFill>
                  <a:srgbClr val="C00000"/>
                </a:solidFill>
                <a:latin typeface="微软雅黑" pitchFamily="34" charset="-122"/>
                <a:ea typeface="微软雅黑" pitchFamily="34" charset="-122"/>
              </a:endParaRPr>
            </a:p>
          </p:txBody>
        </p:sp>
        <p:sp>
          <p:nvSpPr>
            <p:cNvPr id="35" name="矩形 1">
              <a:extLst>
                <a:ext uri="{FF2B5EF4-FFF2-40B4-BE49-F238E27FC236}">
                  <a16:creationId xmlns:a16="http://schemas.microsoft.com/office/drawing/2014/main" id="{92D15D02-CDA5-4C71-B8BB-4413038D5E55}"/>
                </a:ext>
              </a:extLst>
            </p:cNvPr>
            <p:cNvSpPr>
              <a:spLocks noChangeArrowheads="1"/>
            </p:cNvSpPr>
            <p:nvPr/>
          </p:nvSpPr>
          <p:spPr bwMode="auto">
            <a:xfrm>
              <a:off x="6883546" y="1669593"/>
              <a:ext cx="1899276" cy="987578"/>
            </a:xfrm>
            <a:prstGeom prst="rect">
              <a:avLst/>
            </a:prstGeom>
            <a:solidFill>
              <a:schemeClr val="accent4">
                <a:lumMod val="40000"/>
                <a:lumOff val="60000"/>
              </a:schemeClr>
            </a:solidFill>
            <a:ln w="9525">
              <a:noFill/>
              <a:miter lim="800000"/>
              <a:headEnd/>
              <a:tailEnd/>
            </a:ln>
          </p:spPr>
          <p:txBody>
            <a:bodyPr wrap="square">
              <a:spAutoFit/>
            </a:bodyPr>
            <a:lstStyle/>
            <a:p>
              <a:pPr algn="ctr">
                <a:lnSpc>
                  <a:spcPct val="125000"/>
                </a:lnSpc>
              </a:pPr>
              <a:r>
                <a:rPr kumimoji="0" lang="zh-CN" altLang="en-US" sz="1600" dirty="0">
                  <a:latin typeface="微软雅黑" pitchFamily="34" charset="-122"/>
                  <a:ea typeface="微软雅黑" pitchFamily="34" charset="-122"/>
                </a:rPr>
                <a:t>双节流阀实现常压</a:t>
              </a:r>
              <a:r>
                <a:rPr kumimoji="0" lang="en-US" altLang="zh-CN" sz="1600" dirty="0">
                  <a:latin typeface="微软雅黑" pitchFamily="34" charset="-122"/>
                  <a:ea typeface="微软雅黑" pitchFamily="34" charset="-122"/>
                </a:rPr>
                <a:t>-</a:t>
              </a:r>
              <a:r>
                <a:rPr kumimoji="0" lang="zh-CN" altLang="en-US" sz="1600" dirty="0">
                  <a:latin typeface="微软雅黑" pitchFamily="34" charset="-122"/>
                  <a:ea typeface="微软雅黑" pitchFamily="34" charset="-122"/>
                </a:rPr>
                <a:t>滑压四种组合运行模式的调整</a:t>
              </a:r>
              <a:endParaRPr kumimoji="0" lang="en-US" altLang="zh-CN" sz="1600" dirty="0">
                <a:latin typeface="微软雅黑" pitchFamily="34" charset="-122"/>
                <a:ea typeface="微软雅黑" pitchFamily="34" charset="-122"/>
              </a:endParaRPr>
            </a:p>
          </p:txBody>
        </p:sp>
        <p:sp>
          <p:nvSpPr>
            <p:cNvPr id="36" name="矩形 1">
              <a:extLst>
                <a:ext uri="{FF2B5EF4-FFF2-40B4-BE49-F238E27FC236}">
                  <a16:creationId xmlns:a16="http://schemas.microsoft.com/office/drawing/2014/main" id="{C9D19676-C81C-423C-81D6-23DEB7B70730}"/>
                </a:ext>
              </a:extLst>
            </p:cNvPr>
            <p:cNvSpPr>
              <a:spLocks noChangeArrowheads="1"/>
            </p:cNvSpPr>
            <p:nvPr/>
          </p:nvSpPr>
          <p:spPr bwMode="auto">
            <a:xfrm>
              <a:off x="4186040" y="3356604"/>
              <a:ext cx="1235026" cy="337015"/>
            </a:xfrm>
            <a:prstGeom prst="rect">
              <a:avLst/>
            </a:prstGeom>
            <a:noFill/>
            <a:ln w="9525">
              <a:noFill/>
              <a:miter lim="800000"/>
              <a:headEnd/>
              <a:tailEnd/>
            </a:ln>
          </p:spPr>
          <p:txBody>
            <a:bodyPr wrap="square">
              <a:spAutoFit/>
            </a:bodyPr>
            <a:lstStyle/>
            <a:p>
              <a:pPr algn="ctr">
                <a:lnSpc>
                  <a:spcPct val="125000"/>
                </a:lnSpc>
              </a:pPr>
              <a:r>
                <a:rPr kumimoji="0" lang="zh-CN" altLang="en-US" sz="1400" dirty="0">
                  <a:latin typeface="微软雅黑" pitchFamily="34" charset="-122"/>
                  <a:ea typeface="微软雅黑" pitchFamily="34" charset="-122"/>
                </a:rPr>
                <a:t>储气模块</a:t>
              </a:r>
              <a:endParaRPr kumimoji="0" lang="en-US" altLang="zh-CN" sz="1400" dirty="0">
                <a:latin typeface="微软雅黑" pitchFamily="34" charset="-122"/>
                <a:ea typeface="微软雅黑" pitchFamily="34" charset="-122"/>
              </a:endParaRPr>
            </a:p>
          </p:txBody>
        </p:sp>
        <p:sp>
          <p:nvSpPr>
            <p:cNvPr id="37" name="矩形 1">
              <a:extLst>
                <a:ext uri="{FF2B5EF4-FFF2-40B4-BE49-F238E27FC236}">
                  <a16:creationId xmlns:a16="http://schemas.microsoft.com/office/drawing/2014/main" id="{6A2800D2-EBEE-48BF-9E28-D1C1F233BD8D}"/>
                </a:ext>
              </a:extLst>
            </p:cNvPr>
            <p:cNvSpPr>
              <a:spLocks noChangeArrowheads="1"/>
            </p:cNvSpPr>
            <p:nvPr/>
          </p:nvSpPr>
          <p:spPr bwMode="auto">
            <a:xfrm>
              <a:off x="3212185" y="4142665"/>
              <a:ext cx="1235026" cy="337015"/>
            </a:xfrm>
            <a:prstGeom prst="rect">
              <a:avLst/>
            </a:prstGeom>
            <a:noFill/>
            <a:ln w="9525">
              <a:noFill/>
              <a:miter lim="800000"/>
              <a:headEnd/>
              <a:tailEnd/>
            </a:ln>
          </p:spPr>
          <p:txBody>
            <a:bodyPr wrap="square">
              <a:spAutoFit/>
            </a:bodyPr>
            <a:lstStyle/>
            <a:p>
              <a:pPr algn="ctr">
                <a:lnSpc>
                  <a:spcPct val="125000"/>
                </a:lnSpc>
              </a:pPr>
              <a:r>
                <a:rPr lang="zh-CN" altLang="en-US" sz="1400" dirty="0">
                  <a:latin typeface="微软雅黑" pitchFamily="34" charset="-122"/>
                  <a:ea typeface="微软雅黑" pitchFamily="34" charset="-122"/>
                </a:rPr>
                <a:t>储热</a:t>
              </a:r>
              <a:r>
                <a:rPr kumimoji="0" lang="zh-CN" altLang="en-US" sz="1400" dirty="0">
                  <a:latin typeface="微软雅黑" pitchFamily="34" charset="-122"/>
                  <a:ea typeface="微软雅黑" pitchFamily="34" charset="-122"/>
                </a:rPr>
                <a:t>模块</a:t>
              </a:r>
              <a:endParaRPr kumimoji="0" lang="en-US" altLang="zh-CN" sz="1400" dirty="0">
                <a:latin typeface="微软雅黑" pitchFamily="34" charset="-122"/>
                <a:ea typeface="微软雅黑" pitchFamily="34" charset="-122"/>
              </a:endParaRPr>
            </a:p>
          </p:txBody>
        </p:sp>
        <p:sp>
          <p:nvSpPr>
            <p:cNvPr id="38" name="矩形 1">
              <a:extLst>
                <a:ext uri="{FF2B5EF4-FFF2-40B4-BE49-F238E27FC236}">
                  <a16:creationId xmlns:a16="http://schemas.microsoft.com/office/drawing/2014/main" id="{C93A8AC5-5CB8-4C6C-8904-601740C2F3D8}"/>
                </a:ext>
              </a:extLst>
            </p:cNvPr>
            <p:cNvSpPr>
              <a:spLocks noChangeArrowheads="1"/>
            </p:cNvSpPr>
            <p:nvPr/>
          </p:nvSpPr>
          <p:spPr bwMode="auto">
            <a:xfrm>
              <a:off x="5709649" y="5515900"/>
              <a:ext cx="1570198" cy="337015"/>
            </a:xfrm>
            <a:prstGeom prst="rect">
              <a:avLst/>
            </a:prstGeom>
            <a:noFill/>
            <a:ln w="9525">
              <a:noFill/>
              <a:miter lim="800000"/>
              <a:headEnd/>
              <a:tailEnd/>
            </a:ln>
          </p:spPr>
          <p:txBody>
            <a:bodyPr wrap="square">
              <a:spAutoFit/>
            </a:bodyPr>
            <a:lstStyle/>
            <a:p>
              <a:pPr algn="ctr">
                <a:lnSpc>
                  <a:spcPct val="125000"/>
                </a:lnSpc>
              </a:pPr>
              <a:r>
                <a:rPr kumimoji="0" lang="zh-CN" altLang="en-US" sz="1400" dirty="0">
                  <a:latin typeface="微软雅黑" pitchFamily="34" charset="-122"/>
                  <a:ea typeface="微软雅黑" pitchFamily="34" charset="-122"/>
                </a:rPr>
                <a:t>功能控制模块</a:t>
              </a:r>
              <a:endParaRPr kumimoji="0" lang="en-US" altLang="zh-CN" sz="1400" dirty="0">
                <a:latin typeface="微软雅黑" pitchFamily="34" charset="-122"/>
                <a:ea typeface="微软雅黑" pitchFamily="34" charset="-122"/>
              </a:endParaRPr>
            </a:p>
          </p:txBody>
        </p:sp>
        <p:sp>
          <p:nvSpPr>
            <p:cNvPr id="28" name="矩形 1">
              <a:extLst>
                <a:ext uri="{FF2B5EF4-FFF2-40B4-BE49-F238E27FC236}">
                  <a16:creationId xmlns:a16="http://schemas.microsoft.com/office/drawing/2014/main" id="{00722DF2-509D-4B3C-9B7A-75E89392921A}"/>
                </a:ext>
              </a:extLst>
            </p:cNvPr>
            <p:cNvSpPr>
              <a:spLocks noChangeArrowheads="1"/>
            </p:cNvSpPr>
            <p:nvPr/>
          </p:nvSpPr>
          <p:spPr bwMode="auto">
            <a:xfrm>
              <a:off x="7095170" y="5081837"/>
              <a:ext cx="1796525" cy="584775"/>
            </a:xfrm>
            <a:prstGeom prst="rect">
              <a:avLst/>
            </a:prstGeom>
            <a:noFill/>
            <a:ln w="9525">
              <a:noFill/>
              <a:miter lim="800000"/>
              <a:headEnd/>
              <a:tailEnd/>
            </a:ln>
          </p:spPr>
          <p:txBody>
            <a:bodyPr wrap="square">
              <a:spAutoFit/>
            </a:bodyPr>
            <a:lstStyle/>
            <a:p>
              <a:pPr algn="ctr"/>
              <a:r>
                <a:rPr lang="en-US" altLang="zh-CN" sz="1600" b="1" u="sng" dirty="0" err="1">
                  <a:solidFill>
                    <a:srgbClr val="C00000"/>
                  </a:solidFill>
                </a:rPr>
                <a:t>SimPowerSystems</a:t>
              </a:r>
              <a:endParaRPr lang="en-US" altLang="zh-CN" sz="1600" b="1" u="sng" dirty="0">
                <a:solidFill>
                  <a:srgbClr val="C00000"/>
                </a:solidFill>
              </a:endParaRPr>
            </a:p>
            <a:p>
              <a:pPr algn="ctr"/>
              <a:r>
                <a:rPr lang="en-US" altLang="zh-CN" sz="1600" b="1" u="sng" dirty="0">
                  <a:solidFill>
                    <a:srgbClr val="C00000"/>
                  </a:solidFill>
                </a:rPr>
                <a:t> </a:t>
              </a:r>
              <a:r>
                <a:rPr lang="zh-CN" altLang="en-US" sz="1600" b="1" u="sng" dirty="0">
                  <a:solidFill>
                    <a:srgbClr val="C00000"/>
                  </a:solidFill>
                </a:rPr>
                <a:t>转速接口</a:t>
              </a:r>
              <a:endParaRPr kumimoji="0" lang="en-US" altLang="zh-CN" sz="1600" b="1" u="sng" dirty="0">
                <a:solidFill>
                  <a:srgbClr val="C00000"/>
                </a:solidFill>
                <a:latin typeface="微软雅黑" pitchFamily="34" charset="-122"/>
                <a:ea typeface="微软雅黑" pitchFamily="34" charset="-122"/>
              </a:endParaRPr>
            </a:p>
          </p:txBody>
        </p:sp>
        <p:sp>
          <p:nvSpPr>
            <p:cNvPr id="33" name="矩形 1">
              <a:extLst>
                <a:ext uri="{FF2B5EF4-FFF2-40B4-BE49-F238E27FC236}">
                  <a16:creationId xmlns:a16="http://schemas.microsoft.com/office/drawing/2014/main" id="{415F73BF-49AF-4F72-82A5-F6375A96C645}"/>
                </a:ext>
              </a:extLst>
            </p:cNvPr>
            <p:cNvSpPr>
              <a:spLocks noChangeArrowheads="1"/>
            </p:cNvSpPr>
            <p:nvPr/>
          </p:nvSpPr>
          <p:spPr bwMode="auto">
            <a:xfrm>
              <a:off x="395536" y="2342295"/>
              <a:ext cx="2191205" cy="1815882"/>
            </a:xfrm>
            <a:prstGeom prst="rect">
              <a:avLst/>
            </a:prstGeom>
            <a:noFill/>
            <a:ln w="19050">
              <a:solidFill>
                <a:srgbClr val="7030A0"/>
              </a:solidFill>
              <a:prstDash val="dash"/>
              <a:miter lim="800000"/>
              <a:headEnd/>
              <a:tailEnd/>
            </a:ln>
          </p:spPr>
          <p:txBody>
            <a:bodyPr wrap="square">
              <a:spAutoFit/>
            </a:bodyPr>
            <a:lstStyle/>
            <a:p>
              <a:pPr algn="just"/>
              <a:endParaRPr kumimoji="0" lang="en-US" altLang="zh-CN" sz="1600" dirty="0">
                <a:latin typeface="微软雅黑" pitchFamily="34" charset="-122"/>
                <a:ea typeface="微软雅黑" pitchFamily="34" charset="-122"/>
              </a:endParaRPr>
            </a:p>
            <a:p>
              <a:pPr algn="just"/>
              <a:endParaRPr lang="en-US" altLang="zh-CN" sz="1600" dirty="0">
                <a:latin typeface="微软雅黑" pitchFamily="34" charset="-122"/>
                <a:ea typeface="微软雅黑" pitchFamily="34" charset="-122"/>
              </a:endParaRPr>
            </a:p>
            <a:p>
              <a:pPr algn="just"/>
              <a:endParaRPr kumimoji="0" lang="en-US" altLang="zh-CN" sz="1600" dirty="0">
                <a:latin typeface="微软雅黑" pitchFamily="34" charset="-122"/>
                <a:ea typeface="微软雅黑" pitchFamily="34" charset="-122"/>
              </a:endParaRPr>
            </a:p>
            <a:p>
              <a:pPr algn="just"/>
              <a:endParaRPr lang="en-US" altLang="zh-CN" sz="1600" dirty="0">
                <a:latin typeface="微软雅黑" pitchFamily="34" charset="-122"/>
                <a:ea typeface="微软雅黑" pitchFamily="34" charset="-122"/>
              </a:endParaRPr>
            </a:p>
            <a:p>
              <a:pPr algn="just"/>
              <a:endParaRPr kumimoji="0" lang="en-US" altLang="zh-CN" sz="1600" dirty="0">
                <a:latin typeface="微软雅黑" pitchFamily="34" charset="-122"/>
                <a:ea typeface="微软雅黑" pitchFamily="34" charset="-122"/>
              </a:endParaRPr>
            </a:p>
            <a:p>
              <a:pPr algn="just"/>
              <a:endParaRPr lang="en-US" altLang="zh-CN" sz="1600" dirty="0">
                <a:latin typeface="微软雅黑" pitchFamily="34" charset="-122"/>
                <a:ea typeface="微软雅黑" pitchFamily="34" charset="-122"/>
              </a:endParaRPr>
            </a:p>
            <a:p>
              <a:pPr algn="just"/>
              <a:endParaRPr kumimoji="0" lang="en-US" altLang="zh-CN" sz="1600" dirty="0">
                <a:latin typeface="微软雅黑" pitchFamily="34" charset="-122"/>
                <a:ea typeface="微软雅黑" pitchFamily="34" charset="-122"/>
              </a:endParaRPr>
            </a:p>
          </p:txBody>
        </p:sp>
        <p:sp>
          <p:nvSpPr>
            <p:cNvPr id="39" name="矩形 1">
              <a:extLst>
                <a:ext uri="{FF2B5EF4-FFF2-40B4-BE49-F238E27FC236}">
                  <a16:creationId xmlns:a16="http://schemas.microsoft.com/office/drawing/2014/main" id="{40E7633B-F5C4-49BA-A379-A0D6F62401D5}"/>
                </a:ext>
              </a:extLst>
            </p:cNvPr>
            <p:cNvSpPr>
              <a:spLocks noChangeArrowheads="1"/>
            </p:cNvSpPr>
            <p:nvPr/>
          </p:nvSpPr>
          <p:spPr bwMode="auto">
            <a:xfrm>
              <a:off x="6235649" y="2864709"/>
              <a:ext cx="2514729" cy="1815882"/>
            </a:xfrm>
            <a:prstGeom prst="rect">
              <a:avLst/>
            </a:prstGeom>
            <a:noFill/>
            <a:ln w="19050">
              <a:solidFill>
                <a:srgbClr val="7030A0"/>
              </a:solidFill>
              <a:prstDash val="dash"/>
              <a:miter lim="800000"/>
              <a:headEnd/>
              <a:tailEnd/>
            </a:ln>
          </p:spPr>
          <p:txBody>
            <a:bodyPr wrap="square">
              <a:spAutoFit/>
            </a:bodyPr>
            <a:lstStyle/>
            <a:p>
              <a:pPr algn="just"/>
              <a:endParaRPr kumimoji="0" lang="en-US" altLang="zh-CN" sz="1600" dirty="0">
                <a:latin typeface="微软雅黑" pitchFamily="34" charset="-122"/>
                <a:ea typeface="微软雅黑" pitchFamily="34" charset="-122"/>
              </a:endParaRPr>
            </a:p>
            <a:p>
              <a:pPr algn="just"/>
              <a:endParaRPr lang="en-US" altLang="zh-CN" sz="1600" dirty="0">
                <a:latin typeface="微软雅黑" pitchFamily="34" charset="-122"/>
                <a:ea typeface="微软雅黑" pitchFamily="34" charset="-122"/>
              </a:endParaRPr>
            </a:p>
            <a:p>
              <a:pPr algn="just"/>
              <a:endParaRPr kumimoji="0" lang="en-US" altLang="zh-CN" sz="1600" dirty="0">
                <a:latin typeface="微软雅黑" pitchFamily="34" charset="-122"/>
                <a:ea typeface="微软雅黑" pitchFamily="34" charset="-122"/>
              </a:endParaRPr>
            </a:p>
            <a:p>
              <a:pPr algn="just"/>
              <a:endParaRPr lang="en-US" altLang="zh-CN" sz="1600" dirty="0">
                <a:latin typeface="微软雅黑" pitchFamily="34" charset="-122"/>
                <a:ea typeface="微软雅黑" pitchFamily="34" charset="-122"/>
              </a:endParaRPr>
            </a:p>
            <a:p>
              <a:pPr algn="just"/>
              <a:endParaRPr kumimoji="0" lang="en-US" altLang="zh-CN" sz="1600" dirty="0">
                <a:latin typeface="微软雅黑" pitchFamily="34" charset="-122"/>
                <a:ea typeface="微软雅黑" pitchFamily="34" charset="-122"/>
              </a:endParaRPr>
            </a:p>
            <a:p>
              <a:pPr algn="just"/>
              <a:endParaRPr lang="en-US" altLang="zh-CN" sz="1600" dirty="0">
                <a:latin typeface="微软雅黑" pitchFamily="34" charset="-122"/>
                <a:ea typeface="微软雅黑" pitchFamily="34" charset="-122"/>
              </a:endParaRPr>
            </a:p>
            <a:p>
              <a:pPr algn="just"/>
              <a:endParaRPr kumimoji="0" lang="en-US" altLang="zh-CN" sz="1600" dirty="0">
                <a:latin typeface="微软雅黑" pitchFamily="34" charset="-122"/>
                <a:ea typeface="微软雅黑" pitchFamily="34" charset="-122"/>
              </a:endParaRPr>
            </a:p>
          </p:txBody>
        </p:sp>
        <p:sp>
          <p:nvSpPr>
            <p:cNvPr id="25" name="矩形 1"/>
            <p:cNvSpPr>
              <a:spLocks noChangeArrowheads="1"/>
            </p:cNvSpPr>
            <p:nvPr/>
          </p:nvSpPr>
          <p:spPr bwMode="auto">
            <a:xfrm>
              <a:off x="450444" y="5182700"/>
              <a:ext cx="2393364" cy="830997"/>
            </a:xfrm>
            <a:prstGeom prst="rect">
              <a:avLst/>
            </a:prstGeom>
            <a:solidFill>
              <a:schemeClr val="accent2">
                <a:lumMod val="20000"/>
                <a:lumOff val="80000"/>
              </a:schemeClr>
            </a:solidFill>
            <a:ln w="9525">
              <a:solidFill>
                <a:srgbClr val="7030A0"/>
              </a:solidFill>
              <a:prstDash val="dash"/>
              <a:miter lim="800000"/>
              <a:headEnd/>
              <a:tailEnd/>
            </a:ln>
          </p:spPr>
          <p:txBody>
            <a:bodyPr wrap="square">
              <a:spAutoFit/>
            </a:bodyPr>
            <a:lstStyle/>
            <a:p>
              <a:pPr algn="ctr"/>
              <a:r>
                <a:rPr lang="zh-CN" altLang="en-US" sz="1600" dirty="0">
                  <a:latin typeface="微软雅黑" pitchFamily="34" charset="-122"/>
                  <a:ea typeface="微软雅黑" pitchFamily="34" charset="-122"/>
                </a:rPr>
                <a:t>可利用</a:t>
              </a:r>
              <a:r>
                <a:rPr kumimoji="0" lang="zh-CN" altLang="en-US" sz="1600" dirty="0">
                  <a:latin typeface="微软雅黑" pitchFamily="34" charset="-122"/>
                  <a:ea typeface="微软雅黑" pitchFamily="34" charset="-122"/>
                </a:rPr>
                <a:t>实际运行系统</a:t>
              </a:r>
              <a:r>
                <a:rPr lang="zh-CN" altLang="en-US" sz="1600" dirty="0">
                  <a:latin typeface="微软雅黑" pitchFamily="34" charset="-122"/>
                  <a:ea typeface="微软雅黑" pitchFamily="34" charset="-122"/>
                </a:rPr>
                <a:t>参数</a:t>
              </a:r>
              <a:r>
                <a:rPr lang="en-US" altLang="zh-CN" sz="1600" dirty="0">
                  <a:latin typeface="微软雅黑" pitchFamily="34" charset="-122"/>
                  <a:ea typeface="微软雅黑" pitchFamily="34" charset="-122"/>
                </a:rPr>
                <a:t>TICC-500/STHC-100</a:t>
              </a:r>
              <a:r>
                <a:rPr kumimoji="0" lang="zh-CN" altLang="en-US" sz="1600" dirty="0">
                  <a:latin typeface="微软雅黑" pitchFamily="34" charset="-122"/>
                  <a:ea typeface="微软雅黑" pitchFamily="34" charset="-122"/>
                </a:rPr>
                <a:t>及实验数</a:t>
              </a:r>
              <a:r>
                <a:rPr lang="zh-CN" altLang="en-US" sz="1600" dirty="0">
                  <a:latin typeface="微软雅黑" pitchFamily="34" charset="-122"/>
                  <a:ea typeface="微软雅黑" pitchFamily="34" charset="-122"/>
                </a:rPr>
                <a:t>据校正模型</a:t>
              </a:r>
              <a:endParaRPr kumimoji="0" lang="en-US" altLang="zh-CN" sz="1600" dirty="0">
                <a:latin typeface="微软雅黑" pitchFamily="34" charset="-122"/>
                <a:ea typeface="微软雅黑" pitchFamily="34" charset="-122"/>
              </a:endParaRPr>
            </a:p>
          </p:txBody>
        </p:sp>
        <p:sp>
          <p:nvSpPr>
            <p:cNvPr id="41" name="矩形 1">
              <a:extLst>
                <a:ext uri="{FF2B5EF4-FFF2-40B4-BE49-F238E27FC236}">
                  <a16:creationId xmlns:a16="http://schemas.microsoft.com/office/drawing/2014/main" id="{BF03D68D-4B4C-4D29-BDD6-A22BAC2057DA}"/>
                </a:ext>
              </a:extLst>
            </p:cNvPr>
            <p:cNvSpPr>
              <a:spLocks noChangeArrowheads="1"/>
            </p:cNvSpPr>
            <p:nvPr/>
          </p:nvSpPr>
          <p:spPr bwMode="auto">
            <a:xfrm>
              <a:off x="450444" y="4479680"/>
              <a:ext cx="2393364" cy="584775"/>
            </a:xfrm>
            <a:prstGeom prst="rect">
              <a:avLst/>
            </a:prstGeom>
            <a:solidFill>
              <a:schemeClr val="accent6">
                <a:lumMod val="40000"/>
                <a:lumOff val="60000"/>
              </a:schemeClr>
            </a:solidFill>
            <a:ln w="9525">
              <a:solidFill>
                <a:srgbClr val="7030A0"/>
              </a:solidFill>
              <a:prstDash val="dash"/>
              <a:miter lim="800000"/>
              <a:headEnd/>
              <a:tailEnd/>
            </a:ln>
          </p:spPr>
          <p:txBody>
            <a:bodyPr wrap="square">
              <a:spAutoFit/>
            </a:bodyPr>
            <a:lstStyle/>
            <a:p>
              <a:pPr algn="ctr"/>
              <a:r>
                <a:rPr kumimoji="0" lang="zh-CN" altLang="en-US" sz="1600" dirty="0">
                  <a:latin typeface="微软雅黑" pitchFamily="34" charset="-122"/>
                  <a:ea typeface="微软雅黑" pitchFamily="34" charset="-122"/>
                </a:rPr>
                <a:t>可利用现有的</a:t>
              </a:r>
              <a:r>
                <a:rPr kumimoji="0" lang="en-US" altLang="zh-CN" sz="1600" dirty="0" err="1">
                  <a:latin typeface="微软雅黑" pitchFamily="34" charset="-122"/>
                  <a:ea typeface="微软雅黑" pitchFamily="34" charset="-122"/>
                </a:rPr>
                <a:t>Matlab</a:t>
              </a:r>
              <a:r>
                <a:rPr kumimoji="0" lang="zh-CN" altLang="en-US" sz="1600" dirty="0">
                  <a:latin typeface="微软雅黑" pitchFamily="34" charset="-122"/>
                  <a:ea typeface="微软雅黑" pitchFamily="34" charset="-122"/>
                </a:rPr>
                <a:t>㶲计算接口程序如</a:t>
              </a:r>
              <a:r>
                <a:rPr kumimoji="0" lang="en-US" altLang="zh-CN" sz="1600" dirty="0">
                  <a:latin typeface="微软雅黑" pitchFamily="34" charset="-122"/>
                  <a:ea typeface="微软雅黑" pitchFamily="34" charset="-122"/>
                </a:rPr>
                <a:t>HOT</a:t>
              </a:r>
            </a:p>
          </p:txBody>
        </p:sp>
      </p:grpSp>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29" name="矩形 1"/>
          <p:cNvSpPr>
            <a:spLocks noChangeArrowheads="1"/>
          </p:cNvSpPr>
          <p:nvPr/>
        </p:nvSpPr>
        <p:spPr bwMode="auto">
          <a:xfrm>
            <a:off x="323404" y="763967"/>
            <a:ext cx="3426140"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宽工况仿真系统</a:t>
            </a:r>
            <a:endParaRPr kumimoji="0" lang="en-US" altLang="zh-CN" sz="2400" b="1" baseline="30000" dirty="0">
              <a:latin typeface="微软雅黑" pitchFamily="34" charset="-122"/>
              <a:ea typeface="微软雅黑" pitchFamily="34" charset="-122"/>
            </a:endParaRPr>
          </a:p>
        </p:txBody>
      </p:sp>
      <p:sp>
        <p:nvSpPr>
          <p:cNvPr id="16" name="Rectangle 2">
            <a:extLst>
              <a:ext uri="{FF2B5EF4-FFF2-40B4-BE49-F238E27FC236}">
                <a16:creationId xmlns:a16="http://schemas.microsoft.com/office/drawing/2014/main" id="{CAEE94BA-3720-482D-84B5-E8E242EF7116}"/>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2.1 </a:t>
            </a:r>
            <a:r>
              <a:rPr lang="zh-CN" altLang="en-US" sz="3200" kern="0" dirty="0">
                <a:effectLst/>
              </a:rPr>
              <a:t>先进绝热压缩空气储能</a:t>
            </a:r>
            <a:r>
              <a:rPr lang="zh-CN" altLang="en-US" sz="3200" kern="0" dirty="0">
                <a:solidFill>
                  <a:srgbClr val="C00000"/>
                </a:solidFill>
                <a:effectLst/>
              </a:rPr>
              <a:t>通用宽工况仿真</a:t>
            </a:r>
            <a:r>
              <a:rPr lang="zh-CN" altLang="en-US" sz="3200" kern="0" dirty="0">
                <a:effectLst/>
              </a:rPr>
              <a:t>模型</a:t>
            </a:r>
          </a:p>
        </p:txBody>
      </p:sp>
      <p:sp>
        <p:nvSpPr>
          <p:cNvPr id="18" name="圆角矩形 44">
            <a:extLst>
              <a:ext uri="{FF2B5EF4-FFF2-40B4-BE49-F238E27FC236}">
                <a16:creationId xmlns:a16="http://schemas.microsoft.com/office/drawing/2014/main" id="{96D31751-5FEC-4596-85B1-63F5E0DE33AF}"/>
              </a:ext>
            </a:extLst>
          </p:cNvPr>
          <p:cNvSpPr/>
          <p:nvPr/>
        </p:nvSpPr>
        <p:spPr bwMode="auto">
          <a:xfrm>
            <a:off x="526890" y="6054947"/>
            <a:ext cx="8346543" cy="401246"/>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fontAlgn="base" hangingPunct="0">
              <a:spcBef>
                <a:spcPct val="0"/>
              </a:spcBef>
              <a:spcAft>
                <a:spcPct val="0"/>
              </a:spcAft>
              <a:defRPr/>
            </a:pPr>
            <a:r>
              <a:rPr lang="zh-CN" altLang="en-US" b="1" dirty="0">
                <a:solidFill>
                  <a:srgbClr val="000000"/>
                </a:solidFill>
                <a:latin typeface="微软雅黑" panose="020B0503020204020204" pitchFamily="34" charset="-122"/>
                <a:ea typeface="微软雅黑" panose="020B0503020204020204" pitchFamily="34" charset="-122"/>
              </a:rPr>
              <a:t>可弥补缺乏宽工况仿真系统的不足，为</a:t>
            </a:r>
            <a:r>
              <a:rPr lang="zh-CN" altLang="en-US" b="1" dirty="0">
                <a:solidFill>
                  <a:srgbClr val="C00000"/>
                </a:solidFill>
                <a:latin typeface="微软雅黑" panose="020B0503020204020204" pitchFamily="34" charset="-122"/>
                <a:ea typeface="微软雅黑" panose="020B0503020204020204" pitchFamily="34" charset="-122"/>
              </a:rPr>
              <a:t>调度控制</a:t>
            </a:r>
            <a:r>
              <a:rPr lang="zh-CN" altLang="en-US" b="1" dirty="0">
                <a:solidFill>
                  <a:srgbClr val="0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结构配置</a:t>
            </a:r>
            <a:r>
              <a:rPr lang="zh-CN" altLang="en-US" b="1" dirty="0">
                <a:solidFill>
                  <a:srgbClr val="0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参数优化</a:t>
            </a:r>
            <a:r>
              <a:rPr lang="zh-CN" altLang="en-US" b="1" dirty="0">
                <a:solidFill>
                  <a:srgbClr val="000000"/>
                </a:solidFill>
                <a:latin typeface="微软雅黑" panose="020B0503020204020204" pitchFamily="34" charset="-122"/>
                <a:ea typeface="微软雅黑" panose="020B0503020204020204" pitchFamily="34" charset="-122"/>
              </a:rPr>
              <a:t>提供参考</a:t>
            </a:r>
            <a:endPar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Rectangle 23">
            <a:extLst>
              <a:ext uri="{FF2B5EF4-FFF2-40B4-BE49-F238E27FC236}">
                <a16:creationId xmlns:a16="http://schemas.microsoft.com/office/drawing/2014/main" id="{4F841A1C-1F4A-4873-A2FC-DFAE2318A8B1}"/>
              </a:ext>
            </a:extLst>
          </p:cNvPr>
          <p:cNvSpPr/>
          <p:nvPr/>
        </p:nvSpPr>
        <p:spPr>
          <a:xfrm>
            <a:off x="2912563" y="860806"/>
            <a:ext cx="6035896" cy="400110"/>
          </a:xfrm>
          <a:prstGeom prst="rect">
            <a:avLst/>
          </a:prstGeom>
        </p:spPr>
        <p:txBody>
          <a:bodyPr wrap="square">
            <a:spAutoFit/>
          </a:bodyPr>
          <a:lstStyle/>
          <a:p>
            <a:pPr algn="ctr"/>
            <a:r>
              <a:rPr lang="en-US" altLang="zh-CN" sz="2000" u="sng" dirty="0">
                <a:latin typeface="微软雅黑" panose="020B0503020204020204" pitchFamily="34" charset="-122"/>
                <a:ea typeface="微软雅黑" panose="020B0503020204020204" pitchFamily="34" charset="-122"/>
                <a:cs typeface="times" panose="02020603050405020304" pitchFamily="18" charset="0"/>
              </a:rPr>
              <a:t>MATLAB/Simulink</a:t>
            </a:r>
            <a:r>
              <a:rPr lang="zh-CN" altLang="en-US" sz="2000" u="sng" dirty="0">
                <a:latin typeface="微软雅黑" panose="020B0503020204020204" pitchFamily="34" charset="-122"/>
                <a:ea typeface="微软雅黑" panose="020B0503020204020204" pitchFamily="34" charset="-122"/>
                <a:cs typeface="times" panose="02020603050405020304" pitchFamily="18" charset="0"/>
              </a:rPr>
              <a:t>实现与电力系统仿真软件的接口</a:t>
            </a:r>
          </a:p>
        </p:txBody>
      </p:sp>
      <p:sp>
        <p:nvSpPr>
          <p:cNvPr id="5" name="Slide Number Placeholder 4">
            <a:extLst>
              <a:ext uri="{FF2B5EF4-FFF2-40B4-BE49-F238E27FC236}">
                <a16:creationId xmlns:a16="http://schemas.microsoft.com/office/drawing/2014/main" id="{3D14E467-3E90-4D3E-A461-33F1FC611FE0}"/>
              </a:ext>
            </a:extLst>
          </p:cNvPr>
          <p:cNvSpPr>
            <a:spLocks noGrp="1"/>
          </p:cNvSpPr>
          <p:nvPr>
            <p:ph type="sldNum" sz="quarter" idx="12"/>
          </p:nvPr>
        </p:nvSpPr>
        <p:spPr/>
        <p:txBody>
          <a:bodyPr/>
          <a:lstStyle/>
          <a:p>
            <a:fld id="{7D9BB5D0-35E4-459D-AEF3-FE4D7C45CC19}" type="slidenum">
              <a:rPr lang="zh-CN" altLang="en-US" smtClean="0"/>
              <a:pPr/>
              <a:t>17</a:t>
            </a:fld>
            <a:r>
              <a:rPr lang="en-US" altLang="zh-CN"/>
              <a:t>/42</a:t>
            </a:r>
            <a:endParaRPr lang="zh-CN" altLang="en-US" dirty="0"/>
          </a:p>
        </p:txBody>
      </p:sp>
    </p:spTree>
    <p:extLst>
      <p:ext uri="{BB962C8B-B14F-4D97-AF65-F5344CB8AC3E}">
        <p14:creationId xmlns:p14="http://schemas.microsoft.com/office/powerpoint/2010/main" val="371732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29" name="矩形 1"/>
          <p:cNvSpPr>
            <a:spLocks noChangeArrowheads="1"/>
          </p:cNvSpPr>
          <p:nvPr/>
        </p:nvSpPr>
        <p:spPr bwMode="auto">
          <a:xfrm>
            <a:off x="323403" y="763967"/>
            <a:ext cx="3456507"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热力特性仿真示例</a:t>
            </a:r>
            <a:endParaRPr kumimoji="0" lang="en-US" altLang="zh-CN" sz="2400" b="1" baseline="30000" dirty="0">
              <a:latin typeface="微软雅黑" pitchFamily="34" charset="-122"/>
              <a:ea typeface="微软雅黑" pitchFamily="34" charset="-122"/>
            </a:endParaRPr>
          </a:p>
        </p:txBody>
      </p:sp>
      <p:sp>
        <p:nvSpPr>
          <p:cNvPr id="16" name="Rectangle 2">
            <a:extLst>
              <a:ext uri="{FF2B5EF4-FFF2-40B4-BE49-F238E27FC236}">
                <a16:creationId xmlns:a16="http://schemas.microsoft.com/office/drawing/2014/main" id="{CAEE94BA-3720-482D-84B5-E8E242EF7116}"/>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2.1 </a:t>
            </a:r>
            <a:r>
              <a:rPr lang="zh-CN" altLang="en-US" sz="3200" kern="0" dirty="0">
                <a:effectLst/>
              </a:rPr>
              <a:t>先进绝热压缩空气储能</a:t>
            </a:r>
            <a:r>
              <a:rPr lang="zh-CN" altLang="en-US" sz="3200" kern="0" dirty="0">
                <a:solidFill>
                  <a:srgbClr val="C00000"/>
                </a:solidFill>
                <a:effectLst/>
              </a:rPr>
              <a:t>通用宽工况仿真</a:t>
            </a:r>
            <a:r>
              <a:rPr lang="zh-CN" altLang="en-US" sz="3200" kern="0" dirty="0">
                <a:effectLst/>
              </a:rPr>
              <a:t>模型</a:t>
            </a:r>
          </a:p>
        </p:txBody>
      </p:sp>
      <p:sp>
        <p:nvSpPr>
          <p:cNvPr id="18" name="圆角矩形 44">
            <a:extLst>
              <a:ext uri="{FF2B5EF4-FFF2-40B4-BE49-F238E27FC236}">
                <a16:creationId xmlns:a16="http://schemas.microsoft.com/office/drawing/2014/main" id="{96D31751-5FEC-4596-85B1-63F5E0DE33AF}"/>
              </a:ext>
            </a:extLst>
          </p:cNvPr>
          <p:cNvSpPr/>
          <p:nvPr/>
        </p:nvSpPr>
        <p:spPr bwMode="auto">
          <a:xfrm>
            <a:off x="100407" y="6125976"/>
            <a:ext cx="8943186" cy="365126"/>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fontAlgn="base" hangingPunct="0">
              <a:spcBef>
                <a:spcPct val="0"/>
              </a:spcBef>
              <a:spcAft>
                <a:spcPct val="0"/>
              </a:spcAft>
              <a:defRPr/>
            </a:pPr>
            <a:r>
              <a:rPr lang="zh-CN" altLang="en-US" b="1" dirty="0">
                <a:solidFill>
                  <a:srgbClr val="C00000"/>
                </a:solidFill>
                <a:latin typeface="微软雅黑" panose="020B0503020204020204" pitchFamily="34" charset="-122"/>
                <a:ea typeface="微软雅黑" panose="020B0503020204020204" pitchFamily="34" charset="-122"/>
              </a:rPr>
              <a:t>宽工况</a:t>
            </a:r>
            <a:r>
              <a:rPr lang="zh-CN" altLang="en-US" b="1" dirty="0">
                <a:solidFill>
                  <a:srgbClr val="000000"/>
                </a:solidFill>
                <a:latin typeface="微软雅黑" panose="020B0503020204020204" pitchFamily="34" charset="-122"/>
                <a:ea typeface="微软雅黑" panose="020B0503020204020204" pitchFamily="34" charset="-122"/>
              </a:rPr>
              <a:t>下电</a:t>
            </a:r>
            <a:r>
              <a:rPr lang="en-US" altLang="zh-CN" b="1" dirty="0">
                <a:solidFill>
                  <a:srgbClr val="000000"/>
                </a:solidFill>
                <a:latin typeface="微软雅黑" panose="020B0503020204020204" pitchFamily="34" charset="-122"/>
                <a:ea typeface="微软雅黑" panose="020B0503020204020204" pitchFamily="34" charset="-122"/>
              </a:rPr>
              <a:t>-</a:t>
            </a:r>
            <a:r>
              <a:rPr lang="zh-CN" altLang="en-US" b="1" dirty="0">
                <a:solidFill>
                  <a:srgbClr val="000000"/>
                </a:solidFill>
                <a:latin typeface="微软雅黑" panose="020B0503020204020204" pitchFamily="34" charset="-122"/>
                <a:ea typeface="微软雅黑" panose="020B0503020204020204" pitchFamily="34" charset="-122"/>
              </a:rPr>
              <a:t>电循环效率相对降低</a:t>
            </a:r>
            <a:r>
              <a:rPr lang="en-US" altLang="zh-CN" b="1" dirty="0">
                <a:solidFill>
                  <a:srgbClr val="C00000"/>
                </a:solidFill>
                <a:latin typeface="微软雅黑" panose="020B0503020204020204" pitchFamily="34" charset="-122"/>
                <a:ea typeface="微软雅黑" panose="020B0503020204020204" pitchFamily="34" charset="-122"/>
              </a:rPr>
              <a:t>6.9%</a:t>
            </a:r>
            <a:r>
              <a:rPr lang="en-US" altLang="zh-CN" b="1" dirty="0">
                <a:solidFill>
                  <a:srgbClr val="000000"/>
                </a:solidFill>
                <a:latin typeface="微软雅黑" panose="020B0503020204020204" pitchFamily="34" charset="-122"/>
                <a:ea typeface="微软雅黑" panose="020B0503020204020204" pitchFamily="34" charset="-122"/>
              </a:rPr>
              <a:t>@40% </a:t>
            </a:r>
            <a:r>
              <a:rPr lang="zh-CN" altLang="en-US" b="1" dirty="0">
                <a:solidFill>
                  <a:srgbClr val="000000"/>
                </a:solidFill>
                <a:latin typeface="微软雅黑" panose="020B0503020204020204" pitchFamily="34" charset="-122"/>
                <a:ea typeface="微软雅黑" panose="020B0503020204020204" pitchFamily="34" charset="-122"/>
              </a:rPr>
              <a:t>，热电联供效率相对下降</a:t>
            </a:r>
            <a:r>
              <a:rPr lang="en-US" altLang="zh-CN" b="1" dirty="0">
                <a:solidFill>
                  <a:srgbClr val="C00000"/>
                </a:solidFill>
                <a:latin typeface="微软雅黑" panose="020B0503020204020204" pitchFamily="34" charset="-122"/>
                <a:ea typeface="微软雅黑" panose="020B0503020204020204" pitchFamily="34" charset="-122"/>
              </a:rPr>
              <a:t>5.1%</a:t>
            </a:r>
            <a:r>
              <a:rPr lang="en-US" altLang="zh-CN" b="1" dirty="0">
                <a:solidFill>
                  <a:srgbClr val="000000"/>
                </a:solidFill>
                <a:latin typeface="微软雅黑" panose="020B0503020204020204" pitchFamily="34" charset="-122"/>
                <a:ea typeface="微软雅黑" panose="020B0503020204020204" pitchFamily="34" charset="-122"/>
              </a:rPr>
              <a:t>@84.7%</a:t>
            </a:r>
            <a:endPar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37555213-4A14-4BC5-B457-10B1B0CEE7F0}"/>
              </a:ext>
            </a:extLst>
          </p:cNvPr>
          <p:cNvPicPr>
            <a:picLocks noChangeAspect="1"/>
          </p:cNvPicPr>
          <p:nvPr/>
        </p:nvPicPr>
        <p:blipFill>
          <a:blip r:embed="rId3"/>
          <a:stretch>
            <a:fillRect/>
          </a:stretch>
        </p:blipFill>
        <p:spPr>
          <a:xfrm>
            <a:off x="771183" y="3715925"/>
            <a:ext cx="3719500" cy="2339601"/>
          </a:xfrm>
          <a:prstGeom prst="rect">
            <a:avLst/>
          </a:prstGeom>
        </p:spPr>
      </p:pic>
      <p:pic>
        <p:nvPicPr>
          <p:cNvPr id="4" name="Picture 3">
            <a:extLst>
              <a:ext uri="{FF2B5EF4-FFF2-40B4-BE49-F238E27FC236}">
                <a16:creationId xmlns:a16="http://schemas.microsoft.com/office/drawing/2014/main" id="{0EF70A0A-76DE-49C9-AAC2-1BD29F2F0CF0}"/>
              </a:ext>
            </a:extLst>
          </p:cNvPr>
          <p:cNvPicPr>
            <a:picLocks noChangeAspect="1"/>
          </p:cNvPicPr>
          <p:nvPr/>
        </p:nvPicPr>
        <p:blipFill>
          <a:blip r:embed="rId4"/>
          <a:stretch>
            <a:fillRect/>
          </a:stretch>
        </p:blipFill>
        <p:spPr>
          <a:xfrm>
            <a:off x="4653318" y="3760546"/>
            <a:ext cx="4131641" cy="2250360"/>
          </a:xfrm>
          <a:prstGeom prst="rect">
            <a:avLst/>
          </a:prstGeom>
        </p:spPr>
      </p:pic>
      <p:sp>
        <p:nvSpPr>
          <p:cNvPr id="12" name="Rectangle 11">
            <a:extLst>
              <a:ext uri="{FF2B5EF4-FFF2-40B4-BE49-F238E27FC236}">
                <a16:creationId xmlns:a16="http://schemas.microsoft.com/office/drawing/2014/main" id="{D67EDD11-82A6-427C-91AC-3C5D77471430}"/>
              </a:ext>
            </a:extLst>
          </p:cNvPr>
          <p:cNvSpPr/>
          <p:nvPr/>
        </p:nvSpPr>
        <p:spPr>
          <a:xfrm>
            <a:off x="3879058" y="826315"/>
            <a:ext cx="4946501" cy="400110"/>
          </a:xfrm>
          <a:prstGeom prst="rect">
            <a:avLst/>
          </a:prstGeom>
        </p:spPr>
        <p:txBody>
          <a:bodyPr wrap="square">
            <a:spAutoFit/>
          </a:bodyPr>
          <a:lstStyle/>
          <a:p>
            <a:pPr algn="ctr"/>
            <a:r>
              <a:rPr lang="en-US" altLang="zh-CN" sz="2000" u="sng" dirty="0">
                <a:latin typeface="times" panose="02020603050405020304" pitchFamily="18" charset="0"/>
                <a:ea typeface="微软雅黑" panose="020B0503020204020204" pitchFamily="34" charset="-122"/>
                <a:cs typeface="times" panose="02020603050405020304" pitchFamily="18" charset="0"/>
              </a:rPr>
              <a:t>0.5 MW AA-CAES</a:t>
            </a:r>
            <a:r>
              <a:rPr lang="zh-CN" altLang="en-US" sz="2000" u="sng" dirty="0">
                <a:latin typeface="times" panose="02020603050405020304" pitchFamily="18" charset="0"/>
                <a:ea typeface="微软雅黑" panose="020B0503020204020204" pitchFamily="34" charset="-122"/>
                <a:cs typeface="times" panose="02020603050405020304" pitchFamily="18" charset="0"/>
              </a:rPr>
              <a:t>系统</a:t>
            </a:r>
            <a:r>
              <a:rPr lang="zh-CN" altLang="en-US" sz="2000" u="sng" dirty="0">
                <a:solidFill>
                  <a:srgbClr val="C00000"/>
                </a:solidFill>
                <a:latin typeface="times" panose="02020603050405020304" pitchFamily="18" charset="0"/>
                <a:ea typeface="微软雅黑" panose="020B0503020204020204" pitchFamily="34" charset="-122"/>
                <a:cs typeface="times" panose="02020603050405020304" pitchFamily="18" charset="0"/>
              </a:rPr>
              <a:t>滑压</a:t>
            </a:r>
            <a:r>
              <a:rPr lang="en-US" altLang="zh-CN" sz="2000" u="sng" dirty="0">
                <a:solidFill>
                  <a:srgbClr val="C00000"/>
                </a:solidFill>
                <a:latin typeface="times" panose="02020603050405020304" pitchFamily="18" charset="0"/>
                <a:ea typeface="微软雅黑" panose="020B0503020204020204" pitchFamily="34" charset="-122"/>
                <a:cs typeface="times" panose="02020603050405020304" pitchFamily="18" charset="0"/>
              </a:rPr>
              <a:t>-</a:t>
            </a:r>
            <a:r>
              <a:rPr lang="zh-CN" altLang="en-US" sz="2000" u="sng" dirty="0">
                <a:solidFill>
                  <a:srgbClr val="C00000"/>
                </a:solidFill>
                <a:latin typeface="times" panose="02020603050405020304" pitchFamily="18" charset="0"/>
                <a:ea typeface="微软雅黑" panose="020B0503020204020204" pitchFamily="34" charset="-122"/>
                <a:cs typeface="times" panose="02020603050405020304" pitchFamily="18" charset="0"/>
              </a:rPr>
              <a:t>常压</a:t>
            </a:r>
            <a:r>
              <a:rPr lang="zh-CN" altLang="en-US" sz="2000" u="sng" dirty="0">
                <a:latin typeface="times" panose="02020603050405020304" pitchFamily="18" charset="0"/>
                <a:ea typeface="微软雅黑" panose="020B0503020204020204" pitchFamily="34" charset="-122"/>
                <a:cs typeface="times" panose="02020603050405020304" pitchFamily="18" charset="0"/>
              </a:rPr>
              <a:t>运行特性</a:t>
            </a:r>
          </a:p>
        </p:txBody>
      </p:sp>
      <p:grpSp>
        <p:nvGrpSpPr>
          <p:cNvPr id="7" name="Group 6">
            <a:extLst>
              <a:ext uri="{FF2B5EF4-FFF2-40B4-BE49-F238E27FC236}">
                <a16:creationId xmlns:a16="http://schemas.microsoft.com/office/drawing/2014/main" id="{44BCCC5D-1A57-4678-843C-F3D5A8D8FE35}"/>
              </a:ext>
            </a:extLst>
          </p:cNvPr>
          <p:cNvGrpSpPr/>
          <p:nvPr/>
        </p:nvGrpSpPr>
        <p:grpSpPr>
          <a:xfrm>
            <a:off x="679756" y="1196752"/>
            <a:ext cx="7996700" cy="2607746"/>
            <a:chOff x="679756" y="1352711"/>
            <a:chExt cx="7996700" cy="2607746"/>
          </a:xfrm>
        </p:grpSpPr>
        <p:pic>
          <p:nvPicPr>
            <p:cNvPr id="5" name="Picture 4">
              <a:extLst>
                <a:ext uri="{FF2B5EF4-FFF2-40B4-BE49-F238E27FC236}">
                  <a16:creationId xmlns:a16="http://schemas.microsoft.com/office/drawing/2014/main" id="{53870893-977B-4DAD-81D5-E4994C5F7F0F}"/>
                </a:ext>
              </a:extLst>
            </p:cNvPr>
            <p:cNvPicPr>
              <a:picLocks noChangeAspect="1"/>
            </p:cNvPicPr>
            <p:nvPr/>
          </p:nvPicPr>
          <p:blipFill>
            <a:blip r:embed="rId5"/>
            <a:stretch>
              <a:fillRect/>
            </a:stretch>
          </p:blipFill>
          <p:spPr>
            <a:xfrm>
              <a:off x="679756" y="1352711"/>
              <a:ext cx="4131641" cy="2493344"/>
            </a:xfrm>
            <a:prstGeom prst="rect">
              <a:avLst/>
            </a:prstGeom>
          </p:spPr>
        </p:pic>
        <p:pic>
          <p:nvPicPr>
            <p:cNvPr id="6" name="Picture 5">
              <a:extLst>
                <a:ext uri="{FF2B5EF4-FFF2-40B4-BE49-F238E27FC236}">
                  <a16:creationId xmlns:a16="http://schemas.microsoft.com/office/drawing/2014/main" id="{4FB1A2BE-5598-481E-8322-E1DA98DA0B47}"/>
                </a:ext>
              </a:extLst>
            </p:cNvPr>
            <p:cNvPicPr>
              <a:picLocks noChangeAspect="1"/>
            </p:cNvPicPr>
            <p:nvPr/>
          </p:nvPicPr>
          <p:blipFill>
            <a:blip r:embed="rId6"/>
            <a:stretch>
              <a:fillRect/>
            </a:stretch>
          </p:blipFill>
          <p:spPr>
            <a:xfrm>
              <a:off x="4860032" y="1357241"/>
              <a:ext cx="3816424" cy="2603216"/>
            </a:xfrm>
            <a:prstGeom prst="rect">
              <a:avLst/>
            </a:prstGeom>
          </p:spPr>
        </p:pic>
        <p:sp>
          <p:nvSpPr>
            <p:cNvPr id="17" name="矩形 1">
              <a:extLst>
                <a:ext uri="{FF2B5EF4-FFF2-40B4-BE49-F238E27FC236}">
                  <a16:creationId xmlns:a16="http://schemas.microsoft.com/office/drawing/2014/main" id="{30F6F5EB-5F5D-47F8-8B2A-CEAACD3BB315}"/>
                </a:ext>
              </a:extLst>
            </p:cNvPr>
            <p:cNvSpPr>
              <a:spLocks noChangeArrowheads="1"/>
            </p:cNvSpPr>
            <p:nvPr/>
          </p:nvSpPr>
          <p:spPr bwMode="auto">
            <a:xfrm>
              <a:off x="2563910" y="1561871"/>
              <a:ext cx="1520317" cy="337015"/>
            </a:xfrm>
            <a:prstGeom prst="rect">
              <a:avLst/>
            </a:prstGeom>
            <a:noFill/>
            <a:ln w="9525">
              <a:noFill/>
              <a:miter lim="800000"/>
              <a:headEnd/>
              <a:tailEnd/>
            </a:ln>
          </p:spPr>
          <p:txBody>
            <a:bodyPr wrap="square">
              <a:spAutoFit/>
            </a:bodyPr>
            <a:lstStyle/>
            <a:p>
              <a:pPr algn="ctr">
                <a:lnSpc>
                  <a:spcPct val="125000"/>
                </a:lnSpc>
              </a:pPr>
              <a:r>
                <a:rPr kumimoji="0" lang="zh-CN" altLang="en-US" sz="1400" dirty="0">
                  <a:latin typeface="微软雅黑" pitchFamily="34" charset="-122"/>
                  <a:ea typeface="微软雅黑" pitchFamily="34" charset="-122"/>
                </a:rPr>
                <a:t>储热罐温度质量</a:t>
              </a:r>
              <a:endParaRPr kumimoji="0" lang="en-US" altLang="zh-CN" sz="1400" dirty="0">
                <a:latin typeface="微软雅黑" pitchFamily="34" charset="-122"/>
                <a:ea typeface="微软雅黑" pitchFamily="34" charset="-122"/>
              </a:endParaRPr>
            </a:p>
          </p:txBody>
        </p:sp>
        <p:sp>
          <p:nvSpPr>
            <p:cNvPr id="19" name="矩形 1">
              <a:extLst>
                <a:ext uri="{FF2B5EF4-FFF2-40B4-BE49-F238E27FC236}">
                  <a16:creationId xmlns:a16="http://schemas.microsoft.com/office/drawing/2014/main" id="{BAAFB9E4-F751-4BE9-94C1-6E2EB6ED4DD6}"/>
                </a:ext>
              </a:extLst>
            </p:cNvPr>
            <p:cNvSpPr>
              <a:spLocks noChangeArrowheads="1"/>
            </p:cNvSpPr>
            <p:nvPr/>
          </p:nvSpPr>
          <p:spPr bwMode="auto">
            <a:xfrm>
              <a:off x="5782388" y="1386488"/>
              <a:ext cx="2101980" cy="337015"/>
            </a:xfrm>
            <a:prstGeom prst="rect">
              <a:avLst/>
            </a:prstGeom>
            <a:noFill/>
            <a:ln w="9525">
              <a:noFill/>
              <a:miter lim="800000"/>
              <a:headEnd/>
              <a:tailEnd/>
            </a:ln>
          </p:spPr>
          <p:txBody>
            <a:bodyPr wrap="square">
              <a:spAutoFit/>
            </a:bodyPr>
            <a:lstStyle/>
            <a:p>
              <a:pPr algn="ctr">
                <a:lnSpc>
                  <a:spcPct val="125000"/>
                </a:lnSpc>
              </a:pPr>
              <a:r>
                <a:rPr kumimoji="0" lang="zh-CN" altLang="en-US" sz="1400" dirty="0">
                  <a:latin typeface="微软雅黑" pitchFamily="34" charset="-122"/>
                  <a:ea typeface="微软雅黑" pitchFamily="34" charset="-122"/>
                </a:rPr>
                <a:t>储气库质量</a:t>
              </a:r>
              <a:endParaRPr kumimoji="0" lang="en-US" altLang="zh-CN" sz="1400" dirty="0">
                <a:latin typeface="微软雅黑" pitchFamily="34" charset="-122"/>
                <a:ea typeface="微软雅黑" pitchFamily="34" charset="-122"/>
              </a:endParaRPr>
            </a:p>
          </p:txBody>
        </p:sp>
      </p:grpSp>
      <p:grpSp>
        <p:nvGrpSpPr>
          <p:cNvPr id="8" name="Group 7">
            <a:extLst>
              <a:ext uri="{FF2B5EF4-FFF2-40B4-BE49-F238E27FC236}">
                <a16:creationId xmlns:a16="http://schemas.microsoft.com/office/drawing/2014/main" id="{41673F97-F9B6-40EC-BC0E-FE4CC5EE5DE9}"/>
              </a:ext>
            </a:extLst>
          </p:cNvPr>
          <p:cNvGrpSpPr/>
          <p:nvPr/>
        </p:nvGrpSpPr>
        <p:grpSpPr>
          <a:xfrm>
            <a:off x="395536" y="1713678"/>
            <a:ext cx="331652" cy="3733793"/>
            <a:chOff x="348104" y="1869637"/>
            <a:chExt cx="331652" cy="3733793"/>
          </a:xfrm>
        </p:grpSpPr>
        <p:cxnSp>
          <p:nvCxnSpPr>
            <p:cNvPr id="20" name="Straight Connector 19">
              <a:extLst>
                <a:ext uri="{FF2B5EF4-FFF2-40B4-BE49-F238E27FC236}">
                  <a16:creationId xmlns:a16="http://schemas.microsoft.com/office/drawing/2014/main" id="{2568B95D-6262-4610-935D-ACB4CD92A8FA}"/>
                </a:ext>
              </a:extLst>
            </p:cNvPr>
            <p:cNvCxnSpPr>
              <a:cxnSpLocks/>
            </p:cNvCxnSpPr>
            <p:nvPr/>
          </p:nvCxnSpPr>
          <p:spPr>
            <a:xfrm flipH="1">
              <a:off x="507024" y="2799108"/>
              <a:ext cx="6906" cy="2211162"/>
            </a:xfrm>
            <a:prstGeom prst="line">
              <a:avLst/>
            </a:prstGeom>
            <a:noFill/>
            <a:ln w="19050" cap="flat" cmpd="sng" algn="ctr">
              <a:solidFill>
                <a:schemeClr val="accent1">
                  <a:lumMod val="75000"/>
                </a:schemeClr>
              </a:solidFill>
              <a:prstDash val="solid"/>
            </a:ln>
            <a:effectLst/>
          </p:spPr>
        </p:cxnSp>
        <p:sp>
          <p:nvSpPr>
            <p:cNvPr id="14" name="矩形标注 53">
              <a:extLst>
                <a:ext uri="{FF2B5EF4-FFF2-40B4-BE49-F238E27FC236}">
                  <a16:creationId xmlns:a16="http://schemas.microsoft.com/office/drawing/2014/main" id="{86924DB2-51C1-4AE1-ACD6-B8C5EA6DC05E}"/>
                </a:ext>
              </a:extLst>
            </p:cNvPr>
            <p:cNvSpPr/>
            <p:nvPr/>
          </p:nvSpPr>
          <p:spPr>
            <a:xfrm flipH="1">
              <a:off x="348104" y="1869637"/>
              <a:ext cx="331652" cy="1283375"/>
            </a:xfrm>
            <a:prstGeom prst="wedgeRectCallout">
              <a:avLst>
                <a:gd name="adj1" fmla="val -35506"/>
                <a:gd name="adj2" fmla="val -33683"/>
              </a:avLst>
            </a:prstGeom>
            <a:solidFill>
              <a:schemeClr val="accent5">
                <a:lumMod val="60000"/>
                <a:lumOff val="40000"/>
              </a:scheme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800" b="1"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压缩过程</a:t>
              </a:r>
              <a:endParaRPr kumimoji="1" lang="en-US" altLang="zh-CN" sz="1800" b="1"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endParaRPr>
            </a:p>
          </p:txBody>
        </p:sp>
        <p:sp>
          <p:nvSpPr>
            <p:cNvPr id="21" name="矩形标注 53">
              <a:extLst>
                <a:ext uri="{FF2B5EF4-FFF2-40B4-BE49-F238E27FC236}">
                  <a16:creationId xmlns:a16="http://schemas.microsoft.com/office/drawing/2014/main" id="{51FCA131-40FF-4D10-B34D-06F1324EEA3E}"/>
                </a:ext>
              </a:extLst>
            </p:cNvPr>
            <p:cNvSpPr/>
            <p:nvPr/>
          </p:nvSpPr>
          <p:spPr>
            <a:xfrm flipH="1">
              <a:off x="348104" y="4320055"/>
              <a:ext cx="331652" cy="1283375"/>
            </a:xfrm>
            <a:prstGeom prst="wedgeRectCallout">
              <a:avLst>
                <a:gd name="adj1" fmla="val -35506"/>
                <a:gd name="adj2" fmla="val -33683"/>
              </a:avLst>
            </a:prstGeom>
            <a:solidFill>
              <a:schemeClr val="accent5">
                <a:lumMod val="60000"/>
                <a:lumOff val="40000"/>
              </a:scheme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800" b="1"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膨胀过程</a:t>
              </a:r>
              <a:endParaRPr kumimoji="1" lang="en-US" altLang="zh-CN" sz="1800" b="1"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endParaRPr>
            </a:p>
          </p:txBody>
        </p:sp>
      </p:grpSp>
      <p:sp>
        <p:nvSpPr>
          <p:cNvPr id="22" name="矩形 1">
            <a:extLst>
              <a:ext uri="{FF2B5EF4-FFF2-40B4-BE49-F238E27FC236}">
                <a16:creationId xmlns:a16="http://schemas.microsoft.com/office/drawing/2014/main" id="{914450A7-26B5-49AF-8860-3A6F925F45BF}"/>
              </a:ext>
            </a:extLst>
          </p:cNvPr>
          <p:cNvSpPr>
            <a:spLocks noChangeArrowheads="1"/>
          </p:cNvSpPr>
          <p:nvPr/>
        </p:nvSpPr>
        <p:spPr bwMode="auto">
          <a:xfrm>
            <a:off x="1998253" y="3768780"/>
            <a:ext cx="1493627" cy="337015"/>
          </a:xfrm>
          <a:prstGeom prst="rect">
            <a:avLst/>
          </a:prstGeom>
          <a:noFill/>
          <a:ln w="9525">
            <a:noFill/>
            <a:miter lim="800000"/>
            <a:headEnd/>
            <a:tailEnd/>
          </a:ln>
        </p:spPr>
        <p:txBody>
          <a:bodyPr wrap="square">
            <a:spAutoFit/>
          </a:bodyPr>
          <a:lstStyle/>
          <a:p>
            <a:pPr algn="ctr">
              <a:lnSpc>
                <a:spcPct val="125000"/>
              </a:lnSpc>
            </a:pPr>
            <a:r>
              <a:rPr kumimoji="0" lang="zh-CN" altLang="en-US" sz="1400" dirty="0">
                <a:latin typeface="微软雅黑" pitchFamily="34" charset="-122"/>
                <a:ea typeface="微软雅黑" pitchFamily="34" charset="-122"/>
              </a:rPr>
              <a:t>换热器换热功率</a:t>
            </a:r>
            <a:endParaRPr kumimoji="0" lang="en-US" altLang="zh-CN" sz="1400" dirty="0">
              <a:latin typeface="微软雅黑" pitchFamily="34" charset="-122"/>
              <a:ea typeface="微软雅黑" pitchFamily="34" charset="-122"/>
            </a:endParaRPr>
          </a:p>
        </p:txBody>
      </p:sp>
      <p:sp>
        <p:nvSpPr>
          <p:cNvPr id="23" name="矩形 1">
            <a:extLst>
              <a:ext uri="{FF2B5EF4-FFF2-40B4-BE49-F238E27FC236}">
                <a16:creationId xmlns:a16="http://schemas.microsoft.com/office/drawing/2014/main" id="{50BAE896-874B-4FD4-A58B-02F00734D04A}"/>
              </a:ext>
            </a:extLst>
          </p:cNvPr>
          <p:cNvSpPr>
            <a:spLocks noChangeArrowheads="1"/>
          </p:cNvSpPr>
          <p:nvPr/>
        </p:nvSpPr>
        <p:spPr bwMode="auto">
          <a:xfrm>
            <a:off x="6027583" y="3820959"/>
            <a:ext cx="1630028" cy="337015"/>
          </a:xfrm>
          <a:prstGeom prst="rect">
            <a:avLst/>
          </a:prstGeom>
          <a:noFill/>
          <a:ln w="9525">
            <a:noFill/>
            <a:miter lim="800000"/>
            <a:headEnd/>
            <a:tailEnd/>
          </a:ln>
        </p:spPr>
        <p:txBody>
          <a:bodyPr wrap="square">
            <a:spAutoFit/>
          </a:bodyPr>
          <a:lstStyle/>
          <a:p>
            <a:pPr algn="ctr">
              <a:lnSpc>
                <a:spcPct val="125000"/>
              </a:lnSpc>
            </a:pPr>
            <a:r>
              <a:rPr kumimoji="0" lang="zh-CN" altLang="en-US" sz="1400" dirty="0">
                <a:latin typeface="微软雅黑" pitchFamily="34" charset="-122"/>
                <a:ea typeface="微软雅黑" pitchFamily="34" charset="-122"/>
              </a:rPr>
              <a:t>透平及总透平功率</a:t>
            </a:r>
            <a:endParaRPr kumimoji="0" lang="en-US" altLang="zh-CN" sz="1400" dirty="0">
              <a:latin typeface="微软雅黑" pitchFamily="34" charset="-122"/>
              <a:ea typeface="微软雅黑" pitchFamily="34" charset="-122"/>
            </a:endParaRPr>
          </a:p>
        </p:txBody>
      </p:sp>
      <p:cxnSp>
        <p:nvCxnSpPr>
          <p:cNvPr id="10" name="Straight Arrow Connector 9">
            <a:extLst>
              <a:ext uri="{FF2B5EF4-FFF2-40B4-BE49-F238E27FC236}">
                <a16:creationId xmlns:a16="http://schemas.microsoft.com/office/drawing/2014/main" id="{B589817F-ABF6-48DA-B23B-2DCA24467E81}"/>
              </a:ext>
            </a:extLst>
          </p:cNvPr>
          <p:cNvCxnSpPr>
            <a:cxnSpLocks/>
          </p:cNvCxnSpPr>
          <p:nvPr/>
        </p:nvCxnSpPr>
        <p:spPr>
          <a:xfrm>
            <a:off x="2287784" y="2427448"/>
            <a:ext cx="4120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67E996A-77E4-4101-919E-DCC419E08673}"/>
              </a:ext>
            </a:extLst>
          </p:cNvPr>
          <p:cNvCxnSpPr/>
          <p:nvPr/>
        </p:nvCxnSpPr>
        <p:spPr>
          <a:xfrm>
            <a:off x="2267744" y="1779009"/>
            <a:ext cx="0" cy="1447761"/>
          </a:xfrm>
          <a:prstGeom prst="line">
            <a:avLst/>
          </a:prstGeom>
          <a:ln>
            <a:solidFill>
              <a:schemeClr val="tx1">
                <a:lumMod val="85000"/>
                <a:lumOff val="15000"/>
              </a:schemeClr>
            </a:solidFill>
            <a:prstDash val="lgDash"/>
          </a:ln>
        </p:spPr>
        <p:style>
          <a:lnRef idx="1">
            <a:schemeClr val="accent1"/>
          </a:lnRef>
          <a:fillRef idx="0">
            <a:schemeClr val="accent1"/>
          </a:fillRef>
          <a:effectRef idx="0">
            <a:schemeClr val="accent1"/>
          </a:effectRef>
          <a:fontRef idx="minor">
            <a:schemeClr val="tx1"/>
          </a:fontRef>
        </p:style>
      </p:cxnSp>
      <p:sp>
        <p:nvSpPr>
          <p:cNvPr id="30" name="矩形 1">
            <a:extLst>
              <a:ext uri="{FF2B5EF4-FFF2-40B4-BE49-F238E27FC236}">
                <a16:creationId xmlns:a16="http://schemas.microsoft.com/office/drawing/2014/main" id="{134EC73C-5E66-4F3C-9277-8373D9F98600}"/>
              </a:ext>
            </a:extLst>
          </p:cNvPr>
          <p:cNvSpPr>
            <a:spLocks noChangeArrowheads="1"/>
          </p:cNvSpPr>
          <p:nvPr/>
        </p:nvSpPr>
        <p:spPr bwMode="auto">
          <a:xfrm>
            <a:off x="2248377" y="2110133"/>
            <a:ext cx="1243503" cy="284630"/>
          </a:xfrm>
          <a:prstGeom prst="rect">
            <a:avLst/>
          </a:prstGeom>
          <a:noFill/>
          <a:ln w="9525">
            <a:noFill/>
            <a:miter lim="800000"/>
            <a:headEnd/>
            <a:tailEnd/>
          </a:ln>
        </p:spPr>
        <p:txBody>
          <a:bodyPr wrap="square">
            <a:spAutoFit/>
          </a:bodyPr>
          <a:lstStyle/>
          <a:p>
            <a:pPr algn="ctr">
              <a:lnSpc>
                <a:spcPct val="125000"/>
              </a:lnSpc>
            </a:pPr>
            <a:r>
              <a:rPr lang="zh-CN" altLang="en-US" sz="1100" dirty="0">
                <a:solidFill>
                  <a:srgbClr val="7030A0"/>
                </a:solidFill>
                <a:highlight>
                  <a:srgbClr val="FFFF00"/>
                </a:highlight>
                <a:latin typeface="微软雅黑" pitchFamily="34" charset="-122"/>
                <a:ea typeface="微软雅黑" pitchFamily="34" charset="-122"/>
              </a:rPr>
              <a:t>第</a:t>
            </a:r>
            <a:r>
              <a:rPr lang="en-US" altLang="zh-CN" sz="1100" dirty="0">
                <a:solidFill>
                  <a:srgbClr val="7030A0"/>
                </a:solidFill>
                <a:highlight>
                  <a:srgbClr val="FFFF00"/>
                </a:highlight>
                <a:latin typeface="微软雅黑" pitchFamily="34" charset="-122"/>
                <a:ea typeface="微软雅黑" pitchFamily="34" charset="-122"/>
              </a:rPr>
              <a:t>5</a:t>
            </a:r>
            <a:r>
              <a:rPr lang="zh-CN" altLang="en-US" sz="1100" dirty="0">
                <a:solidFill>
                  <a:srgbClr val="7030A0"/>
                </a:solidFill>
                <a:highlight>
                  <a:srgbClr val="FFFF00"/>
                </a:highlight>
                <a:latin typeface="微软雅黑" pitchFamily="34" charset="-122"/>
                <a:ea typeface="微软雅黑" pitchFamily="34" charset="-122"/>
              </a:rPr>
              <a:t>级压缩机启动</a:t>
            </a:r>
            <a:endParaRPr kumimoji="0" lang="en-US" altLang="zh-CN" sz="1100" dirty="0">
              <a:solidFill>
                <a:srgbClr val="7030A0"/>
              </a:solidFill>
              <a:highlight>
                <a:srgbClr val="FFFF00"/>
              </a:highlight>
              <a:latin typeface="微软雅黑" pitchFamily="34" charset="-122"/>
              <a:ea typeface="微软雅黑" pitchFamily="34" charset="-122"/>
            </a:endParaRPr>
          </a:p>
        </p:txBody>
      </p:sp>
      <p:cxnSp>
        <p:nvCxnSpPr>
          <p:cNvPr id="34" name="Straight Arrow Connector 33">
            <a:extLst>
              <a:ext uri="{FF2B5EF4-FFF2-40B4-BE49-F238E27FC236}">
                <a16:creationId xmlns:a16="http://schemas.microsoft.com/office/drawing/2014/main" id="{FD35A876-1DFD-45FA-A3C9-7B238D71EF32}"/>
              </a:ext>
            </a:extLst>
          </p:cNvPr>
          <p:cNvCxnSpPr>
            <a:cxnSpLocks/>
          </p:cNvCxnSpPr>
          <p:nvPr/>
        </p:nvCxnSpPr>
        <p:spPr>
          <a:xfrm flipV="1">
            <a:off x="2678980" y="4984976"/>
            <a:ext cx="0" cy="43693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1">
            <a:extLst>
              <a:ext uri="{FF2B5EF4-FFF2-40B4-BE49-F238E27FC236}">
                <a16:creationId xmlns:a16="http://schemas.microsoft.com/office/drawing/2014/main" id="{20BAD2D9-8973-4795-B451-2136F734621A}"/>
              </a:ext>
            </a:extLst>
          </p:cNvPr>
          <p:cNvSpPr>
            <a:spLocks noChangeArrowheads="1"/>
          </p:cNvSpPr>
          <p:nvPr/>
        </p:nvSpPr>
        <p:spPr bwMode="auto">
          <a:xfrm>
            <a:off x="1144060" y="5454086"/>
            <a:ext cx="3312368" cy="284630"/>
          </a:xfrm>
          <a:prstGeom prst="rect">
            <a:avLst/>
          </a:prstGeom>
          <a:noFill/>
          <a:ln w="9525">
            <a:noFill/>
            <a:miter lim="800000"/>
            <a:headEnd/>
            <a:tailEnd/>
          </a:ln>
        </p:spPr>
        <p:txBody>
          <a:bodyPr wrap="square">
            <a:spAutoFit/>
          </a:bodyPr>
          <a:lstStyle/>
          <a:p>
            <a:pPr algn="ctr">
              <a:lnSpc>
                <a:spcPct val="125000"/>
              </a:lnSpc>
            </a:pPr>
            <a:r>
              <a:rPr lang="zh-CN" altLang="en-US" sz="1100" dirty="0">
                <a:solidFill>
                  <a:srgbClr val="7030A0"/>
                </a:solidFill>
                <a:highlight>
                  <a:srgbClr val="FFFF00"/>
                </a:highlight>
                <a:latin typeface="微软雅黑" pitchFamily="34" charset="-122"/>
                <a:ea typeface="微软雅黑" pitchFamily="34" charset="-122"/>
              </a:rPr>
              <a:t>首级换热器宽工况特性受储气库动态特性影响明显</a:t>
            </a:r>
            <a:endParaRPr kumimoji="0" lang="en-US" altLang="zh-CN" sz="1100" dirty="0">
              <a:solidFill>
                <a:srgbClr val="7030A0"/>
              </a:solidFill>
              <a:highlight>
                <a:srgbClr val="FFFF00"/>
              </a:highlight>
              <a:latin typeface="微软雅黑" pitchFamily="34" charset="-122"/>
              <a:ea typeface="微软雅黑" pitchFamily="34" charset="-122"/>
            </a:endParaRPr>
          </a:p>
        </p:txBody>
      </p:sp>
      <p:sp>
        <p:nvSpPr>
          <p:cNvPr id="38" name="矩形 1">
            <a:extLst>
              <a:ext uri="{FF2B5EF4-FFF2-40B4-BE49-F238E27FC236}">
                <a16:creationId xmlns:a16="http://schemas.microsoft.com/office/drawing/2014/main" id="{6B3E6A60-C48E-4025-85A3-65F4CA8F0664}"/>
              </a:ext>
            </a:extLst>
          </p:cNvPr>
          <p:cNvSpPr>
            <a:spLocks noChangeArrowheads="1"/>
          </p:cNvSpPr>
          <p:nvPr/>
        </p:nvSpPr>
        <p:spPr bwMode="auto">
          <a:xfrm>
            <a:off x="5160227" y="5421907"/>
            <a:ext cx="3196158" cy="284630"/>
          </a:xfrm>
          <a:prstGeom prst="rect">
            <a:avLst/>
          </a:prstGeom>
          <a:noFill/>
          <a:ln w="9525">
            <a:noFill/>
            <a:miter lim="800000"/>
            <a:headEnd/>
            <a:tailEnd/>
          </a:ln>
        </p:spPr>
        <p:txBody>
          <a:bodyPr wrap="square">
            <a:spAutoFit/>
          </a:bodyPr>
          <a:lstStyle/>
          <a:p>
            <a:pPr algn="ctr">
              <a:lnSpc>
                <a:spcPct val="125000"/>
              </a:lnSpc>
            </a:pPr>
            <a:r>
              <a:rPr kumimoji="0" lang="zh-CN" altLang="en-US" sz="1100" dirty="0">
                <a:solidFill>
                  <a:srgbClr val="7030A0"/>
                </a:solidFill>
                <a:highlight>
                  <a:srgbClr val="FFFF00"/>
                </a:highlight>
                <a:latin typeface="微软雅黑" pitchFamily="34" charset="-122"/>
                <a:ea typeface="微软雅黑" pitchFamily="34" charset="-122"/>
              </a:rPr>
              <a:t>气热双储灵活性使得透平受储气库动态影响很小</a:t>
            </a:r>
            <a:endParaRPr kumimoji="0" lang="en-US" altLang="zh-CN" sz="1100" dirty="0">
              <a:solidFill>
                <a:srgbClr val="7030A0"/>
              </a:solidFill>
              <a:highlight>
                <a:srgbClr val="FFFF00"/>
              </a:highlight>
              <a:latin typeface="微软雅黑" pitchFamily="34" charset="-122"/>
              <a:ea typeface="微软雅黑" pitchFamily="34" charset="-122"/>
            </a:endParaRPr>
          </a:p>
        </p:txBody>
      </p:sp>
      <p:cxnSp>
        <p:nvCxnSpPr>
          <p:cNvPr id="39" name="Straight Arrow Connector 38">
            <a:extLst>
              <a:ext uri="{FF2B5EF4-FFF2-40B4-BE49-F238E27FC236}">
                <a16:creationId xmlns:a16="http://schemas.microsoft.com/office/drawing/2014/main" id="{56BAB00A-BE11-4002-8DB6-0B60BFE83664}"/>
              </a:ext>
            </a:extLst>
          </p:cNvPr>
          <p:cNvCxnSpPr>
            <a:cxnSpLocks/>
          </p:cNvCxnSpPr>
          <p:nvPr/>
        </p:nvCxnSpPr>
        <p:spPr>
          <a:xfrm>
            <a:off x="5292080" y="4024376"/>
            <a:ext cx="0" cy="26719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1">
            <a:extLst>
              <a:ext uri="{FF2B5EF4-FFF2-40B4-BE49-F238E27FC236}">
                <a16:creationId xmlns:a16="http://schemas.microsoft.com/office/drawing/2014/main" id="{1CF42D37-826F-441E-8477-69B9D29C27AE}"/>
              </a:ext>
            </a:extLst>
          </p:cNvPr>
          <p:cNvSpPr>
            <a:spLocks noChangeArrowheads="1"/>
          </p:cNvSpPr>
          <p:nvPr/>
        </p:nvSpPr>
        <p:spPr bwMode="auto">
          <a:xfrm>
            <a:off x="5228169" y="4126808"/>
            <a:ext cx="648072" cy="284630"/>
          </a:xfrm>
          <a:prstGeom prst="rect">
            <a:avLst/>
          </a:prstGeom>
          <a:noFill/>
          <a:ln w="9525">
            <a:noFill/>
            <a:miter lim="800000"/>
            <a:headEnd/>
            <a:tailEnd/>
          </a:ln>
        </p:spPr>
        <p:txBody>
          <a:bodyPr wrap="square">
            <a:spAutoFit/>
          </a:bodyPr>
          <a:lstStyle/>
          <a:p>
            <a:pPr algn="ctr">
              <a:lnSpc>
                <a:spcPct val="125000"/>
              </a:lnSpc>
            </a:pPr>
            <a:r>
              <a:rPr kumimoji="0" lang="en-US" altLang="zh-CN" sz="1100" b="1" dirty="0">
                <a:solidFill>
                  <a:schemeClr val="accent1">
                    <a:lumMod val="75000"/>
                  </a:schemeClr>
                </a:solidFill>
                <a:latin typeface="微软雅黑" pitchFamily="34" charset="-122"/>
                <a:ea typeface="微软雅黑" pitchFamily="34" charset="-122"/>
              </a:rPr>
              <a:t>2.31%</a:t>
            </a:r>
          </a:p>
        </p:txBody>
      </p:sp>
      <p:cxnSp>
        <p:nvCxnSpPr>
          <p:cNvPr id="42" name="Straight Arrow Connector 41">
            <a:extLst>
              <a:ext uri="{FF2B5EF4-FFF2-40B4-BE49-F238E27FC236}">
                <a16:creationId xmlns:a16="http://schemas.microsoft.com/office/drawing/2014/main" id="{AE4E377C-D260-474D-AD96-600C4D5876EB}"/>
              </a:ext>
            </a:extLst>
          </p:cNvPr>
          <p:cNvCxnSpPr>
            <a:cxnSpLocks/>
          </p:cNvCxnSpPr>
          <p:nvPr/>
        </p:nvCxnSpPr>
        <p:spPr>
          <a:xfrm>
            <a:off x="5492115" y="4474054"/>
            <a:ext cx="0" cy="2671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1">
            <a:extLst>
              <a:ext uri="{FF2B5EF4-FFF2-40B4-BE49-F238E27FC236}">
                <a16:creationId xmlns:a16="http://schemas.microsoft.com/office/drawing/2014/main" id="{18425B5A-B73C-4AEA-9A38-C92C2382B3EC}"/>
              </a:ext>
            </a:extLst>
          </p:cNvPr>
          <p:cNvSpPr>
            <a:spLocks noChangeArrowheads="1"/>
          </p:cNvSpPr>
          <p:nvPr/>
        </p:nvSpPr>
        <p:spPr bwMode="auto">
          <a:xfrm>
            <a:off x="5492114" y="4474054"/>
            <a:ext cx="648069" cy="284630"/>
          </a:xfrm>
          <a:prstGeom prst="rect">
            <a:avLst/>
          </a:prstGeom>
          <a:noFill/>
          <a:ln w="9525">
            <a:noFill/>
            <a:miter lim="800000"/>
            <a:headEnd/>
            <a:tailEnd/>
          </a:ln>
        </p:spPr>
        <p:txBody>
          <a:bodyPr wrap="square">
            <a:spAutoFit/>
          </a:bodyPr>
          <a:lstStyle/>
          <a:p>
            <a:pPr algn="ctr">
              <a:lnSpc>
                <a:spcPct val="125000"/>
              </a:lnSpc>
            </a:pPr>
            <a:r>
              <a:rPr lang="en-US" altLang="zh-CN" sz="1100" b="1" dirty="0">
                <a:solidFill>
                  <a:srgbClr val="C00000"/>
                </a:solidFill>
                <a:latin typeface="微软雅黑" pitchFamily="34" charset="-122"/>
                <a:ea typeface="微软雅黑" pitchFamily="34" charset="-122"/>
              </a:rPr>
              <a:t>0</a:t>
            </a:r>
            <a:r>
              <a:rPr kumimoji="0" lang="en-US" altLang="zh-CN" sz="1100" b="1" dirty="0">
                <a:solidFill>
                  <a:srgbClr val="C00000"/>
                </a:solidFill>
                <a:latin typeface="微软雅黑" pitchFamily="34" charset="-122"/>
                <a:ea typeface="微软雅黑" pitchFamily="34" charset="-122"/>
              </a:rPr>
              <a:t>.8%</a:t>
            </a:r>
          </a:p>
        </p:txBody>
      </p:sp>
      <p:sp>
        <p:nvSpPr>
          <p:cNvPr id="45" name="矩形 1">
            <a:extLst>
              <a:ext uri="{FF2B5EF4-FFF2-40B4-BE49-F238E27FC236}">
                <a16:creationId xmlns:a16="http://schemas.microsoft.com/office/drawing/2014/main" id="{70EF87AD-DAE6-46D6-8E7D-D0A36A5B4C8E}"/>
              </a:ext>
            </a:extLst>
          </p:cNvPr>
          <p:cNvSpPr>
            <a:spLocks noChangeArrowheads="1"/>
          </p:cNvSpPr>
          <p:nvPr/>
        </p:nvSpPr>
        <p:spPr bwMode="auto">
          <a:xfrm>
            <a:off x="2614007" y="5061127"/>
            <a:ext cx="840205" cy="284630"/>
          </a:xfrm>
          <a:prstGeom prst="rect">
            <a:avLst/>
          </a:prstGeom>
          <a:noFill/>
          <a:ln w="9525">
            <a:noFill/>
            <a:miter lim="800000"/>
            <a:headEnd/>
            <a:tailEnd/>
          </a:ln>
        </p:spPr>
        <p:txBody>
          <a:bodyPr wrap="square">
            <a:spAutoFit/>
          </a:bodyPr>
          <a:lstStyle/>
          <a:p>
            <a:pPr algn="ctr">
              <a:lnSpc>
                <a:spcPct val="125000"/>
              </a:lnSpc>
            </a:pPr>
            <a:r>
              <a:rPr kumimoji="0" lang="en-US" altLang="zh-CN" sz="1100" b="1" dirty="0">
                <a:solidFill>
                  <a:srgbClr val="C00000"/>
                </a:solidFill>
                <a:latin typeface="微软雅黑" pitchFamily="34" charset="-122"/>
                <a:ea typeface="微软雅黑" pitchFamily="34" charset="-122"/>
              </a:rPr>
              <a:t>137.71%</a:t>
            </a:r>
          </a:p>
        </p:txBody>
      </p:sp>
      <p:cxnSp>
        <p:nvCxnSpPr>
          <p:cNvPr id="46" name="Straight Arrow Connector 45">
            <a:extLst>
              <a:ext uri="{FF2B5EF4-FFF2-40B4-BE49-F238E27FC236}">
                <a16:creationId xmlns:a16="http://schemas.microsoft.com/office/drawing/2014/main" id="{7B99327F-04FC-448F-9161-FADE836A382F}"/>
              </a:ext>
            </a:extLst>
          </p:cNvPr>
          <p:cNvCxnSpPr>
            <a:cxnSpLocks/>
          </p:cNvCxnSpPr>
          <p:nvPr/>
        </p:nvCxnSpPr>
        <p:spPr>
          <a:xfrm flipV="1">
            <a:off x="1547664" y="4522783"/>
            <a:ext cx="0" cy="43693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1">
            <a:extLst>
              <a:ext uri="{FF2B5EF4-FFF2-40B4-BE49-F238E27FC236}">
                <a16:creationId xmlns:a16="http://schemas.microsoft.com/office/drawing/2014/main" id="{361830CC-553B-4F31-89E4-DF52BBFC1B5A}"/>
              </a:ext>
            </a:extLst>
          </p:cNvPr>
          <p:cNvSpPr>
            <a:spLocks noChangeArrowheads="1"/>
          </p:cNvSpPr>
          <p:nvPr/>
        </p:nvSpPr>
        <p:spPr bwMode="auto">
          <a:xfrm>
            <a:off x="1427539" y="4605345"/>
            <a:ext cx="840205" cy="284630"/>
          </a:xfrm>
          <a:prstGeom prst="rect">
            <a:avLst/>
          </a:prstGeom>
          <a:noFill/>
          <a:ln w="9525">
            <a:noFill/>
            <a:miter lim="800000"/>
            <a:headEnd/>
            <a:tailEnd/>
          </a:ln>
        </p:spPr>
        <p:txBody>
          <a:bodyPr wrap="square">
            <a:spAutoFit/>
          </a:bodyPr>
          <a:lstStyle/>
          <a:p>
            <a:pPr algn="ctr">
              <a:lnSpc>
                <a:spcPct val="125000"/>
              </a:lnSpc>
            </a:pPr>
            <a:r>
              <a:rPr kumimoji="0" lang="en-US" altLang="zh-CN" sz="1100" b="1" dirty="0">
                <a:solidFill>
                  <a:schemeClr val="accent6">
                    <a:lumMod val="75000"/>
                  </a:schemeClr>
                </a:solidFill>
                <a:latin typeface="微软雅黑" pitchFamily="34" charset="-122"/>
                <a:ea typeface="微软雅黑" pitchFamily="34" charset="-122"/>
              </a:rPr>
              <a:t>10.43%</a:t>
            </a:r>
          </a:p>
        </p:txBody>
      </p:sp>
      <p:sp>
        <p:nvSpPr>
          <p:cNvPr id="3" name="Rectangle 2">
            <a:extLst>
              <a:ext uri="{FF2B5EF4-FFF2-40B4-BE49-F238E27FC236}">
                <a16:creationId xmlns:a16="http://schemas.microsoft.com/office/drawing/2014/main" id="{D55DB2F1-108C-4001-9F21-CA4576C6F22F}"/>
              </a:ext>
            </a:extLst>
          </p:cNvPr>
          <p:cNvSpPr/>
          <p:nvPr/>
        </p:nvSpPr>
        <p:spPr>
          <a:xfrm>
            <a:off x="5270029" y="2562029"/>
            <a:ext cx="902811" cy="337015"/>
          </a:xfrm>
          <a:prstGeom prst="rect">
            <a:avLst/>
          </a:prstGeom>
        </p:spPr>
        <p:txBody>
          <a:bodyPr wrap="none">
            <a:spAutoFit/>
          </a:bodyPr>
          <a:lstStyle/>
          <a:p>
            <a:pPr algn="ctr">
              <a:lnSpc>
                <a:spcPct val="125000"/>
              </a:lnSpc>
            </a:pPr>
            <a:r>
              <a:rPr lang="zh-CN" altLang="en-US" sz="1400" dirty="0">
                <a:latin typeface="微软雅黑" pitchFamily="34" charset="-122"/>
                <a:ea typeface="微软雅黑" pitchFamily="34" charset="-122"/>
              </a:rPr>
              <a:t>压力温度</a:t>
            </a:r>
          </a:p>
        </p:txBody>
      </p:sp>
      <p:sp>
        <p:nvSpPr>
          <p:cNvPr id="15" name="Slide Number Placeholder 14">
            <a:extLst>
              <a:ext uri="{FF2B5EF4-FFF2-40B4-BE49-F238E27FC236}">
                <a16:creationId xmlns:a16="http://schemas.microsoft.com/office/drawing/2014/main" id="{834B6AF8-B740-4AF6-8BC4-210D4DAE0B89}"/>
              </a:ext>
            </a:extLst>
          </p:cNvPr>
          <p:cNvSpPr>
            <a:spLocks noGrp="1"/>
          </p:cNvSpPr>
          <p:nvPr>
            <p:ph type="sldNum" sz="quarter" idx="12"/>
          </p:nvPr>
        </p:nvSpPr>
        <p:spPr/>
        <p:txBody>
          <a:bodyPr/>
          <a:lstStyle/>
          <a:p>
            <a:fld id="{7D9BB5D0-35E4-459D-AEF3-FE4D7C45CC19}" type="slidenum">
              <a:rPr lang="zh-CN" altLang="en-US" smtClean="0"/>
              <a:pPr/>
              <a:t>18</a:t>
            </a:fld>
            <a:r>
              <a:rPr lang="en-US" altLang="zh-CN"/>
              <a:t>/42</a:t>
            </a:r>
            <a:endParaRPr lang="zh-CN" altLang="en-US" dirty="0"/>
          </a:p>
        </p:txBody>
      </p:sp>
    </p:spTree>
    <p:extLst>
      <p:ext uri="{BB962C8B-B14F-4D97-AF65-F5344CB8AC3E}">
        <p14:creationId xmlns:p14="http://schemas.microsoft.com/office/powerpoint/2010/main" val="2742206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16" name="Rectangle 2">
            <a:extLst>
              <a:ext uri="{FF2B5EF4-FFF2-40B4-BE49-F238E27FC236}">
                <a16:creationId xmlns:a16="http://schemas.microsoft.com/office/drawing/2014/main" id="{CAEE94BA-3720-482D-84B5-E8E242EF7116}"/>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2.1 </a:t>
            </a:r>
            <a:r>
              <a:rPr lang="zh-CN" altLang="en-US" sz="3200" kern="0" dirty="0">
                <a:effectLst/>
              </a:rPr>
              <a:t>先进绝热压缩空气储能</a:t>
            </a:r>
            <a:r>
              <a:rPr lang="zh-CN" altLang="en-US" sz="3200" kern="0" dirty="0">
                <a:solidFill>
                  <a:srgbClr val="C00000"/>
                </a:solidFill>
                <a:effectLst/>
              </a:rPr>
              <a:t>通用宽工况仿真</a:t>
            </a:r>
            <a:r>
              <a:rPr lang="zh-CN" altLang="en-US" sz="3200" kern="0" dirty="0">
                <a:effectLst/>
              </a:rPr>
              <a:t>模型</a:t>
            </a:r>
          </a:p>
        </p:txBody>
      </p:sp>
      <p:sp>
        <p:nvSpPr>
          <p:cNvPr id="8" name="矩形 1">
            <a:extLst>
              <a:ext uri="{FF2B5EF4-FFF2-40B4-BE49-F238E27FC236}">
                <a16:creationId xmlns:a16="http://schemas.microsoft.com/office/drawing/2014/main" id="{60F808B1-FD5B-42EE-A772-5CF46290D3D3}"/>
              </a:ext>
            </a:extLst>
          </p:cNvPr>
          <p:cNvSpPr>
            <a:spLocks noChangeArrowheads="1"/>
          </p:cNvSpPr>
          <p:nvPr/>
        </p:nvSpPr>
        <p:spPr bwMode="auto">
          <a:xfrm>
            <a:off x="323404" y="763967"/>
            <a:ext cx="4248596"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小结</a:t>
            </a:r>
            <a:endParaRPr kumimoji="0" lang="en-US" altLang="zh-CN" sz="2400" b="1" baseline="30000" dirty="0">
              <a:latin typeface="微软雅黑" pitchFamily="34" charset="-122"/>
              <a:ea typeface="微软雅黑" pitchFamily="34" charset="-122"/>
            </a:endParaRPr>
          </a:p>
        </p:txBody>
      </p:sp>
      <p:sp>
        <p:nvSpPr>
          <p:cNvPr id="9" name="矩形 4">
            <a:extLst>
              <a:ext uri="{FF2B5EF4-FFF2-40B4-BE49-F238E27FC236}">
                <a16:creationId xmlns:a16="http://schemas.microsoft.com/office/drawing/2014/main" id="{89D20076-34C7-4EB9-8704-9A3FCDE13712}"/>
              </a:ext>
            </a:extLst>
          </p:cNvPr>
          <p:cNvSpPr/>
          <p:nvPr/>
        </p:nvSpPr>
        <p:spPr>
          <a:xfrm>
            <a:off x="442169" y="1556792"/>
            <a:ext cx="8090272" cy="4797917"/>
          </a:xfrm>
          <a:prstGeom prst="rect">
            <a:avLst/>
          </a:prstGeom>
        </p:spPr>
        <p:txBody>
          <a:bodyPr wrap="square">
            <a:spAutoFit/>
          </a:bodyPr>
          <a:lstStyle/>
          <a:p>
            <a:pPr marL="342900" marR="0" lvl="0" indent="-342900" algn="just" defTabSz="914400" rtl="0" eaLnBrk="1" fontAlgn="auto" latinLnBrk="0" hangingPunct="1">
              <a:lnSpc>
                <a:spcPct val="105000"/>
              </a:lnSpc>
              <a:spcBef>
                <a:spcPts val="600"/>
              </a:spcBef>
              <a:spcAft>
                <a:spcPts val="60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研究成果</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p>
          <a:p>
            <a:pPr marL="800100" lvl="1" indent="-342900" algn="just">
              <a:lnSpc>
                <a:spcPct val="150000"/>
              </a:lnSpc>
              <a:buFont typeface="Wingdings" panose="05000000000000000000" pitchFamily="2" charset="2"/>
              <a:buChar char="ü"/>
              <a:defRPr/>
            </a:pPr>
            <a:r>
              <a:rPr lang="en-US" altLang="zh-CN" dirty="0">
                <a:solidFill>
                  <a:prstClr val="black"/>
                </a:solidFill>
                <a:latin typeface="微软雅黑" panose="020B0503020204020204" pitchFamily="34" charset="-122"/>
                <a:ea typeface="微软雅黑" panose="020B0503020204020204" pitchFamily="34" charset="-122"/>
              </a:rPr>
              <a:t>AA-CAES</a:t>
            </a:r>
            <a:r>
              <a:rPr lang="zh-CN" altLang="en-US" dirty="0">
                <a:solidFill>
                  <a:prstClr val="black"/>
                </a:solidFill>
                <a:latin typeface="微软雅黑" panose="020B0503020204020204" pitchFamily="34" charset="-122"/>
                <a:ea typeface="微软雅黑" panose="020B0503020204020204" pitchFamily="34" charset="-122"/>
              </a:rPr>
              <a:t> 通用宽工况热力学仿真模型（运行模式</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供能模式）</a:t>
            </a:r>
            <a:endParaRPr lang="en-US" altLang="zh-CN" dirty="0">
              <a:solidFill>
                <a:prstClr val="black"/>
              </a:solidFill>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ü"/>
              <a:defRPr/>
            </a:pPr>
            <a:r>
              <a:rPr lang="zh-CN" altLang="en-US" dirty="0">
                <a:solidFill>
                  <a:prstClr val="black"/>
                </a:solidFill>
                <a:latin typeface="微软雅黑" panose="020B0503020204020204" pitchFamily="34" charset="-122"/>
                <a:ea typeface="微软雅黑" panose="020B0503020204020204" pitchFamily="34" charset="-122"/>
              </a:rPr>
              <a:t>模型兼容性可实现对多类典型</a:t>
            </a:r>
            <a:r>
              <a:rPr lang="en-US" altLang="zh-CN" dirty="0">
                <a:solidFill>
                  <a:prstClr val="black"/>
                </a:solidFill>
                <a:latin typeface="微软雅黑" panose="020B0503020204020204" pitchFamily="34" charset="-122"/>
                <a:ea typeface="微软雅黑" panose="020B0503020204020204" pitchFamily="34" charset="-122"/>
              </a:rPr>
              <a:t>AA-CAES</a:t>
            </a:r>
            <a:r>
              <a:rPr lang="zh-CN" altLang="en-US" dirty="0">
                <a:solidFill>
                  <a:prstClr val="black"/>
                </a:solidFill>
                <a:latin typeface="微软雅黑" panose="020B0503020204020204" pitchFamily="34" charset="-122"/>
                <a:ea typeface="微软雅黑" panose="020B0503020204020204" pitchFamily="34" charset="-122"/>
              </a:rPr>
              <a:t>形式的热力学特性仿真</a:t>
            </a:r>
            <a:endParaRPr lang="en-US" altLang="zh-CN" dirty="0">
              <a:solidFill>
                <a:prstClr val="black"/>
              </a:solidFill>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ü"/>
              <a:defRPr/>
            </a:pPr>
            <a:r>
              <a:rPr lang="zh-CN" altLang="en-US" dirty="0">
                <a:solidFill>
                  <a:prstClr val="black"/>
                </a:solidFill>
                <a:latin typeface="微软雅黑" panose="020B0503020204020204" pitchFamily="34" charset="-122"/>
                <a:ea typeface="微软雅黑" panose="020B0503020204020204" pitchFamily="34" charset="-122"/>
              </a:rPr>
              <a:t>典型</a:t>
            </a:r>
            <a:r>
              <a:rPr lang="en-US" altLang="zh-CN" dirty="0">
                <a:solidFill>
                  <a:prstClr val="black"/>
                </a:solidFill>
                <a:latin typeface="微软雅黑" panose="020B0503020204020204" pitchFamily="34" charset="-122"/>
                <a:ea typeface="微软雅黑" panose="020B0503020204020204" pitchFamily="34" charset="-122"/>
              </a:rPr>
              <a:t>AA-CAES</a:t>
            </a:r>
            <a:r>
              <a:rPr lang="zh-CN" altLang="en-US" dirty="0">
                <a:solidFill>
                  <a:prstClr val="black"/>
                </a:solidFill>
                <a:latin typeface="微软雅黑" panose="020B0503020204020204" pitchFamily="34" charset="-122"/>
                <a:ea typeface="微软雅黑" panose="020B0503020204020204" pitchFamily="34" charset="-122"/>
              </a:rPr>
              <a:t>系统宽工况热力学特性分析</a:t>
            </a:r>
          </a:p>
          <a:p>
            <a:pPr marL="342900" marR="0" lvl="0" indent="-342900" algn="just" defTabSz="914400" rtl="0" eaLnBrk="1" fontAlgn="auto" latinLnBrk="0" hangingPunct="1">
              <a:lnSpc>
                <a:spcPct val="105000"/>
              </a:lnSpc>
              <a:spcBef>
                <a:spcPts val="1200"/>
              </a:spcBef>
              <a:spcAft>
                <a:spcPts val="120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支撑材料</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742950" lvl="1" indent="-285750" algn="just" fontAlgn="base">
              <a:lnSpc>
                <a:spcPct val="150000"/>
              </a:lnSpc>
              <a:spcBef>
                <a:spcPct val="0"/>
              </a:spcBef>
              <a:spcAft>
                <a:spcPct val="0"/>
              </a:spcAft>
              <a:buFont typeface="Wingdings" panose="05000000000000000000" pitchFamily="2" charset="2"/>
              <a:buChar char="ü"/>
              <a:defRPr/>
            </a:pPr>
            <a:r>
              <a:rPr kumimoji="1" lang="zh-CN" altLang="en-US" b="1" kern="0" dirty="0">
                <a:solidFill>
                  <a:prstClr val="black"/>
                </a:solidFill>
                <a:latin typeface="微软雅黑" panose="020B0503020204020204" pitchFamily="34" charset="-122"/>
                <a:ea typeface="微软雅黑" panose="020B0503020204020204" pitchFamily="34" charset="-122"/>
              </a:rPr>
              <a:t>李瑞</a:t>
            </a:r>
            <a:r>
              <a:rPr kumimoji="1" lang="zh-CN" altLang="en-US" kern="0" dirty="0">
                <a:solidFill>
                  <a:prstClr val="black"/>
                </a:solidFill>
                <a:latin typeface="微软雅黑" panose="020B0503020204020204" pitchFamily="34" charset="-122"/>
                <a:ea typeface="微软雅黑" panose="020B0503020204020204" pitchFamily="34" charset="-122"/>
              </a:rPr>
              <a:t>，陈来军，梅生伟</a:t>
            </a:r>
            <a:r>
              <a:rPr kumimoji="1" lang="en-US" altLang="zh-CN" kern="0" dirty="0">
                <a:solidFill>
                  <a:prstClr val="black"/>
                </a:solidFill>
                <a:latin typeface="微软雅黑" panose="020B0503020204020204" pitchFamily="34" charset="-122"/>
                <a:ea typeface="微软雅黑" panose="020B0503020204020204" pitchFamily="34" charset="-122"/>
              </a:rPr>
              <a:t>*</a:t>
            </a:r>
            <a:r>
              <a:rPr kumimoji="1" lang="zh-CN" altLang="en-US" kern="0" dirty="0">
                <a:solidFill>
                  <a:prstClr val="black"/>
                </a:solidFill>
                <a:latin typeface="微软雅黑" panose="020B0503020204020204" pitchFamily="34" charset="-122"/>
                <a:ea typeface="微软雅黑" panose="020B0503020204020204" pitchFamily="34" charset="-122"/>
              </a:rPr>
              <a:t>，薛小代</a:t>
            </a:r>
            <a:r>
              <a:rPr kumimoji="1" lang="en-US" altLang="zh-CN" kern="0" dirty="0">
                <a:solidFill>
                  <a:prstClr val="black"/>
                </a:solidFill>
                <a:latin typeface="微软雅黑" panose="020B0503020204020204" pitchFamily="34" charset="-122"/>
                <a:ea typeface="微软雅黑" panose="020B0503020204020204" pitchFamily="34" charset="-122"/>
              </a:rPr>
              <a:t>. </a:t>
            </a:r>
            <a:r>
              <a:rPr kumimoji="1" lang="zh-CN" altLang="en-US" kern="0" dirty="0">
                <a:solidFill>
                  <a:prstClr val="black"/>
                </a:solidFill>
                <a:latin typeface="微软雅黑" panose="020B0503020204020204" pitchFamily="34" charset="-122"/>
                <a:ea typeface="微软雅黑" panose="020B0503020204020204" pitchFamily="34" charset="-122"/>
              </a:rPr>
              <a:t>先进绝热压缩空气储能宽工况运行特性建模及风电协同运行分析</a:t>
            </a:r>
            <a:r>
              <a:rPr kumimoji="1" lang="en-US" altLang="zh-CN" kern="0" dirty="0">
                <a:solidFill>
                  <a:prstClr val="black"/>
                </a:solidFill>
                <a:latin typeface="微软雅黑" panose="020B0503020204020204" pitchFamily="34" charset="-122"/>
                <a:ea typeface="微软雅黑" panose="020B0503020204020204" pitchFamily="34" charset="-122"/>
              </a:rPr>
              <a:t>. </a:t>
            </a:r>
            <a:r>
              <a:rPr kumimoji="1" lang="zh-CN" altLang="en-US" kern="0" dirty="0">
                <a:solidFill>
                  <a:prstClr val="black"/>
                </a:solidFill>
                <a:latin typeface="微软雅黑" panose="020B0503020204020204" pitchFamily="34" charset="-122"/>
                <a:ea typeface="微软雅黑" panose="020B0503020204020204" pitchFamily="34" charset="-122"/>
              </a:rPr>
              <a:t>电力系统自动化，</a:t>
            </a:r>
            <a:r>
              <a:rPr kumimoji="1" lang="en-US" altLang="zh-CN" kern="0" dirty="0">
                <a:solidFill>
                  <a:prstClr val="black"/>
                </a:solidFill>
                <a:latin typeface="微软雅黑" panose="020B0503020204020204" pitchFamily="34" charset="-122"/>
                <a:ea typeface="微软雅黑" panose="020B0503020204020204" pitchFamily="34" charset="-122"/>
              </a:rPr>
              <a:t>2019,43(11):25-33.</a:t>
            </a:r>
          </a:p>
          <a:p>
            <a:pPr marL="742950" lvl="1" indent="-285750" algn="just" fontAlgn="base">
              <a:lnSpc>
                <a:spcPct val="150000"/>
              </a:lnSpc>
              <a:spcBef>
                <a:spcPct val="0"/>
              </a:spcBef>
              <a:spcAft>
                <a:spcPct val="0"/>
              </a:spcAft>
              <a:buFont typeface="Wingdings" panose="05000000000000000000" pitchFamily="2" charset="2"/>
              <a:buChar char="ü"/>
              <a:defRPr/>
            </a:pPr>
            <a:r>
              <a:rPr kumimoji="1" lang="zh-CN" altLang="en-US" kern="0" dirty="0">
                <a:solidFill>
                  <a:prstClr val="black"/>
                </a:solidFill>
                <a:latin typeface="微软雅黑" panose="020B0503020204020204" pitchFamily="34" charset="-122"/>
                <a:ea typeface="微软雅黑" panose="020B0503020204020204" pitchFamily="34" charset="-122"/>
              </a:rPr>
              <a:t>梅生伟，</a:t>
            </a:r>
            <a:r>
              <a:rPr kumimoji="1" lang="zh-CN" altLang="en-US" b="1" kern="0" dirty="0">
                <a:solidFill>
                  <a:prstClr val="black"/>
                </a:solidFill>
                <a:latin typeface="微软雅黑" panose="020B0503020204020204" pitchFamily="34" charset="-122"/>
                <a:ea typeface="微软雅黑" panose="020B0503020204020204" pitchFamily="34" charset="-122"/>
              </a:rPr>
              <a:t>李瑞</a:t>
            </a:r>
            <a:r>
              <a:rPr kumimoji="1" lang="zh-CN" altLang="en-US" kern="0" dirty="0">
                <a:solidFill>
                  <a:prstClr val="black"/>
                </a:solidFill>
                <a:latin typeface="微软雅黑" panose="020B0503020204020204" pitchFamily="34" charset="-122"/>
                <a:ea typeface="微软雅黑" panose="020B0503020204020204" pitchFamily="34" charset="-122"/>
              </a:rPr>
              <a:t>*，陈来军，薛小代</a:t>
            </a:r>
            <a:r>
              <a:rPr kumimoji="1" lang="en-US" altLang="zh-CN" kern="0" dirty="0">
                <a:solidFill>
                  <a:prstClr val="black"/>
                </a:solidFill>
                <a:latin typeface="微软雅黑" panose="020B0503020204020204" pitchFamily="34" charset="-122"/>
                <a:ea typeface="微软雅黑" panose="020B0503020204020204" pitchFamily="34" charset="-122"/>
              </a:rPr>
              <a:t>. </a:t>
            </a:r>
            <a:r>
              <a:rPr kumimoji="1" lang="zh-CN" altLang="en-US" kern="0" dirty="0">
                <a:solidFill>
                  <a:prstClr val="black"/>
                </a:solidFill>
                <a:latin typeface="微软雅黑" panose="020B0503020204020204" pitchFamily="34" charset="-122"/>
                <a:ea typeface="微软雅黑" panose="020B0503020204020204" pitchFamily="34" charset="-122"/>
              </a:rPr>
              <a:t>先进绝热压缩空气储能技术研究进展及展望</a:t>
            </a:r>
            <a:r>
              <a:rPr kumimoji="1" lang="en-US" altLang="zh-CN" kern="0" dirty="0">
                <a:solidFill>
                  <a:prstClr val="black"/>
                </a:solidFill>
                <a:latin typeface="微软雅黑" panose="020B0503020204020204" pitchFamily="34" charset="-122"/>
                <a:ea typeface="微软雅黑" panose="020B0503020204020204" pitchFamily="34" charset="-122"/>
              </a:rPr>
              <a:t>. </a:t>
            </a:r>
            <a:r>
              <a:rPr kumimoji="1" lang="zh-CN" altLang="en-US" kern="0" dirty="0">
                <a:solidFill>
                  <a:prstClr val="black"/>
                </a:solidFill>
                <a:latin typeface="微软雅黑" panose="020B0503020204020204" pitchFamily="34" charset="-122"/>
                <a:ea typeface="微软雅黑" panose="020B0503020204020204" pitchFamily="34" charset="-122"/>
              </a:rPr>
              <a:t>中国电机工程学报，</a:t>
            </a:r>
            <a:r>
              <a:rPr kumimoji="1" lang="en-US" altLang="zh-CN" kern="0" dirty="0">
                <a:solidFill>
                  <a:prstClr val="black"/>
                </a:solidFill>
                <a:latin typeface="微软雅黑" panose="020B0503020204020204" pitchFamily="34" charset="-122"/>
                <a:ea typeface="微软雅黑" panose="020B0503020204020204" pitchFamily="34" charset="-122"/>
              </a:rPr>
              <a:t>2018</a:t>
            </a:r>
            <a:r>
              <a:rPr kumimoji="1" lang="zh-CN" altLang="en-US" kern="0" dirty="0">
                <a:solidFill>
                  <a:prstClr val="black"/>
                </a:solidFill>
                <a:latin typeface="微软雅黑" panose="020B0503020204020204" pitchFamily="34" charset="-122"/>
                <a:ea typeface="微软雅黑" panose="020B0503020204020204" pitchFamily="34" charset="-122"/>
              </a:rPr>
              <a:t>，</a:t>
            </a:r>
            <a:r>
              <a:rPr kumimoji="1" lang="en-US" altLang="zh-CN" kern="0" dirty="0">
                <a:solidFill>
                  <a:prstClr val="black"/>
                </a:solidFill>
                <a:latin typeface="微软雅黑" panose="020B0503020204020204" pitchFamily="34" charset="-122"/>
                <a:ea typeface="微软雅黑" panose="020B0503020204020204" pitchFamily="34" charset="-122"/>
              </a:rPr>
              <a:t>38(10): 2893-2907. </a:t>
            </a:r>
          </a:p>
          <a:p>
            <a:pPr marL="742950" lvl="1" indent="-285750" algn="just" fontAlgn="base">
              <a:lnSpc>
                <a:spcPct val="150000"/>
              </a:lnSpc>
              <a:spcBef>
                <a:spcPct val="0"/>
              </a:spcBef>
              <a:spcAft>
                <a:spcPct val="0"/>
              </a:spcAft>
              <a:buFont typeface="Wingdings" panose="05000000000000000000" pitchFamily="2" charset="2"/>
              <a:buChar char="ü"/>
              <a:defRPr/>
            </a:pPr>
            <a:r>
              <a:rPr kumimoji="1" lang="zh-CN" altLang="en-US" kern="0" dirty="0">
                <a:solidFill>
                  <a:prstClr val="black"/>
                </a:solidFill>
                <a:latin typeface="微软雅黑" panose="020B0503020204020204" pitchFamily="34" charset="-122"/>
                <a:ea typeface="微软雅黑" panose="020B0503020204020204" pitchFamily="34" charset="-122"/>
              </a:rPr>
              <a:t>梅生伟*</a:t>
            </a:r>
            <a:r>
              <a:rPr kumimoji="1" lang="en-US" altLang="zh-CN" kern="0" dirty="0">
                <a:solidFill>
                  <a:prstClr val="black"/>
                </a:solidFill>
                <a:latin typeface="微软雅黑" panose="020B0503020204020204" pitchFamily="34" charset="-122"/>
                <a:ea typeface="微软雅黑" panose="020B0503020204020204" pitchFamily="34" charset="-122"/>
              </a:rPr>
              <a:t>, </a:t>
            </a:r>
            <a:r>
              <a:rPr kumimoji="1" lang="zh-CN" altLang="en-US" b="1" kern="0" dirty="0">
                <a:solidFill>
                  <a:prstClr val="black"/>
                </a:solidFill>
                <a:latin typeface="微软雅黑" panose="020B0503020204020204" pitchFamily="34" charset="-122"/>
                <a:ea typeface="微软雅黑" panose="020B0503020204020204" pitchFamily="34" charset="-122"/>
              </a:rPr>
              <a:t>李瑞</a:t>
            </a:r>
            <a:r>
              <a:rPr kumimoji="1" lang="en-US" altLang="zh-CN" kern="0" dirty="0">
                <a:solidFill>
                  <a:prstClr val="black"/>
                </a:solidFill>
                <a:latin typeface="微软雅黑" panose="020B0503020204020204" pitchFamily="34" charset="-122"/>
                <a:ea typeface="微软雅黑" panose="020B0503020204020204" pitchFamily="34" charset="-122"/>
              </a:rPr>
              <a:t>, </a:t>
            </a:r>
            <a:r>
              <a:rPr kumimoji="1" lang="zh-CN" altLang="en-US" kern="0" dirty="0">
                <a:solidFill>
                  <a:prstClr val="black"/>
                </a:solidFill>
                <a:latin typeface="微软雅黑" panose="020B0503020204020204" pitchFamily="34" charset="-122"/>
                <a:ea typeface="微软雅黑" panose="020B0503020204020204" pitchFamily="34" charset="-122"/>
              </a:rPr>
              <a:t>黄少伟</a:t>
            </a:r>
            <a:r>
              <a:rPr kumimoji="1" lang="en-US" altLang="zh-CN" kern="0" dirty="0">
                <a:solidFill>
                  <a:prstClr val="black"/>
                </a:solidFill>
                <a:latin typeface="微软雅黑" panose="020B0503020204020204" pitchFamily="34" charset="-122"/>
                <a:ea typeface="微软雅黑" panose="020B0503020204020204" pitchFamily="34" charset="-122"/>
              </a:rPr>
              <a:t>, </a:t>
            </a:r>
            <a:r>
              <a:rPr kumimoji="1" lang="zh-CN" altLang="en-US" kern="0" dirty="0">
                <a:solidFill>
                  <a:prstClr val="black"/>
                </a:solidFill>
                <a:latin typeface="微软雅黑" panose="020B0503020204020204" pitchFamily="34" charset="-122"/>
                <a:ea typeface="微软雅黑" panose="020B0503020204020204" pitchFamily="34" charset="-122"/>
              </a:rPr>
              <a:t>魏韡</a:t>
            </a:r>
            <a:r>
              <a:rPr kumimoji="1" lang="en-US" altLang="zh-CN" kern="0" dirty="0">
                <a:solidFill>
                  <a:prstClr val="black"/>
                </a:solidFill>
                <a:latin typeface="微软雅黑" panose="020B0503020204020204" pitchFamily="34" charset="-122"/>
                <a:ea typeface="微软雅黑" panose="020B0503020204020204" pitchFamily="34" charset="-122"/>
              </a:rPr>
              <a:t>, </a:t>
            </a:r>
            <a:r>
              <a:rPr kumimoji="1" lang="zh-CN" altLang="en-US" kern="0" dirty="0">
                <a:solidFill>
                  <a:prstClr val="black"/>
                </a:solidFill>
                <a:latin typeface="微软雅黑" panose="020B0503020204020204" pitchFamily="34" charset="-122"/>
                <a:ea typeface="微软雅黑" panose="020B0503020204020204" pitchFamily="34" charset="-122"/>
              </a:rPr>
              <a:t>张雪敏</a:t>
            </a:r>
            <a:r>
              <a:rPr kumimoji="1" lang="en-US" altLang="zh-CN" kern="0" dirty="0">
                <a:solidFill>
                  <a:prstClr val="black"/>
                </a:solidFill>
                <a:latin typeface="微软雅黑" panose="020B0503020204020204" pitchFamily="34" charset="-122"/>
                <a:ea typeface="微软雅黑" panose="020B0503020204020204" pitchFamily="34" charset="-122"/>
              </a:rPr>
              <a:t>, </a:t>
            </a:r>
            <a:r>
              <a:rPr kumimoji="1" lang="zh-CN" altLang="en-US" kern="0" dirty="0">
                <a:solidFill>
                  <a:prstClr val="black"/>
                </a:solidFill>
                <a:latin typeface="微软雅黑" panose="020B0503020204020204" pitchFamily="34" charset="-122"/>
                <a:ea typeface="微软雅黑" panose="020B0503020204020204" pitchFamily="34" charset="-122"/>
              </a:rPr>
              <a:t>卢强</a:t>
            </a:r>
            <a:r>
              <a:rPr kumimoji="1" lang="en-US" altLang="zh-CN" kern="0" dirty="0">
                <a:solidFill>
                  <a:prstClr val="black"/>
                </a:solidFill>
                <a:latin typeface="微软雅黑" panose="020B0503020204020204" pitchFamily="34" charset="-122"/>
                <a:ea typeface="微软雅黑" panose="020B0503020204020204" pitchFamily="34" charset="-122"/>
              </a:rPr>
              <a:t>. </a:t>
            </a:r>
            <a:r>
              <a:rPr kumimoji="1" lang="zh-CN" altLang="en-US" kern="0" dirty="0">
                <a:solidFill>
                  <a:prstClr val="black"/>
                </a:solidFill>
                <a:latin typeface="微软雅黑" panose="020B0503020204020204" pitchFamily="34" charset="-122"/>
                <a:ea typeface="微软雅黑" panose="020B0503020204020204" pitchFamily="34" charset="-122"/>
              </a:rPr>
              <a:t>多能互补网络建模及动态演化机理初探</a:t>
            </a:r>
            <a:r>
              <a:rPr kumimoji="1" lang="en-US" altLang="zh-CN" kern="0" dirty="0">
                <a:solidFill>
                  <a:prstClr val="black"/>
                </a:solidFill>
                <a:latin typeface="微软雅黑" panose="020B0503020204020204" pitchFamily="34" charset="-122"/>
                <a:ea typeface="微软雅黑" panose="020B0503020204020204" pitchFamily="34" charset="-122"/>
              </a:rPr>
              <a:t>. </a:t>
            </a:r>
            <a:r>
              <a:rPr kumimoji="1" lang="zh-CN" altLang="en-US" kern="0" dirty="0">
                <a:solidFill>
                  <a:prstClr val="black"/>
                </a:solidFill>
                <a:latin typeface="微软雅黑" panose="020B0503020204020204" pitchFamily="34" charset="-122"/>
                <a:ea typeface="微软雅黑" panose="020B0503020204020204" pitchFamily="34" charset="-122"/>
              </a:rPr>
              <a:t>全球能源互联网</a:t>
            </a:r>
            <a:r>
              <a:rPr kumimoji="1" lang="en-US" altLang="zh-CN" kern="0" dirty="0">
                <a:solidFill>
                  <a:prstClr val="black"/>
                </a:solidFill>
                <a:latin typeface="微软雅黑" panose="020B0503020204020204" pitchFamily="34" charset="-122"/>
                <a:ea typeface="微软雅黑" panose="020B0503020204020204" pitchFamily="34" charset="-122"/>
              </a:rPr>
              <a:t>, 2018, 1(01):10-22.</a:t>
            </a:r>
          </a:p>
        </p:txBody>
      </p:sp>
      <p:sp>
        <p:nvSpPr>
          <p:cNvPr id="4" name="Slide Number Placeholder 3">
            <a:extLst>
              <a:ext uri="{FF2B5EF4-FFF2-40B4-BE49-F238E27FC236}">
                <a16:creationId xmlns:a16="http://schemas.microsoft.com/office/drawing/2014/main" id="{B6D7666C-74FE-48CE-A984-A4E0C3B12565}"/>
              </a:ext>
            </a:extLst>
          </p:cNvPr>
          <p:cNvSpPr>
            <a:spLocks noGrp="1"/>
          </p:cNvSpPr>
          <p:nvPr>
            <p:ph type="sldNum" sz="quarter" idx="12"/>
          </p:nvPr>
        </p:nvSpPr>
        <p:spPr/>
        <p:txBody>
          <a:bodyPr/>
          <a:lstStyle/>
          <a:p>
            <a:fld id="{7D9BB5D0-35E4-459D-AEF3-FE4D7C45CC19}" type="slidenum">
              <a:rPr lang="zh-CN" altLang="en-US" smtClean="0"/>
              <a:pPr/>
              <a:t>19</a:t>
            </a:fld>
            <a:r>
              <a:rPr lang="en-US" altLang="zh-CN"/>
              <a:t>/42</a:t>
            </a:r>
            <a:endParaRPr lang="zh-CN" altLang="en-US" dirty="0"/>
          </a:p>
        </p:txBody>
      </p:sp>
    </p:spTree>
    <p:extLst>
      <p:ext uri="{BB962C8B-B14F-4D97-AF65-F5344CB8AC3E}">
        <p14:creationId xmlns:p14="http://schemas.microsoft.com/office/powerpoint/2010/main" val="1888594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302799" y="-27384"/>
            <a:ext cx="2332355"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zh-CN" altLang="en-US" sz="3200" kern="0" dirty="0">
                <a:effectLst/>
              </a:rPr>
              <a:t>汇报提纲</a:t>
            </a:r>
            <a:endParaRPr lang="zh-CN" altLang="en-US" sz="3200" kern="0" dirty="0">
              <a:solidFill>
                <a:schemeClr val="tx1"/>
              </a:solidFill>
              <a:effectLst/>
            </a:endParaRPr>
          </a:p>
        </p:txBody>
      </p:sp>
      <p:grpSp>
        <p:nvGrpSpPr>
          <p:cNvPr id="10" name="Group 9">
            <a:extLst>
              <a:ext uri="{FF2B5EF4-FFF2-40B4-BE49-F238E27FC236}">
                <a16:creationId xmlns:a16="http://schemas.microsoft.com/office/drawing/2014/main" id="{37D2B6A5-F4A1-4F12-923A-F1731BDE8B38}"/>
              </a:ext>
            </a:extLst>
          </p:cNvPr>
          <p:cNvGrpSpPr/>
          <p:nvPr/>
        </p:nvGrpSpPr>
        <p:grpSpPr>
          <a:xfrm>
            <a:off x="443838" y="2322051"/>
            <a:ext cx="8376634" cy="2617027"/>
            <a:chOff x="317086" y="2322051"/>
            <a:chExt cx="8376634" cy="2617027"/>
          </a:xfrm>
        </p:grpSpPr>
        <p:cxnSp>
          <p:nvCxnSpPr>
            <p:cNvPr id="19" name="直接连接符 18"/>
            <p:cNvCxnSpPr>
              <a:cxnSpLocks/>
            </p:cNvCxnSpPr>
            <p:nvPr>
              <p:custDataLst>
                <p:tags r:id="rId1"/>
              </p:custDataLst>
            </p:nvPr>
          </p:nvCxnSpPr>
          <p:spPr>
            <a:xfrm flipV="1">
              <a:off x="4192840" y="3063096"/>
              <a:ext cx="4123576" cy="19685"/>
            </a:xfrm>
            <a:prstGeom prst="line">
              <a:avLst/>
            </a:prstGeom>
            <a:noFill/>
            <a:ln w="12700" cap="flat" cmpd="sng" algn="ctr">
              <a:solidFill>
                <a:srgbClr val="C0C0C0"/>
              </a:solidFill>
              <a:prstDash val="solid"/>
              <a:miter lim="800000"/>
            </a:ln>
            <a:effectLst/>
          </p:spPr>
        </p:cxnSp>
        <p:cxnSp>
          <p:nvCxnSpPr>
            <p:cNvPr id="21" name="直接连接符 20"/>
            <p:cNvCxnSpPr>
              <a:cxnSpLocks/>
            </p:cNvCxnSpPr>
            <p:nvPr>
              <p:custDataLst>
                <p:tags r:id="rId2"/>
              </p:custDataLst>
            </p:nvPr>
          </p:nvCxnSpPr>
          <p:spPr>
            <a:xfrm flipV="1">
              <a:off x="4192840" y="3847956"/>
              <a:ext cx="4123576" cy="19686"/>
            </a:xfrm>
            <a:prstGeom prst="line">
              <a:avLst/>
            </a:prstGeom>
            <a:noFill/>
            <a:ln w="12700" cap="flat" cmpd="sng" algn="ctr">
              <a:solidFill>
                <a:srgbClr val="C0C0C0"/>
              </a:solidFill>
              <a:prstDash val="solid"/>
              <a:miter lim="800000"/>
            </a:ln>
            <a:effectLst/>
          </p:spPr>
        </p:cxnSp>
        <p:cxnSp>
          <p:nvCxnSpPr>
            <p:cNvPr id="22" name="直接连接符 21"/>
            <p:cNvCxnSpPr>
              <a:cxnSpLocks/>
            </p:cNvCxnSpPr>
            <p:nvPr>
              <p:custDataLst>
                <p:tags r:id="rId3"/>
              </p:custDataLst>
            </p:nvPr>
          </p:nvCxnSpPr>
          <p:spPr>
            <a:xfrm flipV="1">
              <a:off x="4192840" y="4629006"/>
              <a:ext cx="4123576" cy="24130"/>
            </a:xfrm>
            <a:prstGeom prst="line">
              <a:avLst/>
            </a:prstGeom>
            <a:noFill/>
            <a:ln w="12700" cap="flat" cmpd="sng" algn="ctr">
              <a:solidFill>
                <a:srgbClr val="C0C0C0"/>
              </a:solidFill>
              <a:prstDash val="solid"/>
              <a:miter lim="800000"/>
            </a:ln>
            <a:effectLst/>
          </p:spPr>
        </p:cxnSp>
        <p:grpSp>
          <p:nvGrpSpPr>
            <p:cNvPr id="24" name="组合 23"/>
            <p:cNvGrpSpPr/>
            <p:nvPr>
              <p:custDataLst>
                <p:tags r:id="rId4"/>
              </p:custDataLst>
            </p:nvPr>
          </p:nvGrpSpPr>
          <p:grpSpPr>
            <a:xfrm>
              <a:off x="4192840" y="2322051"/>
              <a:ext cx="4123577" cy="760095"/>
              <a:chOff x="1652592" y="2391808"/>
              <a:chExt cx="4123685" cy="792948"/>
            </a:xfrm>
          </p:grpSpPr>
          <p:sp>
            <p:nvSpPr>
              <p:cNvPr id="25" name="TextBox 20"/>
              <p:cNvSpPr txBox="1"/>
              <p:nvPr>
                <p:custDataLst>
                  <p:tags r:id="rId7"/>
                </p:custDataLst>
              </p:nvPr>
            </p:nvSpPr>
            <p:spPr>
              <a:xfrm>
                <a:off x="2516583" y="2793050"/>
                <a:ext cx="3259694" cy="391706"/>
              </a:xfrm>
              <a:prstGeom prst="rect">
                <a:avLst/>
              </a:prstGeom>
              <a:noFill/>
            </p:spPr>
            <p:txBody>
              <a:bodyPr wrap="square" lIns="0" tIns="0" rIns="0" bIns="0" rtlCol="0" anchor="ctr" anchorCtr="0">
                <a:normAutofit fontScale="82500" lnSpcReduction="20000"/>
              </a:bodyPr>
              <a:lstStyle/>
              <a:p>
                <a:pPr algn="just">
                  <a:defRPr/>
                </a:pPr>
                <a:r>
                  <a:rPr kumimoji="1" lang="zh-CN" altLang="en-US" b="1" kern="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项目背景与研究内容</a:t>
                </a:r>
                <a:endParaRPr kumimoji="1" lang="zh-CN" altLang="en-US"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algn="just">
                  <a:defRPr/>
                </a:pPr>
                <a:r>
                  <a:rPr kumimoji="1" lang="zh-CN" altLang="en-US" b="1" kern="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项目背景与研究内容</a:t>
                </a:r>
                <a:endParaRPr kumimoji="1" lang="zh-CN" altLang="en-US"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algn="just">
                  <a:defRPr/>
                </a:pPr>
                <a:endParaRPr lang="en-US" altLang="zh-CN" b="1" dirty="0">
                  <a:solidFill>
                    <a:sysClr val="window" lastClr="FFFFFF">
                      <a:lumMod val="65000"/>
                    </a:sysClr>
                  </a:solidFill>
                  <a:latin typeface="微软雅黑" panose="020B0503020204020204" pitchFamily="34" charset="-122"/>
                  <a:ea typeface="微软雅黑" panose="020B0503020204020204" pitchFamily="34" charset="-122"/>
                </a:endParaRPr>
              </a:p>
            </p:txBody>
          </p:sp>
          <p:sp>
            <p:nvSpPr>
              <p:cNvPr id="26" name="任意多边形 25"/>
              <p:cNvSpPr/>
              <p:nvPr>
                <p:custDataLst>
                  <p:tags r:id="rId8"/>
                </p:custDataLst>
              </p:nvPr>
            </p:nvSpPr>
            <p:spPr>
              <a:xfrm>
                <a:off x="1652592" y="2391808"/>
                <a:ext cx="638591" cy="773823"/>
              </a:xfrm>
              <a:custGeom>
                <a:avLst/>
                <a:gdLst>
                  <a:gd name="connsiteX0" fmla="*/ 251680 w 638591"/>
                  <a:gd name="connsiteY0" fmla="*/ 1 h 773823"/>
                  <a:gd name="connsiteX1" fmla="*/ 638591 w 638591"/>
                  <a:gd name="connsiteY1" fmla="*/ 386912 h 773823"/>
                  <a:gd name="connsiteX2" fmla="*/ 251680 w 638591"/>
                  <a:gd name="connsiteY2" fmla="*/ 773822 h 773823"/>
                  <a:gd name="connsiteX3" fmla="*/ 0 w 638591"/>
                  <a:gd name="connsiteY3" fmla="*/ 0 h 773823"/>
                  <a:gd name="connsiteX4" fmla="*/ 251679 w 638591"/>
                  <a:gd name="connsiteY4" fmla="*/ 0 h 773823"/>
                  <a:gd name="connsiteX5" fmla="*/ 251679 w 638591"/>
                  <a:gd name="connsiteY5" fmla="*/ 773823 h 773823"/>
                  <a:gd name="connsiteX6" fmla="*/ 0 w 638591"/>
                  <a:gd name="connsiteY6" fmla="*/ 773823 h 77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591" h="773823">
                    <a:moveTo>
                      <a:pt x="251680" y="1"/>
                    </a:moveTo>
                    <a:lnTo>
                      <a:pt x="638591" y="386912"/>
                    </a:lnTo>
                    <a:lnTo>
                      <a:pt x="251680" y="773822"/>
                    </a:lnTo>
                    <a:close/>
                    <a:moveTo>
                      <a:pt x="0" y="0"/>
                    </a:moveTo>
                    <a:lnTo>
                      <a:pt x="251679" y="0"/>
                    </a:lnTo>
                    <a:lnTo>
                      <a:pt x="251679" y="773823"/>
                    </a:lnTo>
                    <a:lnTo>
                      <a:pt x="0" y="773823"/>
                    </a:lnTo>
                    <a:close/>
                  </a:path>
                </a:pathLst>
              </a:custGeom>
              <a:solidFill>
                <a:srgbClr val="00ABCA"/>
              </a:solidFill>
              <a:ln w="12700" cap="flat" cmpd="sng" algn="ctr">
                <a:noFill/>
                <a:prstDash val="solid"/>
                <a:miter lim="800000"/>
              </a:ln>
              <a:effectLst/>
            </p:spPr>
            <p:txBody>
              <a:bodyPr lIns="0" tIns="0" rIns="144000" bIns="0" rtlCol="0" anchor="ctr">
                <a:normAutofit/>
              </a:bodyPr>
              <a:lstStyle/>
              <a:p>
                <a:pPr algn="ctr"/>
                <a:r>
                  <a:rPr lang="en-US" altLang="zh-CN" sz="2800" b="1" dirty="0">
                    <a:solidFill>
                      <a:sysClr val="window" lastClr="FFFFFF"/>
                    </a:solidFill>
                    <a:latin typeface="微软雅黑" panose="020B0503020204020204" pitchFamily="34" charset="-122"/>
                    <a:ea typeface="微软雅黑" panose="020B0503020204020204" pitchFamily="34" charset="-122"/>
                  </a:rPr>
                  <a:t>1</a:t>
                </a:r>
                <a:endParaRPr lang="zh-CN" altLang="en-US" sz="2800" b="1" dirty="0">
                  <a:solidFill>
                    <a:sysClr val="window" lastClr="FFFFFF"/>
                  </a:solidFill>
                  <a:latin typeface="微软雅黑" panose="020B0503020204020204" pitchFamily="34" charset="-122"/>
                  <a:ea typeface="微软雅黑" panose="020B0503020204020204" pitchFamily="34" charset="-122"/>
                </a:endParaRPr>
              </a:p>
            </p:txBody>
          </p:sp>
        </p:grpSp>
        <p:sp>
          <p:nvSpPr>
            <p:cNvPr id="27" name="任意多边形 26"/>
            <p:cNvSpPr/>
            <p:nvPr>
              <p:custDataLst>
                <p:tags r:id="rId5"/>
              </p:custDataLst>
            </p:nvPr>
          </p:nvSpPr>
          <p:spPr>
            <a:xfrm>
              <a:off x="4192840" y="3106276"/>
              <a:ext cx="638810" cy="741680"/>
            </a:xfrm>
            <a:custGeom>
              <a:avLst/>
              <a:gdLst>
                <a:gd name="connsiteX0" fmla="*/ 251680 w 638591"/>
                <a:gd name="connsiteY0" fmla="*/ 1 h 773823"/>
                <a:gd name="connsiteX1" fmla="*/ 638591 w 638591"/>
                <a:gd name="connsiteY1" fmla="*/ 386913 h 773823"/>
                <a:gd name="connsiteX2" fmla="*/ 251680 w 638591"/>
                <a:gd name="connsiteY2" fmla="*/ 773822 h 773823"/>
                <a:gd name="connsiteX3" fmla="*/ 0 w 638591"/>
                <a:gd name="connsiteY3" fmla="*/ 0 h 773823"/>
                <a:gd name="connsiteX4" fmla="*/ 251679 w 638591"/>
                <a:gd name="connsiteY4" fmla="*/ 0 h 773823"/>
                <a:gd name="connsiteX5" fmla="*/ 251679 w 638591"/>
                <a:gd name="connsiteY5" fmla="*/ 773823 h 773823"/>
                <a:gd name="connsiteX6" fmla="*/ 0 w 638591"/>
                <a:gd name="connsiteY6" fmla="*/ 773823 h 77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591" h="773823">
                  <a:moveTo>
                    <a:pt x="251680" y="1"/>
                  </a:moveTo>
                  <a:lnTo>
                    <a:pt x="638591" y="386913"/>
                  </a:lnTo>
                  <a:lnTo>
                    <a:pt x="251680" y="773822"/>
                  </a:lnTo>
                  <a:close/>
                  <a:moveTo>
                    <a:pt x="0" y="0"/>
                  </a:moveTo>
                  <a:lnTo>
                    <a:pt x="251679" y="0"/>
                  </a:lnTo>
                  <a:lnTo>
                    <a:pt x="251679" y="773823"/>
                  </a:lnTo>
                  <a:lnTo>
                    <a:pt x="0" y="773823"/>
                  </a:lnTo>
                  <a:close/>
                </a:path>
              </a:pathLst>
            </a:custGeom>
            <a:solidFill>
              <a:srgbClr val="00ABCA"/>
            </a:solidFill>
            <a:ln w="12700" cap="flat" cmpd="sng" algn="ctr">
              <a:noFill/>
              <a:prstDash val="solid"/>
              <a:miter lim="800000"/>
            </a:ln>
            <a:effectLst/>
          </p:spPr>
          <p:txBody>
            <a:bodyPr lIns="0" tIns="0" rIns="144000" bIns="0" rtlCol="0" anchor="ctr">
              <a:normAutofit/>
            </a:bodyPr>
            <a:lstStyle/>
            <a:p>
              <a:pPr algn="ctr"/>
              <a:r>
                <a:rPr lang="en-US" altLang="zh-CN" sz="2800" b="1" dirty="0">
                  <a:solidFill>
                    <a:sysClr val="window" lastClr="FFFFFF"/>
                  </a:solidFill>
                  <a:latin typeface="微软雅黑" panose="020B0503020204020204" pitchFamily="34" charset="-122"/>
                  <a:ea typeface="微软雅黑" panose="020B0503020204020204" pitchFamily="34" charset="-122"/>
                </a:rPr>
                <a:t>2</a:t>
              </a:r>
              <a:endParaRPr lang="zh-CN" altLang="en-US" sz="2800" b="1" dirty="0">
                <a:solidFill>
                  <a:sysClr val="window" lastClr="FFFFFF"/>
                </a:solidFill>
                <a:latin typeface="微软雅黑" panose="020B0503020204020204" pitchFamily="34" charset="-122"/>
                <a:ea typeface="微软雅黑" panose="020B0503020204020204" pitchFamily="34" charset="-122"/>
              </a:endParaRPr>
            </a:p>
          </p:txBody>
        </p:sp>
        <p:sp>
          <p:nvSpPr>
            <p:cNvPr id="28" name="任意多边形 27"/>
            <p:cNvSpPr/>
            <p:nvPr>
              <p:custDataLst>
                <p:tags r:id="rId6"/>
              </p:custDataLst>
            </p:nvPr>
          </p:nvSpPr>
          <p:spPr>
            <a:xfrm>
              <a:off x="4192840" y="3887326"/>
              <a:ext cx="638810" cy="741680"/>
            </a:xfrm>
            <a:custGeom>
              <a:avLst/>
              <a:gdLst>
                <a:gd name="connsiteX0" fmla="*/ 251680 w 638591"/>
                <a:gd name="connsiteY0" fmla="*/ 1 h 773823"/>
                <a:gd name="connsiteX1" fmla="*/ 638591 w 638591"/>
                <a:gd name="connsiteY1" fmla="*/ 386913 h 773823"/>
                <a:gd name="connsiteX2" fmla="*/ 251680 w 638591"/>
                <a:gd name="connsiteY2" fmla="*/ 773822 h 773823"/>
                <a:gd name="connsiteX3" fmla="*/ 0 w 638591"/>
                <a:gd name="connsiteY3" fmla="*/ 0 h 773823"/>
                <a:gd name="connsiteX4" fmla="*/ 251679 w 638591"/>
                <a:gd name="connsiteY4" fmla="*/ 0 h 773823"/>
                <a:gd name="connsiteX5" fmla="*/ 251679 w 638591"/>
                <a:gd name="connsiteY5" fmla="*/ 773823 h 773823"/>
                <a:gd name="connsiteX6" fmla="*/ 0 w 638591"/>
                <a:gd name="connsiteY6" fmla="*/ 773823 h 77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591" h="773823">
                  <a:moveTo>
                    <a:pt x="251680" y="1"/>
                  </a:moveTo>
                  <a:lnTo>
                    <a:pt x="638591" y="386913"/>
                  </a:lnTo>
                  <a:lnTo>
                    <a:pt x="251680" y="773822"/>
                  </a:lnTo>
                  <a:close/>
                  <a:moveTo>
                    <a:pt x="0" y="0"/>
                  </a:moveTo>
                  <a:lnTo>
                    <a:pt x="251679" y="0"/>
                  </a:lnTo>
                  <a:lnTo>
                    <a:pt x="251679" y="773823"/>
                  </a:lnTo>
                  <a:lnTo>
                    <a:pt x="0" y="773823"/>
                  </a:lnTo>
                  <a:close/>
                </a:path>
              </a:pathLst>
            </a:custGeom>
            <a:solidFill>
              <a:srgbClr val="00ABCA"/>
            </a:solidFill>
            <a:ln w="12700" cap="flat" cmpd="sng" algn="ctr">
              <a:noFill/>
              <a:prstDash val="solid"/>
              <a:miter lim="800000"/>
            </a:ln>
            <a:effectLst/>
          </p:spPr>
          <p:txBody>
            <a:bodyPr lIns="0" tIns="0" rIns="144000" bIns="0" rtlCol="0" anchor="ctr">
              <a:normAutofit/>
            </a:bodyPr>
            <a:lstStyle/>
            <a:p>
              <a:pPr algn="ctr"/>
              <a:r>
                <a:rPr lang="en-US" altLang="zh-CN" sz="2800" b="1" dirty="0">
                  <a:solidFill>
                    <a:sysClr val="window" lastClr="FFFFFF"/>
                  </a:solidFill>
                  <a:latin typeface="微软雅黑" panose="020B0503020204020204" pitchFamily="34" charset="-122"/>
                  <a:ea typeface="微软雅黑" panose="020B0503020204020204" pitchFamily="34" charset="-122"/>
                </a:rPr>
                <a:t>3</a:t>
              </a:r>
              <a:endParaRPr lang="zh-CN" altLang="en-US" sz="2800" b="1" dirty="0">
                <a:solidFill>
                  <a:sysClr val="window" lastClr="FFFFFF"/>
                </a:solidFill>
                <a:latin typeface="微软雅黑" panose="020B0503020204020204" pitchFamily="34" charset="-122"/>
                <a:ea typeface="微软雅黑" panose="020B0503020204020204" pitchFamily="34" charset="-122"/>
              </a:endParaRPr>
            </a:p>
          </p:txBody>
        </p:sp>
        <p:sp>
          <p:nvSpPr>
            <p:cNvPr id="35" name="文本框 6"/>
            <p:cNvSpPr txBox="1"/>
            <p:nvPr/>
          </p:nvSpPr>
          <p:spPr>
            <a:xfrm>
              <a:off x="4966270" y="3218036"/>
              <a:ext cx="3727450" cy="523220"/>
            </a:xfrm>
            <a:prstGeom prst="rect">
              <a:avLst/>
            </a:prstGeom>
            <a:noFill/>
          </p:spPr>
          <p:txBody>
            <a:bodyPr wrap="square" rtlCol="0">
              <a:spAutoFit/>
            </a:bodyPr>
            <a:lstStyle/>
            <a:p>
              <a:pPr eaLnBrk="0" hangingPunct="0">
                <a:defRPr/>
              </a:pPr>
              <a:r>
                <a:rPr lang="zh-CN" altLang="en-US" sz="2800" b="1" dirty="0">
                  <a:latin typeface="微软雅黑" panose="020B0503020204020204" pitchFamily="34" charset="-122"/>
                  <a:ea typeface="微软雅黑" panose="020B0503020204020204" pitchFamily="34" charset="-122"/>
                </a:rPr>
                <a:t>研究内容</a:t>
              </a:r>
            </a:p>
          </p:txBody>
        </p:sp>
        <p:sp>
          <p:nvSpPr>
            <p:cNvPr id="36" name="文本框 7"/>
            <p:cNvSpPr txBox="1"/>
            <p:nvPr/>
          </p:nvSpPr>
          <p:spPr>
            <a:xfrm>
              <a:off x="4966270" y="3999086"/>
              <a:ext cx="3727450" cy="523220"/>
            </a:xfrm>
            <a:prstGeom prst="rect">
              <a:avLst/>
            </a:prstGeom>
            <a:noFill/>
          </p:spPr>
          <p:txBody>
            <a:bodyPr wrap="square" rtlCol="0">
              <a:spAutoFit/>
            </a:bodyPr>
            <a:lstStyle/>
            <a:p>
              <a:pPr eaLnBrk="0" hangingPunct="0">
                <a:defRPr/>
              </a:pPr>
              <a:r>
                <a:rPr lang="zh-CN" altLang="en-US" sz="2800" b="1" dirty="0">
                  <a:latin typeface="微软雅黑" panose="020B0503020204020204" pitchFamily="34" charset="-122"/>
                  <a:ea typeface="微软雅黑" panose="020B0503020204020204" pitchFamily="34" charset="-122"/>
                </a:rPr>
                <a:t>总结</a:t>
              </a:r>
            </a:p>
          </p:txBody>
        </p:sp>
        <p:sp>
          <p:nvSpPr>
            <p:cNvPr id="37" name="文本框 13"/>
            <p:cNvSpPr txBox="1"/>
            <p:nvPr/>
          </p:nvSpPr>
          <p:spPr>
            <a:xfrm>
              <a:off x="4966270" y="2433811"/>
              <a:ext cx="3350146" cy="518160"/>
            </a:xfrm>
            <a:prstGeom prst="rect">
              <a:avLst/>
            </a:prstGeom>
            <a:solidFill>
              <a:schemeClr val="accent1"/>
            </a:solidFill>
          </p:spPr>
          <p:txBody>
            <a:bodyPr wrap="square" rtlCol="0">
              <a:spAutoFit/>
            </a:bodyPr>
            <a:lstStyle/>
            <a:p>
              <a:r>
                <a:rPr kumimoji="1" lang="zh-CN" altLang="en-US" sz="2800" b="1" kern="0" dirty="0">
                  <a:latin typeface="微软雅黑" panose="020B0503020204020204" pitchFamily="34" charset="-122"/>
                  <a:ea typeface="微软雅黑" panose="020B0503020204020204" pitchFamily="34" charset="-122"/>
                  <a:sym typeface="+mn-ea"/>
                </a:rPr>
                <a:t>研究背景</a:t>
              </a:r>
            </a:p>
          </p:txBody>
        </p:sp>
        <p:grpSp>
          <p:nvGrpSpPr>
            <p:cNvPr id="23" name="Group 22">
              <a:extLst>
                <a:ext uri="{FF2B5EF4-FFF2-40B4-BE49-F238E27FC236}">
                  <a16:creationId xmlns:a16="http://schemas.microsoft.com/office/drawing/2014/main" id="{63498DBA-B677-440A-8E3F-2B3150745ADC}"/>
                </a:ext>
              </a:extLst>
            </p:cNvPr>
            <p:cNvGrpSpPr/>
            <p:nvPr/>
          </p:nvGrpSpPr>
          <p:grpSpPr>
            <a:xfrm>
              <a:off x="317086" y="2322051"/>
              <a:ext cx="3976896" cy="2617027"/>
              <a:chOff x="513345" y="2084977"/>
              <a:chExt cx="3976896" cy="2617027"/>
            </a:xfrm>
          </p:grpSpPr>
          <p:sp>
            <p:nvSpPr>
              <p:cNvPr id="29" name="TextBox 28">
                <a:extLst>
                  <a:ext uri="{FF2B5EF4-FFF2-40B4-BE49-F238E27FC236}">
                    <a16:creationId xmlns:a16="http://schemas.microsoft.com/office/drawing/2014/main" id="{038F2292-17E4-470F-B00F-19555BE9ABD3}"/>
                  </a:ext>
                </a:extLst>
              </p:cNvPr>
              <p:cNvSpPr txBox="1"/>
              <p:nvPr/>
            </p:nvSpPr>
            <p:spPr>
              <a:xfrm>
                <a:off x="2881908" y="4425005"/>
                <a:ext cx="1608333" cy="276999"/>
              </a:xfrm>
              <a:prstGeom prst="rect">
                <a:avLst/>
              </a:prstGeom>
              <a:noFill/>
            </p:spPr>
            <p:txBody>
              <a:bodyPr wrap="square" rtlCol="0">
                <a:spAutoFit/>
              </a:bodyPr>
              <a:lstStyle/>
              <a:p>
                <a:r>
                  <a:rPr lang="en-US" altLang="zh-CN" sz="1200" i="1" dirty="0"/>
                  <a:t>—from Google Image</a:t>
                </a:r>
                <a:endParaRPr lang="en-US" sz="1200" i="1" dirty="0"/>
              </a:p>
            </p:txBody>
          </p:sp>
          <p:pic>
            <p:nvPicPr>
              <p:cNvPr id="31" name="Picture 2" descr="Related image">
                <a:extLst>
                  <a:ext uri="{FF2B5EF4-FFF2-40B4-BE49-F238E27FC236}">
                    <a16:creationId xmlns:a16="http://schemas.microsoft.com/office/drawing/2014/main" id="{8EF3BFF2-D93D-42E3-85FA-DAD9093C2D8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3345" y="2084977"/>
                <a:ext cx="3779783" cy="236236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 name="Slide Number Placeholder 3">
            <a:extLst>
              <a:ext uri="{FF2B5EF4-FFF2-40B4-BE49-F238E27FC236}">
                <a16:creationId xmlns:a16="http://schemas.microsoft.com/office/drawing/2014/main" id="{92ECC26D-79C4-42A0-B235-04D6F549BBC3}"/>
              </a:ext>
            </a:extLst>
          </p:cNvPr>
          <p:cNvSpPr>
            <a:spLocks noGrp="1"/>
          </p:cNvSpPr>
          <p:nvPr>
            <p:ph type="sldNum" sz="quarter" idx="12"/>
          </p:nvPr>
        </p:nvSpPr>
        <p:spPr/>
        <p:txBody>
          <a:bodyPr/>
          <a:lstStyle/>
          <a:p>
            <a:fld id="{7D9BB5D0-35E4-459D-AEF3-FE4D7C45CC19}" type="slidenum">
              <a:rPr lang="zh-CN" altLang="en-US" smtClean="0"/>
              <a:pPr/>
              <a:t>2</a:t>
            </a:fld>
            <a:r>
              <a:rPr lang="en-US" altLang="zh-CN"/>
              <a:t>/42</a:t>
            </a:r>
            <a:endParaRPr lang="zh-CN" altLang="en-US" dirty="0"/>
          </a:p>
        </p:txBody>
      </p:sp>
    </p:spTree>
    <p:extLst>
      <p:ext uri="{BB962C8B-B14F-4D97-AF65-F5344CB8AC3E}">
        <p14:creationId xmlns:p14="http://schemas.microsoft.com/office/powerpoint/2010/main" val="725373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29" name="矩形 1"/>
          <p:cNvSpPr>
            <a:spLocks noChangeArrowheads="1"/>
          </p:cNvSpPr>
          <p:nvPr/>
        </p:nvSpPr>
        <p:spPr bwMode="auto">
          <a:xfrm>
            <a:off x="323404" y="763967"/>
            <a:ext cx="4248596"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本部分研究框架</a:t>
            </a:r>
            <a:endParaRPr kumimoji="0" lang="en-US" altLang="zh-CN" sz="2400" b="1" baseline="30000" dirty="0">
              <a:latin typeface="微软雅黑" pitchFamily="34" charset="-122"/>
              <a:ea typeface="微软雅黑" pitchFamily="34" charset="-122"/>
            </a:endParaRPr>
          </a:p>
        </p:txBody>
      </p:sp>
      <p:sp>
        <p:nvSpPr>
          <p:cNvPr id="36" name="Rectangle 2">
            <a:extLst>
              <a:ext uri="{FF2B5EF4-FFF2-40B4-BE49-F238E27FC236}">
                <a16:creationId xmlns:a16="http://schemas.microsoft.com/office/drawing/2014/main" id="{FE56D769-5AE2-4F03-B7C6-461E41F9FD9A}"/>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2.2 </a:t>
            </a:r>
            <a:r>
              <a:rPr lang="zh-CN" altLang="en-US" sz="3200" kern="0" dirty="0">
                <a:solidFill>
                  <a:srgbClr val="C00000"/>
                </a:solidFill>
                <a:effectLst/>
              </a:rPr>
              <a:t>网侧</a:t>
            </a:r>
            <a:r>
              <a:rPr lang="zh-CN" altLang="en-US" sz="3200" kern="0" dirty="0">
                <a:effectLst/>
              </a:rPr>
              <a:t>先进绝热压缩空气</a:t>
            </a:r>
            <a:r>
              <a:rPr lang="zh-CN" altLang="en-US" sz="3200" kern="0" dirty="0">
                <a:solidFill>
                  <a:srgbClr val="C00000"/>
                </a:solidFill>
                <a:effectLst/>
              </a:rPr>
              <a:t>储能电站</a:t>
            </a:r>
            <a:r>
              <a:rPr lang="zh-CN" altLang="en-US" sz="3200" kern="0" dirty="0">
                <a:effectLst/>
              </a:rPr>
              <a:t>建模及运行</a:t>
            </a:r>
          </a:p>
        </p:txBody>
      </p:sp>
      <p:sp>
        <p:nvSpPr>
          <p:cNvPr id="9" name="圆角矩形 44">
            <a:extLst>
              <a:ext uri="{FF2B5EF4-FFF2-40B4-BE49-F238E27FC236}">
                <a16:creationId xmlns:a16="http://schemas.microsoft.com/office/drawing/2014/main" id="{C7893484-B3E3-426C-9B2C-B4F7775265B8}"/>
              </a:ext>
            </a:extLst>
          </p:cNvPr>
          <p:cNvSpPr/>
          <p:nvPr/>
        </p:nvSpPr>
        <p:spPr bwMode="auto">
          <a:xfrm>
            <a:off x="524570" y="5833110"/>
            <a:ext cx="8229173" cy="840748"/>
          </a:xfrm>
          <a:prstGeom prst="roundRect">
            <a:avLst>
              <a:gd name="adj" fmla="val 0"/>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eaLnBrk="0" fontAlgn="base" hangingPunct="0">
              <a:lnSpc>
                <a:spcPct val="125000"/>
              </a:lnSpc>
              <a:spcBef>
                <a:spcPct val="0"/>
              </a:spcBef>
              <a:spcAft>
                <a:spcPct val="0"/>
              </a:spcAft>
              <a:defRPr/>
            </a:pPr>
            <a:r>
              <a:rPr lang="zh-CN" altLang="en-US" sz="2000" b="1" dirty="0">
                <a:solidFill>
                  <a:srgbClr val="000000"/>
                </a:solidFill>
                <a:latin typeface="微软雅黑" panose="020B0503020204020204" pitchFamily="34" charset="-122"/>
                <a:ea typeface="微软雅黑" panose="020B0503020204020204" pitchFamily="34" charset="-122"/>
              </a:rPr>
              <a:t>     针对</a:t>
            </a:r>
            <a:r>
              <a:rPr lang="zh-CN" altLang="en-US" sz="2000" b="1" dirty="0">
                <a:solidFill>
                  <a:srgbClr val="C00000"/>
                </a:solidFill>
                <a:latin typeface="微软雅黑" panose="020B0503020204020204" pitchFamily="34" charset="-122"/>
                <a:ea typeface="微软雅黑" panose="020B0503020204020204" pitchFamily="34" charset="-122"/>
              </a:rPr>
              <a:t>储能电站</a:t>
            </a:r>
            <a:r>
              <a:rPr lang="zh-CN" altLang="en-US" sz="2000" b="1" dirty="0">
                <a:solidFill>
                  <a:srgbClr val="000000"/>
                </a:solidFill>
                <a:latin typeface="微软雅黑" panose="020B0503020204020204" pitchFamily="34" charset="-122"/>
                <a:ea typeface="微软雅黑" panose="020B0503020204020204" pitchFamily="34" charset="-122"/>
              </a:rPr>
              <a:t>这一经典应用形式，基</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于</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仿真模型</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抽象出面向电力系统应用的</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宽工况双</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SOC</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建模</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理念与方法，并应用于</a:t>
            </a:r>
            <a:r>
              <a:rPr kumimoji="0" lang="zh-CN" altLang="en-US" sz="2000" b="1" i="0"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经济调度及市场运营</a:t>
            </a:r>
          </a:p>
        </p:txBody>
      </p:sp>
      <p:sp>
        <p:nvSpPr>
          <p:cNvPr id="12" name="Rectangle 11">
            <a:extLst>
              <a:ext uri="{FF2B5EF4-FFF2-40B4-BE49-F238E27FC236}">
                <a16:creationId xmlns:a16="http://schemas.microsoft.com/office/drawing/2014/main" id="{BCEC8D55-A6B0-4847-A977-683DCB19409A}"/>
              </a:ext>
            </a:extLst>
          </p:cNvPr>
          <p:cNvSpPr/>
          <p:nvPr/>
        </p:nvSpPr>
        <p:spPr>
          <a:xfrm>
            <a:off x="7209862" y="832807"/>
            <a:ext cx="1462637" cy="400110"/>
          </a:xfrm>
          <a:prstGeom prst="rect">
            <a:avLst/>
          </a:prstGeom>
          <a:solidFill>
            <a:srgbClr val="FFC000"/>
          </a:solid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论文第</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章</a:t>
            </a:r>
          </a:p>
        </p:txBody>
      </p:sp>
      <p:sp>
        <p:nvSpPr>
          <p:cNvPr id="6" name="Slide Number Placeholder 5">
            <a:extLst>
              <a:ext uri="{FF2B5EF4-FFF2-40B4-BE49-F238E27FC236}">
                <a16:creationId xmlns:a16="http://schemas.microsoft.com/office/drawing/2014/main" id="{4600EA0B-19B4-4898-B0CA-A311DB67021D}"/>
              </a:ext>
            </a:extLst>
          </p:cNvPr>
          <p:cNvSpPr>
            <a:spLocks noGrp="1"/>
          </p:cNvSpPr>
          <p:nvPr>
            <p:ph type="sldNum" sz="quarter" idx="12"/>
          </p:nvPr>
        </p:nvSpPr>
        <p:spPr/>
        <p:txBody>
          <a:bodyPr/>
          <a:lstStyle/>
          <a:p>
            <a:fld id="{7D9BB5D0-35E4-459D-AEF3-FE4D7C45CC19}" type="slidenum">
              <a:rPr lang="zh-CN" altLang="en-US" smtClean="0"/>
              <a:pPr/>
              <a:t>20</a:t>
            </a:fld>
            <a:r>
              <a:rPr lang="en-US" altLang="zh-CN" dirty="0"/>
              <a:t>/42</a:t>
            </a:r>
            <a:endParaRPr lang="zh-CN" altLang="en-US" dirty="0"/>
          </a:p>
        </p:txBody>
      </p:sp>
      <p:sp>
        <p:nvSpPr>
          <p:cNvPr id="5" name="TextBox 4">
            <a:extLst>
              <a:ext uri="{FF2B5EF4-FFF2-40B4-BE49-F238E27FC236}">
                <a16:creationId xmlns:a16="http://schemas.microsoft.com/office/drawing/2014/main" id="{CB135B23-411E-49B9-8C8A-30D165837C87}"/>
              </a:ext>
            </a:extLst>
          </p:cNvPr>
          <p:cNvSpPr txBox="1"/>
          <p:nvPr/>
        </p:nvSpPr>
        <p:spPr>
          <a:xfrm>
            <a:off x="1219934" y="5206966"/>
            <a:ext cx="1080120" cy="338554"/>
          </a:xfrm>
          <a:prstGeom prst="rect">
            <a:avLst/>
          </a:prstGeom>
          <a:solidFill>
            <a:schemeClr val="accent6">
              <a:lumMod val="40000"/>
              <a:lumOff val="60000"/>
            </a:schemeClr>
          </a:solidFill>
          <a:ln>
            <a:solidFill>
              <a:srgbClr val="000000"/>
            </a:solidFill>
          </a:ln>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储气</a:t>
            </a:r>
            <a:r>
              <a:rPr lang="en-US" altLang="zh-CN" sz="1600" b="1" dirty="0">
                <a:latin typeface="微软雅黑" panose="020B0503020204020204" pitchFamily="34" charset="-122"/>
                <a:ea typeface="微软雅黑" panose="020B0503020204020204" pitchFamily="34" charset="-122"/>
              </a:rPr>
              <a:t>SOC</a:t>
            </a:r>
            <a:endParaRPr lang="zh-CN" altLang="en-US" sz="1600" b="1" dirty="0">
              <a:latin typeface="微软雅黑" panose="020B0503020204020204" pitchFamily="34" charset="-122"/>
              <a:ea typeface="微软雅黑" panose="020B0503020204020204" pitchFamily="34" charset="-122"/>
            </a:endParaRPr>
          </a:p>
        </p:txBody>
      </p:sp>
      <p:sp>
        <p:nvSpPr>
          <p:cNvPr id="15" name="TextBox 14">
            <a:extLst>
              <a:ext uri="{FF2B5EF4-FFF2-40B4-BE49-F238E27FC236}">
                <a16:creationId xmlns:a16="http://schemas.microsoft.com/office/drawing/2014/main" id="{7D62B140-A93B-421E-8B45-611CADAD19DD}"/>
              </a:ext>
            </a:extLst>
          </p:cNvPr>
          <p:cNvSpPr txBox="1"/>
          <p:nvPr/>
        </p:nvSpPr>
        <p:spPr>
          <a:xfrm>
            <a:off x="6939055" y="5206966"/>
            <a:ext cx="1080120" cy="338554"/>
          </a:xfrm>
          <a:prstGeom prst="rect">
            <a:avLst/>
          </a:prstGeom>
          <a:solidFill>
            <a:schemeClr val="accent6">
              <a:lumMod val="40000"/>
              <a:lumOff val="60000"/>
            </a:schemeClr>
          </a:solidFill>
          <a:ln>
            <a:solidFill>
              <a:srgbClr val="000000"/>
            </a:solidFill>
          </a:ln>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储热</a:t>
            </a:r>
            <a:r>
              <a:rPr lang="en-US" altLang="zh-CN" sz="1600" b="1" dirty="0">
                <a:latin typeface="微软雅黑" panose="020B0503020204020204" pitchFamily="34" charset="-122"/>
                <a:ea typeface="微软雅黑" panose="020B0503020204020204" pitchFamily="34" charset="-122"/>
              </a:rPr>
              <a:t>SOC</a:t>
            </a:r>
            <a:endParaRPr lang="zh-CN" altLang="en-US" sz="1600" b="1" dirty="0">
              <a:latin typeface="微软雅黑" panose="020B0503020204020204" pitchFamily="34" charset="-122"/>
              <a:ea typeface="微软雅黑" panose="020B0503020204020204" pitchFamily="34" charset="-122"/>
            </a:endParaRPr>
          </a:p>
        </p:txBody>
      </p:sp>
      <p:sp>
        <p:nvSpPr>
          <p:cNvPr id="16" name="TextBox 15">
            <a:extLst>
              <a:ext uri="{FF2B5EF4-FFF2-40B4-BE49-F238E27FC236}">
                <a16:creationId xmlns:a16="http://schemas.microsoft.com/office/drawing/2014/main" id="{6AEE4409-1961-47BA-B949-D5169C4E14F4}"/>
              </a:ext>
            </a:extLst>
          </p:cNvPr>
          <p:cNvSpPr txBox="1"/>
          <p:nvPr/>
        </p:nvSpPr>
        <p:spPr>
          <a:xfrm>
            <a:off x="3226926" y="5214610"/>
            <a:ext cx="2592290" cy="338554"/>
          </a:xfrm>
          <a:prstGeom prst="rect">
            <a:avLst/>
          </a:prstGeom>
          <a:solidFill>
            <a:schemeClr val="accent2">
              <a:lumMod val="40000"/>
              <a:lumOff val="60000"/>
            </a:schemeClr>
          </a:solidFill>
          <a:ln>
            <a:solidFill>
              <a:srgbClr val="000000"/>
            </a:solidFill>
          </a:ln>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双</a:t>
            </a:r>
            <a:r>
              <a:rPr lang="en-US" altLang="zh-CN" sz="1600" b="1" dirty="0">
                <a:latin typeface="微软雅黑" panose="020B0503020204020204" pitchFamily="34" charset="-122"/>
                <a:ea typeface="微软雅黑" panose="020B0503020204020204" pitchFamily="34" charset="-122"/>
              </a:rPr>
              <a:t>SOC</a:t>
            </a:r>
            <a:r>
              <a:rPr lang="zh-CN" altLang="en-US" sz="1600" b="1" dirty="0">
                <a:latin typeface="微软雅黑" panose="020B0503020204020204" pitchFamily="34" charset="-122"/>
                <a:ea typeface="微软雅黑" panose="020B0503020204020204" pitchFamily="34" charset="-122"/>
              </a:rPr>
              <a:t>耦合关系</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热力学</a:t>
            </a:r>
            <a:r>
              <a:rPr lang="en-US" altLang="zh-CN" sz="1600" b="1" dirty="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grpSp>
        <p:nvGrpSpPr>
          <p:cNvPr id="33" name="Group 32">
            <a:extLst>
              <a:ext uri="{FF2B5EF4-FFF2-40B4-BE49-F238E27FC236}">
                <a16:creationId xmlns:a16="http://schemas.microsoft.com/office/drawing/2014/main" id="{E58CAC8D-F50E-4A88-B863-9CDB7B52D533}"/>
              </a:ext>
            </a:extLst>
          </p:cNvPr>
          <p:cNvGrpSpPr/>
          <p:nvPr/>
        </p:nvGrpSpPr>
        <p:grpSpPr>
          <a:xfrm>
            <a:off x="899591" y="1412776"/>
            <a:ext cx="7344816" cy="1646843"/>
            <a:chOff x="755576" y="1483385"/>
            <a:chExt cx="7344816" cy="1646843"/>
          </a:xfrm>
        </p:grpSpPr>
        <p:grpSp>
          <p:nvGrpSpPr>
            <p:cNvPr id="23" name="Group 22">
              <a:extLst>
                <a:ext uri="{FF2B5EF4-FFF2-40B4-BE49-F238E27FC236}">
                  <a16:creationId xmlns:a16="http://schemas.microsoft.com/office/drawing/2014/main" id="{1A34A45C-1341-48BB-9D16-B0456F0D02A9}"/>
                </a:ext>
              </a:extLst>
            </p:cNvPr>
            <p:cNvGrpSpPr/>
            <p:nvPr/>
          </p:nvGrpSpPr>
          <p:grpSpPr>
            <a:xfrm>
              <a:off x="755576" y="1483385"/>
              <a:ext cx="7344816" cy="1646843"/>
              <a:chOff x="827584" y="1108116"/>
              <a:chExt cx="7344816" cy="1610087"/>
            </a:xfrm>
            <a:solidFill>
              <a:schemeClr val="accent3">
                <a:lumMod val="20000"/>
                <a:lumOff val="80000"/>
              </a:schemeClr>
            </a:solidFill>
          </p:grpSpPr>
          <p:sp>
            <p:nvSpPr>
              <p:cNvPr id="10" name="Rectangle: Rounded Corners 9">
                <a:extLst>
                  <a:ext uri="{FF2B5EF4-FFF2-40B4-BE49-F238E27FC236}">
                    <a16:creationId xmlns:a16="http://schemas.microsoft.com/office/drawing/2014/main" id="{2DF43733-1877-4D40-B34A-21A8888B19FD}"/>
                  </a:ext>
                </a:extLst>
              </p:cNvPr>
              <p:cNvSpPr/>
              <p:nvPr/>
            </p:nvSpPr>
            <p:spPr>
              <a:xfrm>
                <a:off x="827584" y="1108116"/>
                <a:ext cx="7344816" cy="1598993"/>
              </a:xfrm>
              <a:prstGeom prst="roundRect">
                <a:avLst>
                  <a:gd name="adj" fmla="val 8804"/>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graphicFrame>
            <p:nvGraphicFramePr>
              <p:cNvPr id="7" name="Object 6">
                <a:extLst>
                  <a:ext uri="{FF2B5EF4-FFF2-40B4-BE49-F238E27FC236}">
                    <a16:creationId xmlns:a16="http://schemas.microsoft.com/office/drawing/2014/main" id="{0B82CE75-66B9-4ED7-BFB0-AB0E78990BA2}"/>
                  </a:ext>
                </a:extLst>
              </p:cNvPr>
              <p:cNvGraphicFramePr>
                <a:graphicFrameLocks noChangeAspect="1"/>
              </p:cNvGraphicFramePr>
              <p:nvPr>
                <p:extLst>
                  <p:ext uri="{D42A27DB-BD31-4B8C-83A1-F6EECF244321}">
                    <p14:modId xmlns:p14="http://schemas.microsoft.com/office/powerpoint/2010/main" val="1893232047"/>
                  </p:ext>
                </p:extLst>
              </p:nvPr>
            </p:nvGraphicFramePr>
            <p:xfrm>
              <a:off x="1978145" y="1806702"/>
              <a:ext cx="4945838" cy="911501"/>
            </p:xfrm>
            <a:graphic>
              <a:graphicData uri="http://schemas.openxmlformats.org/presentationml/2006/ole">
                <mc:AlternateContent xmlns:mc="http://schemas.openxmlformats.org/markup-compatibility/2006">
                  <mc:Choice xmlns:v="urn:schemas-microsoft-com:vml" Requires="v">
                    <p:oleObj spid="_x0000_s88080" name="Equation" r:id="rId4" imgW="1739880" imgH="393480" progId="Equation.DSMT4">
                      <p:embed/>
                    </p:oleObj>
                  </mc:Choice>
                  <mc:Fallback>
                    <p:oleObj name="Equation" r:id="rId4" imgW="1739880" imgH="393480" progId="Equation.DSMT4">
                      <p:embed/>
                      <p:pic>
                        <p:nvPicPr>
                          <p:cNvPr id="0" name=""/>
                          <p:cNvPicPr/>
                          <p:nvPr/>
                        </p:nvPicPr>
                        <p:blipFill>
                          <a:blip r:embed="rId5"/>
                          <a:stretch>
                            <a:fillRect/>
                          </a:stretch>
                        </p:blipFill>
                        <p:spPr>
                          <a:xfrm>
                            <a:off x="1978145" y="1806702"/>
                            <a:ext cx="4945838" cy="911501"/>
                          </a:xfrm>
                          <a:prstGeom prst="rect">
                            <a:avLst/>
                          </a:prstGeom>
                        </p:spPr>
                      </p:pic>
                    </p:oleObj>
                  </mc:Fallback>
                </mc:AlternateContent>
              </a:graphicData>
            </a:graphic>
          </p:graphicFrame>
          <p:sp>
            <p:nvSpPr>
              <p:cNvPr id="24" name="TextBox 23">
                <a:extLst>
                  <a:ext uri="{FF2B5EF4-FFF2-40B4-BE49-F238E27FC236}">
                    <a16:creationId xmlns:a16="http://schemas.microsoft.com/office/drawing/2014/main" id="{67C82E97-2ED0-43EE-A51F-CA77E6C87C6B}"/>
                  </a:ext>
                </a:extLst>
              </p:cNvPr>
              <p:cNvSpPr txBox="1"/>
              <p:nvPr/>
            </p:nvSpPr>
            <p:spPr>
              <a:xfrm>
                <a:off x="1147927" y="1641911"/>
                <a:ext cx="1080120" cy="338554"/>
              </a:xfrm>
              <a:prstGeom prst="rect">
                <a:avLst/>
              </a:prstGeom>
              <a:grpFill/>
              <a:ln>
                <a:solidFill>
                  <a:srgbClr val="000000"/>
                </a:solidFill>
              </a:ln>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储能</a:t>
                </a:r>
                <a:r>
                  <a:rPr lang="en-US" altLang="zh-CN" sz="1600" dirty="0">
                    <a:latin typeface="微软雅黑" panose="020B0503020204020204" pitchFamily="34" charset="-122"/>
                    <a:ea typeface="微软雅黑" panose="020B0503020204020204" pitchFamily="34" charset="-122"/>
                  </a:rPr>
                  <a:t>SOC</a:t>
                </a:r>
                <a:endParaRPr lang="zh-CN" altLang="en-US" sz="1600" dirty="0">
                  <a:latin typeface="微软雅黑" panose="020B0503020204020204" pitchFamily="34" charset="-122"/>
                  <a:ea typeface="微软雅黑" panose="020B0503020204020204" pitchFamily="34" charset="-122"/>
                </a:endParaRPr>
              </a:p>
            </p:txBody>
          </p:sp>
          <p:sp>
            <p:nvSpPr>
              <p:cNvPr id="26" name="TextBox 25">
                <a:extLst>
                  <a:ext uri="{FF2B5EF4-FFF2-40B4-BE49-F238E27FC236}">
                    <a16:creationId xmlns:a16="http://schemas.microsoft.com/office/drawing/2014/main" id="{E3D54E17-6842-496B-9EF7-53DFE0E67706}"/>
                  </a:ext>
                </a:extLst>
              </p:cNvPr>
              <p:cNvSpPr txBox="1"/>
              <p:nvPr/>
            </p:nvSpPr>
            <p:spPr>
              <a:xfrm>
                <a:off x="3087019" y="1629163"/>
                <a:ext cx="1080120" cy="338554"/>
              </a:xfrm>
              <a:prstGeom prst="rect">
                <a:avLst/>
              </a:prstGeom>
              <a:grpFill/>
              <a:ln>
                <a:solidFill>
                  <a:srgbClr val="000000"/>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充电效率</a:t>
                </a:r>
              </a:p>
            </p:txBody>
          </p:sp>
          <p:sp>
            <p:nvSpPr>
              <p:cNvPr id="27" name="TextBox 26">
                <a:extLst>
                  <a:ext uri="{FF2B5EF4-FFF2-40B4-BE49-F238E27FC236}">
                    <a16:creationId xmlns:a16="http://schemas.microsoft.com/office/drawing/2014/main" id="{7D1D6DCD-9B74-4D62-9662-23EC284A78D3}"/>
                  </a:ext>
                </a:extLst>
              </p:cNvPr>
              <p:cNvSpPr txBox="1"/>
              <p:nvPr/>
            </p:nvSpPr>
            <p:spPr>
              <a:xfrm>
                <a:off x="4895329" y="1620975"/>
                <a:ext cx="1080120" cy="338554"/>
              </a:xfrm>
              <a:prstGeom prst="rect">
                <a:avLst/>
              </a:prstGeom>
              <a:grpFill/>
              <a:ln>
                <a:solidFill>
                  <a:srgbClr val="000000"/>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放电效率</a:t>
                </a:r>
              </a:p>
            </p:txBody>
          </p:sp>
          <p:sp>
            <p:nvSpPr>
              <p:cNvPr id="28" name="TextBox 27">
                <a:extLst>
                  <a:ext uri="{FF2B5EF4-FFF2-40B4-BE49-F238E27FC236}">
                    <a16:creationId xmlns:a16="http://schemas.microsoft.com/office/drawing/2014/main" id="{9A72F749-D847-4CD0-B984-52C34EC7E60B}"/>
                  </a:ext>
                </a:extLst>
              </p:cNvPr>
              <p:cNvSpPr txBox="1"/>
              <p:nvPr/>
            </p:nvSpPr>
            <p:spPr>
              <a:xfrm>
                <a:off x="6867048" y="1601871"/>
                <a:ext cx="1080120" cy="338554"/>
              </a:xfrm>
              <a:prstGeom prst="rect">
                <a:avLst/>
              </a:prstGeom>
              <a:grpFill/>
              <a:ln>
                <a:solidFill>
                  <a:srgbClr val="000000"/>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功率接口</a:t>
                </a:r>
              </a:p>
            </p:txBody>
          </p:sp>
        </p:grpSp>
        <p:sp>
          <p:nvSpPr>
            <p:cNvPr id="31" name="TextBox 30">
              <a:extLst>
                <a:ext uri="{FF2B5EF4-FFF2-40B4-BE49-F238E27FC236}">
                  <a16:creationId xmlns:a16="http://schemas.microsoft.com/office/drawing/2014/main" id="{4247F3F7-9D47-4AA7-972D-94CF91E793D8}"/>
                </a:ext>
              </a:extLst>
            </p:cNvPr>
            <p:cNvSpPr txBox="1"/>
            <p:nvPr/>
          </p:nvSpPr>
          <p:spPr>
            <a:xfrm>
              <a:off x="2582915" y="1517950"/>
              <a:ext cx="4324173" cy="409244"/>
            </a:xfrm>
            <a:prstGeom prst="rect">
              <a:avLst/>
            </a:prstGeom>
            <a:solidFill>
              <a:schemeClr val="accent3">
                <a:lumMod val="20000"/>
                <a:lumOff val="80000"/>
              </a:schemeClr>
            </a:solid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电池荷电状态</a:t>
              </a:r>
              <a:r>
                <a:rPr lang="en-US" altLang="zh-CN" sz="2000" dirty="0">
                  <a:latin typeface="微软雅黑" panose="020B0503020204020204" pitchFamily="34" charset="-122"/>
                  <a:ea typeface="微软雅黑" panose="020B0503020204020204" pitchFamily="34" charset="-122"/>
                </a:rPr>
                <a:t>(SOC)</a:t>
              </a:r>
              <a:r>
                <a:rPr lang="zh-CN" altLang="en-US" sz="2000" dirty="0">
                  <a:latin typeface="微软雅黑" panose="020B0503020204020204" pitchFamily="34" charset="-122"/>
                  <a:ea typeface="微软雅黑" panose="020B0503020204020204" pitchFamily="34" charset="-122"/>
                </a:rPr>
                <a:t>建模经典方法</a:t>
              </a:r>
            </a:p>
          </p:txBody>
        </p:sp>
      </p:grpSp>
      <p:pic>
        <p:nvPicPr>
          <p:cNvPr id="37" name="Picture 36">
            <a:extLst>
              <a:ext uri="{FF2B5EF4-FFF2-40B4-BE49-F238E27FC236}">
                <a16:creationId xmlns:a16="http://schemas.microsoft.com/office/drawing/2014/main" id="{42133700-6B15-44DF-99D4-27A2095FFEE9}"/>
              </a:ext>
            </a:extLst>
          </p:cNvPr>
          <p:cNvPicPr>
            <a:picLocks noChangeAspect="1"/>
          </p:cNvPicPr>
          <p:nvPr/>
        </p:nvPicPr>
        <p:blipFill>
          <a:blip r:embed="rId6"/>
          <a:stretch>
            <a:fillRect/>
          </a:stretch>
        </p:blipFill>
        <p:spPr>
          <a:xfrm>
            <a:off x="906407" y="3101097"/>
            <a:ext cx="7465500" cy="2030092"/>
          </a:xfrm>
          <a:prstGeom prst="rect">
            <a:avLst/>
          </a:prstGeom>
        </p:spPr>
      </p:pic>
      <p:sp>
        <p:nvSpPr>
          <p:cNvPr id="38" name="Oval 37">
            <a:extLst>
              <a:ext uri="{FF2B5EF4-FFF2-40B4-BE49-F238E27FC236}">
                <a16:creationId xmlns:a16="http://schemas.microsoft.com/office/drawing/2014/main" id="{DFEC7CA2-218A-40D3-B6A9-7F1248E30448}"/>
              </a:ext>
            </a:extLst>
          </p:cNvPr>
          <p:cNvSpPr/>
          <p:nvPr/>
        </p:nvSpPr>
        <p:spPr>
          <a:xfrm>
            <a:off x="2300055" y="3621024"/>
            <a:ext cx="4639000" cy="675384"/>
          </a:xfrm>
          <a:prstGeom prst="ellipse">
            <a:avLst/>
          </a:prstGeom>
          <a:noFill/>
          <a:ln>
            <a:solidFill>
              <a:srgbClr val="C81F1F"/>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46243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29" name="矩形 1"/>
          <p:cNvSpPr>
            <a:spLocks noChangeArrowheads="1"/>
          </p:cNvSpPr>
          <p:nvPr/>
        </p:nvSpPr>
        <p:spPr bwMode="auto">
          <a:xfrm>
            <a:off x="323403" y="763967"/>
            <a:ext cx="4182109"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宽工况热力学特性曲线簇</a:t>
            </a:r>
            <a:endParaRPr kumimoji="0" lang="en-US" altLang="zh-CN" sz="2400" b="1" baseline="30000" dirty="0">
              <a:latin typeface="微软雅黑" pitchFamily="34" charset="-122"/>
              <a:ea typeface="微软雅黑" pitchFamily="34" charset="-122"/>
            </a:endParaRPr>
          </a:p>
        </p:txBody>
      </p:sp>
      <p:sp>
        <p:nvSpPr>
          <p:cNvPr id="36" name="Rectangle 2">
            <a:extLst>
              <a:ext uri="{FF2B5EF4-FFF2-40B4-BE49-F238E27FC236}">
                <a16:creationId xmlns:a16="http://schemas.microsoft.com/office/drawing/2014/main" id="{FE56D769-5AE2-4F03-B7C6-461E41F9FD9A}"/>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2.2 </a:t>
            </a:r>
            <a:r>
              <a:rPr lang="zh-CN" altLang="en-US" sz="3200" kern="0" dirty="0">
                <a:solidFill>
                  <a:srgbClr val="C00000"/>
                </a:solidFill>
                <a:effectLst/>
              </a:rPr>
              <a:t>网侧</a:t>
            </a:r>
            <a:r>
              <a:rPr lang="zh-CN" altLang="en-US" sz="3200" kern="0" dirty="0">
                <a:effectLst/>
              </a:rPr>
              <a:t>先进绝热压缩空气</a:t>
            </a:r>
            <a:r>
              <a:rPr lang="zh-CN" altLang="en-US" sz="3200" kern="0" dirty="0">
                <a:solidFill>
                  <a:srgbClr val="C00000"/>
                </a:solidFill>
                <a:effectLst/>
              </a:rPr>
              <a:t>储能电站</a:t>
            </a:r>
            <a:r>
              <a:rPr lang="zh-CN" altLang="en-US" sz="3200" kern="0" dirty="0">
                <a:effectLst/>
              </a:rPr>
              <a:t>建模及运行</a:t>
            </a:r>
          </a:p>
        </p:txBody>
      </p:sp>
      <p:sp>
        <p:nvSpPr>
          <p:cNvPr id="26" name="矩形标注 53">
            <a:extLst>
              <a:ext uri="{FF2B5EF4-FFF2-40B4-BE49-F238E27FC236}">
                <a16:creationId xmlns:a16="http://schemas.microsoft.com/office/drawing/2014/main" id="{AA3F48EC-65CD-4F99-98B0-E84CAD780E06}"/>
              </a:ext>
            </a:extLst>
          </p:cNvPr>
          <p:cNvSpPr/>
          <p:nvPr/>
        </p:nvSpPr>
        <p:spPr>
          <a:xfrm flipH="1">
            <a:off x="705357" y="4014638"/>
            <a:ext cx="3850152" cy="293165"/>
          </a:xfrm>
          <a:prstGeom prst="wedgeRectCallout">
            <a:avLst>
              <a:gd name="adj1" fmla="val -35506"/>
              <a:gd name="adj2" fmla="val -33683"/>
            </a:avLst>
          </a:prstGeom>
          <a:noFill/>
          <a:ln w="25400" cap="flat" cmpd="sng" algn="ctr">
            <a:noFill/>
            <a:prstDash val="solid"/>
          </a:ln>
          <a:effectLst/>
        </p:spPr>
        <p:txBody>
          <a:bodyPr rtlCol="0" anchor="ctr"/>
          <a:lstStyle/>
          <a:p>
            <a:pPr lvl="0" algn="ctr" fontAlgn="base">
              <a:spcBef>
                <a:spcPct val="50000"/>
              </a:spcBef>
              <a:spcAft>
                <a:spcPct val="0"/>
              </a:spcAft>
              <a:defRPr/>
            </a:pPr>
            <a:r>
              <a:rPr kumimoji="1" lang="zh-CN" altLang="en-US" i="0" u="none" strike="noStrike" kern="0" cap="none" spc="0" normalizeH="0" baseline="0" noProof="0" dirty="0">
                <a:ln>
                  <a:noFill/>
                </a:ln>
                <a:effectLst/>
                <a:uLnTx/>
                <a:uFillTx/>
                <a:latin typeface="微软雅黑" pitchFamily="34" charset="-122"/>
                <a:ea typeface="微软雅黑" pitchFamily="34" charset="-122"/>
                <a:cs typeface="+mn-cs"/>
              </a:rPr>
              <a:t>内部压缩热能与压力势能的耦合关系</a:t>
            </a:r>
            <a:endParaRPr kumimoji="1" lang="en-US" altLang="zh-CN" i="0" u="none" strike="noStrike" kern="0" cap="none" spc="0" normalizeH="0" baseline="0" noProof="0" dirty="0">
              <a:ln>
                <a:noFill/>
              </a:ln>
              <a:effectLst/>
              <a:uLnTx/>
              <a:uFillTx/>
              <a:latin typeface="微软雅黑" pitchFamily="34" charset="-122"/>
              <a:ea typeface="微软雅黑" pitchFamily="34" charset="-122"/>
              <a:cs typeface="+mn-cs"/>
            </a:endParaRPr>
          </a:p>
        </p:txBody>
      </p:sp>
      <p:sp>
        <p:nvSpPr>
          <p:cNvPr id="32" name="Rectangle 31">
            <a:extLst>
              <a:ext uri="{FF2B5EF4-FFF2-40B4-BE49-F238E27FC236}">
                <a16:creationId xmlns:a16="http://schemas.microsoft.com/office/drawing/2014/main" id="{8CCEDCDC-1EB5-4A25-ABF6-8373208A639B}"/>
              </a:ext>
            </a:extLst>
          </p:cNvPr>
          <p:cNvSpPr/>
          <p:nvPr/>
        </p:nvSpPr>
        <p:spPr>
          <a:xfrm>
            <a:off x="4505513" y="833735"/>
            <a:ext cx="4503475" cy="400110"/>
          </a:xfrm>
          <a:prstGeom prst="rect">
            <a:avLst/>
          </a:prstGeom>
        </p:spPr>
        <p:txBody>
          <a:bodyPr wrap="square">
            <a:spAutoFit/>
          </a:bodyPr>
          <a:lstStyle/>
          <a:p>
            <a:pPr algn="ctr"/>
            <a:r>
              <a:rPr lang="zh-CN" altLang="en-US" sz="2000" u="sng" dirty="0">
                <a:solidFill>
                  <a:srgbClr val="C00000"/>
                </a:solidFill>
                <a:latin typeface="times" panose="02020603050405020304" pitchFamily="18" charset="0"/>
                <a:ea typeface="黑体" panose="02010609060101010101" pitchFamily="49" charset="-122"/>
                <a:cs typeface="times" panose="02020603050405020304" pitchFamily="18" charset="0"/>
              </a:rPr>
              <a:t>内部</a:t>
            </a:r>
            <a:r>
              <a:rPr lang="zh-CN" altLang="en-US" sz="2000" u="sng" dirty="0">
                <a:latin typeface="times" panose="02020603050405020304" pitchFamily="18" charset="0"/>
                <a:ea typeface="黑体" panose="02010609060101010101" pitchFamily="49" charset="-122"/>
                <a:cs typeface="times" panose="02020603050405020304" pitchFamily="18" charset="0"/>
              </a:rPr>
              <a:t>组件热力学特性的集中化表示</a:t>
            </a:r>
          </a:p>
        </p:txBody>
      </p:sp>
      <p:pic>
        <p:nvPicPr>
          <p:cNvPr id="15" name="Picture 14">
            <a:extLst>
              <a:ext uri="{FF2B5EF4-FFF2-40B4-BE49-F238E27FC236}">
                <a16:creationId xmlns:a16="http://schemas.microsoft.com/office/drawing/2014/main" id="{8BF18908-3156-4883-8267-4D9675FB9CC0}"/>
              </a:ext>
            </a:extLst>
          </p:cNvPr>
          <p:cNvPicPr>
            <a:picLocks noChangeAspect="1"/>
          </p:cNvPicPr>
          <p:nvPr/>
        </p:nvPicPr>
        <p:blipFill>
          <a:blip r:embed="rId4"/>
          <a:stretch>
            <a:fillRect/>
          </a:stretch>
        </p:blipFill>
        <p:spPr>
          <a:xfrm>
            <a:off x="447587" y="1351179"/>
            <a:ext cx="4059960" cy="2312083"/>
          </a:xfrm>
          <a:prstGeom prst="rect">
            <a:avLst/>
          </a:prstGeom>
        </p:spPr>
      </p:pic>
      <p:sp>
        <p:nvSpPr>
          <p:cNvPr id="33" name="TextBox 32">
            <a:extLst>
              <a:ext uri="{FF2B5EF4-FFF2-40B4-BE49-F238E27FC236}">
                <a16:creationId xmlns:a16="http://schemas.microsoft.com/office/drawing/2014/main" id="{05B4E106-C3D7-4F09-9739-13D686002E08}"/>
              </a:ext>
            </a:extLst>
          </p:cNvPr>
          <p:cNvSpPr txBox="1"/>
          <p:nvPr/>
        </p:nvSpPr>
        <p:spPr>
          <a:xfrm>
            <a:off x="1919479" y="3656057"/>
            <a:ext cx="2805677" cy="276999"/>
          </a:xfrm>
          <a:prstGeom prst="rect">
            <a:avLst/>
          </a:prstGeom>
          <a:noFill/>
        </p:spPr>
        <p:txBody>
          <a:bodyPr wrap="square" rtlCol="0">
            <a:spAutoFit/>
          </a:bodyPr>
          <a:lstStyle/>
          <a:p>
            <a:r>
              <a:rPr lang="zh-CN" altLang="en-US" sz="1200" i="1" u="sng" dirty="0"/>
              <a:t>左图截自 青大光伏中心宣传视频</a:t>
            </a:r>
            <a:r>
              <a:rPr lang="en-US" altLang="zh-CN" sz="1200" i="1" u="sng" dirty="0"/>
              <a:t>, 2018</a:t>
            </a:r>
            <a:endParaRPr lang="en-US" sz="1200" i="1" u="sng" dirty="0"/>
          </a:p>
        </p:txBody>
      </p:sp>
      <p:grpSp>
        <p:nvGrpSpPr>
          <p:cNvPr id="25" name="Group 24">
            <a:extLst>
              <a:ext uri="{FF2B5EF4-FFF2-40B4-BE49-F238E27FC236}">
                <a16:creationId xmlns:a16="http://schemas.microsoft.com/office/drawing/2014/main" id="{A6941335-EBCF-4C0D-8BB6-18149E766378}"/>
              </a:ext>
            </a:extLst>
          </p:cNvPr>
          <p:cNvGrpSpPr/>
          <p:nvPr/>
        </p:nvGrpSpPr>
        <p:grpSpPr>
          <a:xfrm>
            <a:off x="4644008" y="1517683"/>
            <a:ext cx="4311340" cy="2308985"/>
            <a:chOff x="4581140" y="1633737"/>
            <a:chExt cx="4507880" cy="2308985"/>
          </a:xfrm>
        </p:grpSpPr>
        <p:pic>
          <p:nvPicPr>
            <p:cNvPr id="16" name="Picture 15">
              <a:extLst>
                <a:ext uri="{FF2B5EF4-FFF2-40B4-BE49-F238E27FC236}">
                  <a16:creationId xmlns:a16="http://schemas.microsoft.com/office/drawing/2014/main" id="{7540F2D3-32CF-45FA-84F2-5D0B59A468D8}"/>
                </a:ext>
              </a:extLst>
            </p:cNvPr>
            <p:cNvPicPr>
              <a:picLocks noChangeAspect="1"/>
            </p:cNvPicPr>
            <p:nvPr/>
          </p:nvPicPr>
          <p:blipFill>
            <a:blip r:embed="rId5"/>
            <a:stretch>
              <a:fillRect/>
            </a:stretch>
          </p:blipFill>
          <p:spPr>
            <a:xfrm>
              <a:off x="4581140" y="1633737"/>
              <a:ext cx="4507880" cy="2308985"/>
            </a:xfrm>
            <a:prstGeom prst="rect">
              <a:avLst/>
            </a:prstGeom>
          </p:spPr>
        </p:pic>
        <p:sp>
          <p:nvSpPr>
            <p:cNvPr id="19" name="Rectangle: Rounded Corners 18">
              <a:extLst>
                <a:ext uri="{FF2B5EF4-FFF2-40B4-BE49-F238E27FC236}">
                  <a16:creationId xmlns:a16="http://schemas.microsoft.com/office/drawing/2014/main" id="{7E8FE5CB-5991-405B-A286-E714220A922F}"/>
                </a:ext>
              </a:extLst>
            </p:cNvPr>
            <p:cNvSpPr/>
            <p:nvPr/>
          </p:nvSpPr>
          <p:spPr>
            <a:xfrm>
              <a:off x="5652120" y="2564904"/>
              <a:ext cx="2351045" cy="418336"/>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标注 53">
            <a:extLst>
              <a:ext uri="{FF2B5EF4-FFF2-40B4-BE49-F238E27FC236}">
                <a16:creationId xmlns:a16="http://schemas.microsoft.com/office/drawing/2014/main" id="{781D3ACA-A819-4C85-8B37-299C0AAA8E67}"/>
              </a:ext>
            </a:extLst>
          </p:cNvPr>
          <p:cNvSpPr/>
          <p:nvPr/>
        </p:nvSpPr>
        <p:spPr>
          <a:xfrm flipH="1">
            <a:off x="4874602" y="4037107"/>
            <a:ext cx="3850152" cy="293165"/>
          </a:xfrm>
          <a:prstGeom prst="wedgeRectCallout">
            <a:avLst>
              <a:gd name="adj1" fmla="val -35506"/>
              <a:gd name="adj2" fmla="val -33683"/>
            </a:avLst>
          </a:prstGeom>
          <a:noFill/>
          <a:ln w="25400" cap="flat" cmpd="sng" algn="ctr">
            <a:noFill/>
            <a:prstDash val="solid"/>
          </a:ln>
          <a:effectLst/>
        </p:spPr>
        <p:txBody>
          <a:bodyPr rtlCol="0" anchor="ctr"/>
          <a:lstStyle/>
          <a:p>
            <a:pPr lvl="0" algn="ctr" fontAlgn="base">
              <a:spcBef>
                <a:spcPct val="50000"/>
              </a:spcBef>
              <a:spcAft>
                <a:spcPct val="0"/>
              </a:spcAft>
              <a:defRPr/>
            </a:pPr>
            <a:r>
              <a:rPr kumimoji="1" lang="zh-CN" altLang="en-US" i="0" u="none" strike="noStrike" kern="0" cap="none" spc="0" normalizeH="0" baseline="0" noProof="0" dirty="0">
                <a:ln>
                  <a:noFill/>
                </a:ln>
                <a:effectLst/>
                <a:uLnTx/>
                <a:uFillTx/>
                <a:latin typeface="微软雅黑" pitchFamily="34" charset="-122"/>
                <a:ea typeface="微软雅黑" pitchFamily="34" charset="-122"/>
                <a:cs typeface="+mn-cs"/>
              </a:rPr>
              <a:t>外部电功率与储</a:t>
            </a:r>
            <a:r>
              <a:rPr kumimoji="1" lang="en-US" altLang="zh-CN" i="0" u="none" strike="noStrike" kern="0" cap="none" spc="0" normalizeH="0" baseline="0" noProof="0" dirty="0">
                <a:ln>
                  <a:noFill/>
                </a:ln>
                <a:effectLst/>
                <a:uLnTx/>
                <a:uFillTx/>
                <a:latin typeface="微软雅黑" pitchFamily="34" charset="-122"/>
                <a:ea typeface="微软雅黑" pitchFamily="34" charset="-122"/>
                <a:cs typeface="+mn-cs"/>
              </a:rPr>
              <a:t>/</a:t>
            </a:r>
            <a:r>
              <a:rPr kumimoji="1" lang="zh-CN" altLang="en-US" i="0" u="none" strike="noStrike" kern="0" cap="none" spc="0" normalizeH="0" baseline="0" noProof="0" dirty="0">
                <a:ln>
                  <a:noFill/>
                </a:ln>
                <a:effectLst/>
                <a:uLnTx/>
                <a:uFillTx/>
                <a:latin typeface="微软雅黑" pitchFamily="34" charset="-122"/>
                <a:ea typeface="微软雅黑" pitchFamily="34" charset="-122"/>
                <a:cs typeface="+mn-cs"/>
              </a:rPr>
              <a:t>耗气量的耦合关系</a:t>
            </a:r>
            <a:endParaRPr kumimoji="1" lang="en-US" altLang="zh-CN" i="0" u="none" strike="noStrike" kern="0" cap="none" spc="0" normalizeH="0" baseline="0" noProof="0" dirty="0">
              <a:ln>
                <a:noFill/>
              </a:ln>
              <a:effectLst/>
              <a:uLnTx/>
              <a:uFillTx/>
              <a:latin typeface="微软雅黑" pitchFamily="34" charset="-122"/>
              <a:ea typeface="微软雅黑" pitchFamily="34" charset="-122"/>
              <a:cs typeface="+mn-cs"/>
            </a:endParaRPr>
          </a:p>
        </p:txBody>
      </p:sp>
      <p:grpSp>
        <p:nvGrpSpPr>
          <p:cNvPr id="85" name="Group 84">
            <a:extLst>
              <a:ext uri="{FF2B5EF4-FFF2-40B4-BE49-F238E27FC236}">
                <a16:creationId xmlns:a16="http://schemas.microsoft.com/office/drawing/2014/main" id="{E258E396-C957-4ABA-B72F-DBC3AB6DA7D5}"/>
              </a:ext>
            </a:extLst>
          </p:cNvPr>
          <p:cNvGrpSpPr/>
          <p:nvPr/>
        </p:nvGrpSpPr>
        <p:grpSpPr>
          <a:xfrm>
            <a:off x="423924" y="4378806"/>
            <a:ext cx="8440168" cy="2113448"/>
            <a:chOff x="468701" y="4573642"/>
            <a:chExt cx="8440168" cy="2113448"/>
          </a:xfrm>
        </p:grpSpPr>
        <p:sp>
          <p:nvSpPr>
            <p:cNvPr id="27" name="圆角矩形 44">
              <a:extLst>
                <a:ext uri="{FF2B5EF4-FFF2-40B4-BE49-F238E27FC236}">
                  <a16:creationId xmlns:a16="http://schemas.microsoft.com/office/drawing/2014/main" id="{4E4C1300-F6CE-422B-BC37-005D1DC0DEFD}"/>
                </a:ext>
              </a:extLst>
            </p:cNvPr>
            <p:cNvSpPr/>
            <p:nvPr/>
          </p:nvSpPr>
          <p:spPr bwMode="auto">
            <a:xfrm>
              <a:off x="593444" y="6332878"/>
              <a:ext cx="8040076" cy="354212"/>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fontAlgn="base" hangingPunct="0">
                <a:spcBef>
                  <a:spcPct val="0"/>
                </a:spcBef>
                <a:spcAft>
                  <a:spcPct val="0"/>
                </a:spcAft>
                <a:defRPr/>
              </a:pPr>
              <a:r>
                <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宽工况特性曲线簇实现了</a:t>
              </a:r>
              <a:r>
                <a:rPr lang="zh-CN" altLang="en-US" b="1" dirty="0">
                  <a:solidFill>
                    <a:srgbClr val="C00000"/>
                  </a:solidFill>
                  <a:latin typeface="微软雅黑" panose="020B0503020204020204" pitchFamily="34" charset="-122"/>
                  <a:ea typeface="微软雅黑" panose="020B0503020204020204" pitchFamily="34" charset="-122"/>
                </a:rPr>
                <a:t>能量转换</a:t>
              </a:r>
              <a:r>
                <a:rPr lang="zh-CN" altLang="en-US" b="1" dirty="0">
                  <a:solidFill>
                    <a:srgbClr val="000000"/>
                  </a:solidFill>
                  <a:latin typeface="微软雅黑" panose="020B0503020204020204" pitchFamily="34" charset="-122"/>
                  <a:ea typeface="微软雅黑" panose="020B0503020204020204" pitchFamily="34" charset="-122"/>
                </a:rPr>
                <a:t>与</a:t>
              </a:r>
              <a:r>
                <a:rPr lang="zh-CN" altLang="en-US" b="1" dirty="0">
                  <a:solidFill>
                    <a:srgbClr val="C00000"/>
                  </a:solidFill>
                  <a:latin typeface="微软雅黑" panose="020B0503020204020204" pitchFamily="34" charset="-122"/>
                  <a:ea typeface="微软雅黑" panose="020B0503020204020204" pitchFamily="34" charset="-122"/>
                </a:rPr>
                <a:t>转移</a:t>
              </a:r>
              <a:r>
                <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组件</a:t>
              </a:r>
              <a:r>
                <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部分负载特性的</a:t>
              </a:r>
              <a:r>
                <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封装</a:t>
              </a:r>
              <a:r>
                <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与</a:t>
              </a:r>
              <a:r>
                <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集中统一</a:t>
              </a:r>
              <a:endPar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79" name="Group 78">
              <a:extLst>
                <a:ext uri="{FF2B5EF4-FFF2-40B4-BE49-F238E27FC236}">
                  <a16:creationId xmlns:a16="http://schemas.microsoft.com/office/drawing/2014/main" id="{93661FF9-2A02-4F42-957C-A08DCBAD252D}"/>
                </a:ext>
              </a:extLst>
            </p:cNvPr>
            <p:cNvGrpSpPr/>
            <p:nvPr/>
          </p:nvGrpSpPr>
          <p:grpSpPr>
            <a:xfrm>
              <a:off x="846097" y="4573642"/>
              <a:ext cx="7758351" cy="1629118"/>
              <a:chOff x="1152576" y="4576941"/>
              <a:chExt cx="7758351" cy="1629118"/>
            </a:xfrm>
          </p:grpSpPr>
          <p:grpSp>
            <p:nvGrpSpPr>
              <p:cNvPr id="58" name="Group 57">
                <a:extLst>
                  <a:ext uri="{FF2B5EF4-FFF2-40B4-BE49-F238E27FC236}">
                    <a16:creationId xmlns:a16="http://schemas.microsoft.com/office/drawing/2014/main" id="{80D0BC8E-1C71-481D-A19E-F71F43B59C57}"/>
                  </a:ext>
                </a:extLst>
              </p:cNvPr>
              <p:cNvGrpSpPr/>
              <p:nvPr/>
            </p:nvGrpSpPr>
            <p:grpSpPr>
              <a:xfrm>
                <a:off x="5531649" y="4576941"/>
                <a:ext cx="3379278" cy="893935"/>
                <a:chOff x="5301638" y="4636911"/>
                <a:chExt cx="3379278" cy="893935"/>
              </a:xfrm>
            </p:grpSpPr>
            <p:pic>
              <p:nvPicPr>
                <p:cNvPr id="4" name="Picture 3">
                  <a:extLst>
                    <a:ext uri="{FF2B5EF4-FFF2-40B4-BE49-F238E27FC236}">
                      <a16:creationId xmlns:a16="http://schemas.microsoft.com/office/drawing/2014/main" id="{21D146C0-614E-4A1E-965E-FB767A5B3709}"/>
                    </a:ext>
                  </a:extLst>
                </p:cNvPr>
                <p:cNvPicPr>
                  <a:picLocks noChangeAspect="1"/>
                </p:cNvPicPr>
                <p:nvPr/>
              </p:nvPicPr>
              <p:blipFill>
                <a:blip r:embed="rId6"/>
                <a:stretch>
                  <a:fillRect/>
                </a:stretch>
              </p:blipFill>
              <p:spPr>
                <a:xfrm>
                  <a:off x="5301638" y="4650904"/>
                  <a:ext cx="2491401" cy="879942"/>
                </a:xfrm>
                <a:prstGeom prst="rect">
                  <a:avLst/>
                </a:prstGeom>
              </p:spPr>
            </p:pic>
            <p:sp>
              <p:nvSpPr>
                <p:cNvPr id="52" name="Rectangle 51">
                  <a:extLst>
                    <a:ext uri="{FF2B5EF4-FFF2-40B4-BE49-F238E27FC236}">
                      <a16:creationId xmlns:a16="http://schemas.microsoft.com/office/drawing/2014/main" id="{DECB879B-9963-49F7-8E82-03814FDFCFFC}"/>
                    </a:ext>
                  </a:extLst>
                </p:cNvPr>
                <p:cNvSpPr/>
                <p:nvPr/>
              </p:nvSpPr>
              <p:spPr>
                <a:xfrm>
                  <a:off x="7645572" y="4701584"/>
                  <a:ext cx="1035343" cy="338554"/>
                </a:xfrm>
                <a:prstGeom prst="rect">
                  <a:avLst/>
                </a:prstGeom>
              </p:spPr>
              <p:txBody>
                <a:bodyPr wrap="square">
                  <a:spAutoFit/>
                </a:bodyPr>
                <a:lstStyle/>
                <a:p>
                  <a:pPr algn="ctr"/>
                  <a:r>
                    <a:rPr lang="zh-CN" altLang="en-US" sz="1600" dirty="0">
                      <a:solidFill>
                        <a:schemeClr val="accent6">
                          <a:lumMod val="75000"/>
                        </a:schemeClr>
                      </a:solidFill>
                      <a:latin typeface="黑体" panose="02010609060101010101" pitchFamily="49" charset="-122"/>
                      <a:ea typeface="黑体" panose="02010609060101010101" pitchFamily="49" charset="-122"/>
                    </a:rPr>
                    <a:t>压缩储气</a:t>
                  </a:r>
                  <a:endParaRPr lang="zh-CN" altLang="en-US" sz="1600" dirty="0">
                    <a:solidFill>
                      <a:schemeClr val="accent6">
                        <a:lumMod val="75000"/>
                      </a:schemeClr>
                    </a:solidFill>
                  </a:endParaRPr>
                </a:p>
              </p:txBody>
            </p:sp>
            <p:sp>
              <p:nvSpPr>
                <p:cNvPr id="53" name="Rectangle 52">
                  <a:extLst>
                    <a:ext uri="{FF2B5EF4-FFF2-40B4-BE49-F238E27FC236}">
                      <a16:creationId xmlns:a16="http://schemas.microsoft.com/office/drawing/2014/main" id="{09D65226-4158-4B54-B107-29D5D1CE93D6}"/>
                    </a:ext>
                  </a:extLst>
                </p:cNvPr>
                <p:cNvSpPr/>
                <p:nvPr/>
              </p:nvSpPr>
              <p:spPr>
                <a:xfrm>
                  <a:off x="7583058" y="5049633"/>
                  <a:ext cx="1097858" cy="338554"/>
                </a:xfrm>
                <a:prstGeom prst="rect">
                  <a:avLst/>
                </a:prstGeom>
              </p:spPr>
              <p:txBody>
                <a:bodyPr wrap="square">
                  <a:spAutoFit/>
                </a:bodyPr>
                <a:lstStyle/>
                <a:p>
                  <a:pPr algn="ctr"/>
                  <a:r>
                    <a:rPr lang="zh-CN" altLang="en-US" sz="1600" dirty="0">
                      <a:solidFill>
                        <a:schemeClr val="accent5">
                          <a:lumMod val="75000"/>
                        </a:schemeClr>
                      </a:solidFill>
                      <a:latin typeface="黑体" panose="02010609060101010101" pitchFamily="49" charset="-122"/>
                      <a:ea typeface="黑体" panose="02010609060101010101" pitchFamily="49" charset="-122"/>
                    </a:rPr>
                    <a:t>膨胀耗气</a:t>
                  </a:r>
                </a:p>
              </p:txBody>
            </p:sp>
            <p:sp>
              <p:nvSpPr>
                <p:cNvPr id="56" name="Oval 55">
                  <a:extLst>
                    <a:ext uri="{FF2B5EF4-FFF2-40B4-BE49-F238E27FC236}">
                      <a16:creationId xmlns:a16="http://schemas.microsoft.com/office/drawing/2014/main" id="{38FD0C9A-3842-4822-8162-AEF39C1A7A34}"/>
                    </a:ext>
                  </a:extLst>
                </p:cNvPr>
                <p:cNvSpPr/>
                <p:nvPr/>
              </p:nvSpPr>
              <p:spPr>
                <a:xfrm rot="16200000">
                  <a:off x="5967417" y="4904443"/>
                  <a:ext cx="787127" cy="252064"/>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a:extLst>
                  <a:ext uri="{FF2B5EF4-FFF2-40B4-BE49-F238E27FC236}">
                    <a16:creationId xmlns:a16="http://schemas.microsoft.com/office/drawing/2014/main" id="{1A3119E1-7F4D-4069-9349-2D44EF7C68BF}"/>
                  </a:ext>
                </a:extLst>
              </p:cNvPr>
              <p:cNvCxnSpPr>
                <a:cxnSpLocks/>
              </p:cNvCxnSpPr>
              <p:nvPr/>
            </p:nvCxnSpPr>
            <p:spPr>
              <a:xfrm>
                <a:off x="6843905" y="5349386"/>
                <a:ext cx="481873" cy="265427"/>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AA01780-ECA7-4D1D-928F-474031CB53A4}"/>
                  </a:ext>
                </a:extLst>
              </p:cNvPr>
              <p:cNvSpPr/>
              <p:nvPr/>
            </p:nvSpPr>
            <p:spPr>
              <a:xfrm>
                <a:off x="6260648" y="5371815"/>
                <a:ext cx="869429" cy="261610"/>
              </a:xfrm>
              <a:prstGeom prst="rect">
                <a:avLst/>
              </a:prstGeom>
            </p:spPr>
            <p:txBody>
              <a:bodyPr wrap="square">
                <a:spAutoFit/>
              </a:bodyPr>
              <a:lstStyle/>
              <a:p>
                <a:r>
                  <a:rPr lang="zh-CN" altLang="en-US" sz="1100" i="1" dirty="0">
                    <a:latin typeface="微软雅黑" panose="020B0503020204020204" pitchFamily="34" charset="-122"/>
                    <a:ea typeface="微软雅黑" panose="020B0503020204020204" pitchFamily="34" charset="-122"/>
                  </a:rPr>
                  <a:t>退化形式</a:t>
                </a:r>
              </a:p>
            </p:txBody>
          </p:sp>
          <p:grpSp>
            <p:nvGrpSpPr>
              <p:cNvPr id="59" name="Group 58">
                <a:extLst>
                  <a:ext uri="{FF2B5EF4-FFF2-40B4-BE49-F238E27FC236}">
                    <a16:creationId xmlns:a16="http://schemas.microsoft.com/office/drawing/2014/main" id="{BD6F89DA-FE5B-4143-87E0-A58643CBFA27}"/>
                  </a:ext>
                </a:extLst>
              </p:cNvPr>
              <p:cNvGrpSpPr/>
              <p:nvPr/>
            </p:nvGrpSpPr>
            <p:grpSpPr>
              <a:xfrm>
                <a:off x="1236861" y="4595380"/>
                <a:ext cx="2669024" cy="788566"/>
                <a:chOff x="971600" y="4643809"/>
                <a:chExt cx="2669024" cy="788566"/>
              </a:xfrm>
            </p:grpSpPr>
            <p:pic>
              <p:nvPicPr>
                <p:cNvPr id="3" name="Picture 2">
                  <a:extLst>
                    <a:ext uri="{FF2B5EF4-FFF2-40B4-BE49-F238E27FC236}">
                      <a16:creationId xmlns:a16="http://schemas.microsoft.com/office/drawing/2014/main" id="{8428BE1F-03C1-40A1-881C-1ACC0D35A459}"/>
                    </a:ext>
                  </a:extLst>
                </p:cNvPr>
                <p:cNvPicPr>
                  <a:picLocks noChangeAspect="1"/>
                </p:cNvPicPr>
                <p:nvPr/>
              </p:nvPicPr>
              <p:blipFill>
                <a:blip r:embed="rId7"/>
                <a:stretch>
                  <a:fillRect/>
                </a:stretch>
              </p:blipFill>
              <p:spPr>
                <a:xfrm>
                  <a:off x="1952932" y="4658850"/>
                  <a:ext cx="1687692" cy="773525"/>
                </a:xfrm>
                <a:prstGeom prst="rect">
                  <a:avLst/>
                </a:prstGeom>
              </p:spPr>
            </p:pic>
            <p:sp>
              <p:nvSpPr>
                <p:cNvPr id="30" name="Oval 29">
                  <a:extLst>
                    <a:ext uri="{FF2B5EF4-FFF2-40B4-BE49-F238E27FC236}">
                      <a16:creationId xmlns:a16="http://schemas.microsoft.com/office/drawing/2014/main" id="{C2FE79E2-10C9-436D-BE61-339D476F824C}"/>
                    </a:ext>
                  </a:extLst>
                </p:cNvPr>
                <p:cNvSpPr/>
                <p:nvPr/>
              </p:nvSpPr>
              <p:spPr>
                <a:xfrm rot="16200000">
                  <a:off x="1928205" y="4911341"/>
                  <a:ext cx="787127" cy="252064"/>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CD9830F-08E1-4F03-BC69-FB8C36D9BC82}"/>
                    </a:ext>
                  </a:extLst>
                </p:cNvPr>
                <p:cNvSpPr/>
                <p:nvPr/>
              </p:nvSpPr>
              <p:spPr>
                <a:xfrm>
                  <a:off x="971600" y="4711703"/>
                  <a:ext cx="1097858" cy="338554"/>
                </a:xfrm>
                <a:prstGeom prst="rect">
                  <a:avLst/>
                </a:prstGeom>
              </p:spPr>
              <p:txBody>
                <a:bodyPr wrap="square">
                  <a:spAutoFit/>
                </a:bodyPr>
                <a:lstStyle/>
                <a:p>
                  <a:pPr algn="ctr"/>
                  <a:r>
                    <a:rPr lang="zh-CN" altLang="en-US" sz="1600" dirty="0">
                      <a:solidFill>
                        <a:schemeClr val="accent6">
                          <a:lumMod val="75000"/>
                        </a:schemeClr>
                      </a:solidFill>
                      <a:latin typeface="黑体" panose="02010609060101010101" pitchFamily="49" charset="-122"/>
                      <a:ea typeface="黑体" panose="02010609060101010101" pitchFamily="49" charset="-122"/>
                    </a:rPr>
                    <a:t>解耦存储</a:t>
                  </a:r>
                  <a:endParaRPr lang="zh-CN" altLang="en-US" sz="1600" dirty="0">
                    <a:solidFill>
                      <a:schemeClr val="accent6">
                        <a:lumMod val="75000"/>
                      </a:schemeClr>
                    </a:solidFill>
                  </a:endParaRPr>
                </a:p>
              </p:txBody>
            </p:sp>
            <p:sp>
              <p:nvSpPr>
                <p:cNvPr id="40" name="Rectangle 39">
                  <a:extLst>
                    <a:ext uri="{FF2B5EF4-FFF2-40B4-BE49-F238E27FC236}">
                      <a16:creationId xmlns:a16="http://schemas.microsoft.com/office/drawing/2014/main" id="{425D4327-37F7-4F03-9C5A-3EC682C99493}"/>
                    </a:ext>
                  </a:extLst>
                </p:cNvPr>
                <p:cNvSpPr/>
                <p:nvPr/>
              </p:nvSpPr>
              <p:spPr>
                <a:xfrm>
                  <a:off x="985382" y="5014736"/>
                  <a:ext cx="1097858" cy="338554"/>
                </a:xfrm>
                <a:prstGeom prst="rect">
                  <a:avLst/>
                </a:prstGeom>
              </p:spPr>
              <p:txBody>
                <a:bodyPr wrap="square">
                  <a:spAutoFit/>
                </a:bodyPr>
                <a:lstStyle/>
                <a:p>
                  <a:pPr algn="ctr"/>
                  <a:r>
                    <a:rPr lang="zh-CN" altLang="en-US" sz="1600" dirty="0">
                      <a:solidFill>
                        <a:schemeClr val="accent5">
                          <a:lumMod val="75000"/>
                        </a:schemeClr>
                      </a:solidFill>
                      <a:latin typeface="黑体" panose="02010609060101010101" pitchFamily="49" charset="-122"/>
                      <a:ea typeface="黑体" panose="02010609060101010101" pitchFamily="49" charset="-122"/>
                    </a:rPr>
                    <a:t>耦合释能</a:t>
                  </a:r>
                </a:p>
              </p:txBody>
            </p:sp>
          </p:grpSp>
          <p:grpSp>
            <p:nvGrpSpPr>
              <p:cNvPr id="60" name="Group 59">
                <a:extLst>
                  <a:ext uri="{FF2B5EF4-FFF2-40B4-BE49-F238E27FC236}">
                    <a16:creationId xmlns:a16="http://schemas.microsoft.com/office/drawing/2014/main" id="{3D8FABFF-D43C-47DC-AF57-20A1B94C9A44}"/>
                  </a:ext>
                </a:extLst>
              </p:cNvPr>
              <p:cNvGrpSpPr/>
              <p:nvPr/>
            </p:nvGrpSpPr>
            <p:grpSpPr>
              <a:xfrm>
                <a:off x="1152576" y="5373716"/>
                <a:ext cx="3213854" cy="693673"/>
                <a:chOff x="869394" y="5411986"/>
                <a:chExt cx="3213854" cy="693673"/>
              </a:xfrm>
            </p:grpSpPr>
            <p:pic>
              <p:nvPicPr>
                <p:cNvPr id="17" name="Picture 16">
                  <a:extLst>
                    <a:ext uri="{FF2B5EF4-FFF2-40B4-BE49-F238E27FC236}">
                      <a16:creationId xmlns:a16="http://schemas.microsoft.com/office/drawing/2014/main" id="{0EAC3E6A-A6E2-4D72-A808-45D51C7DDF33}"/>
                    </a:ext>
                  </a:extLst>
                </p:cNvPr>
                <p:cNvPicPr>
                  <a:picLocks noChangeAspect="1"/>
                </p:cNvPicPr>
                <p:nvPr/>
              </p:nvPicPr>
              <p:blipFill>
                <a:blip r:embed="rId8"/>
                <a:stretch>
                  <a:fillRect/>
                </a:stretch>
              </p:blipFill>
              <p:spPr>
                <a:xfrm>
                  <a:off x="869394" y="5738534"/>
                  <a:ext cx="1173998" cy="353154"/>
                </a:xfrm>
                <a:prstGeom prst="rect">
                  <a:avLst/>
                </a:prstGeom>
              </p:spPr>
            </p:pic>
            <p:cxnSp>
              <p:nvCxnSpPr>
                <p:cNvPr id="28" name="Straight Connector 27">
                  <a:extLst>
                    <a:ext uri="{FF2B5EF4-FFF2-40B4-BE49-F238E27FC236}">
                      <a16:creationId xmlns:a16="http://schemas.microsoft.com/office/drawing/2014/main" id="{C8EEF4C4-F702-4D97-A7A9-93E7052CCEB3}"/>
                    </a:ext>
                  </a:extLst>
                </p:cNvPr>
                <p:cNvCxnSpPr>
                  <a:cxnSpLocks/>
                </p:cNvCxnSpPr>
                <p:nvPr/>
              </p:nvCxnSpPr>
              <p:spPr>
                <a:xfrm flipH="1">
                  <a:off x="1514266" y="5411986"/>
                  <a:ext cx="601307" cy="35535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D72A9BB6-5C28-4AD4-BFC4-AE5A076FFAEE}"/>
                    </a:ext>
                  </a:extLst>
                </p:cNvPr>
                <p:cNvSpPr/>
                <p:nvPr/>
              </p:nvSpPr>
              <p:spPr>
                <a:xfrm>
                  <a:off x="1962815" y="5440207"/>
                  <a:ext cx="835874" cy="261610"/>
                </a:xfrm>
                <a:prstGeom prst="rect">
                  <a:avLst/>
                </a:prstGeom>
              </p:spPr>
              <p:txBody>
                <a:bodyPr wrap="square">
                  <a:spAutoFit/>
                </a:bodyPr>
                <a:lstStyle/>
                <a:p>
                  <a:r>
                    <a:rPr lang="zh-CN" altLang="en-US" sz="1100" i="1" dirty="0">
                      <a:latin typeface="微软雅黑" panose="020B0503020204020204" pitchFamily="34" charset="-122"/>
                      <a:ea typeface="微软雅黑" panose="020B0503020204020204" pitchFamily="34" charset="-122"/>
                    </a:rPr>
                    <a:t>退化形式</a:t>
                  </a:r>
                </a:p>
              </p:txBody>
            </p:sp>
            <p:cxnSp>
              <p:nvCxnSpPr>
                <p:cNvPr id="42" name="Straight Connector 41">
                  <a:extLst>
                    <a:ext uri="{FF2B5EF4-FFF2-40B4-BE49-F238E27FC236}">
                      <a16:creationId xmlns:a16="http://schemas.microsoft.com/office/drawing/2014/main" id="{C6491955-BEA4-4931-BFE4-10C381B40B2C}"/>
                    </a:ext>
                  </a:extLst>
                </p:cNvPr>
                <p:cNvCxnSpPr>
                  <a:cxnSpLocks/>
                </p:cNvCxnSpPr>
                <p:nvPr/>
              </p:nvCxnSpPr>
              <p:spPr>
                <a:xfrm flipH="1" flipV="1">
                  <a:off x="2645931" y="5430938"/>
                  <a:ext cx="473157" cy="29963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D30CC4E4-C3A5-4F72-8AE1-F313CFA753DE}"/>
                    </a:ext>
                  </a:extLst>
                </p:cNvPr>
                <p:cNvSpPr/>
                <p:nvPr/>
              </p:nvSpPr>
              <p:spPr>
                <a:xfrm rot="16200000">
                  <a:off x="1363293" y="5692249"/>
                  <a:ext cx="342036" cy="452849"/>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0C6154E-ACFF-48B9-9803-A11CA57080CC}"/>
                    </a:ext>
                  </a:extLst>
                </p:cNvPr>
                <p:cNvSpPr/>
                <p:nvPr/>
              </p:nvSpPr>
              <p:spPr>
                <a:xfrm rot="16200000">
                  <a:off x="3045917" y="5686030"/>
                  <a:ext cx="342036" cy="452849"/>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DE47498-F473-4163-B7D9-4C9E0E93E564}"/>
                    </a:ext>
                  </a:extLst>
                </p:cNvPr>
                <p:cNvSpPr/>
                <p:nvPr/>
              </p:nvSpPr>
              <p:spPr>
                <a:xfrm>
                  <a:off x="2013321" y="5797882"/>
                  <a:ext cx="977189" cy="307777"/>
                </a:xfrm>
                <a:prstGeom prst="rect">
                  <a:avLst/>
                </a:prstGeom>
              </p:spPr>
              <p:txBody>
                <a:bodyPr wrap="square">
                  <a:spAutoFit/>
                </a:bodyPr>
                <a:lstStyle/>
                <a:p>
                  <a:r>
                    <a:rPr lang="zh-CN" altLang="en-US" sz="1400" b="1" dirty="0"/>
                    <a:t>类似</a:t>
                  </a:r>
                  <a:r>
                    <a:rPr lang="en-US" altLang="zh-CN" sz="1400" b="1" dirty="0"/>
                    <a:t>COP</a:t>
                  </a:r>
                  <a:endParaRPr lang="zh-CN" altLang="en-US" sz="1400" b="1" dirty="0"/>
                </a:p>
              </p:txBody>
            </p:sp>
            <p:graphicFrame>
              <p:nvGraphicFramePr>
                <p:cNvPr id="55" name="Object 54">
                  <a:extLst>
                    <a:ext uri="{FF2B5EF4-FFF2-40B4-BE49-F238E27FC236}">
                      <a16:creationId xmlns:a16="http://schemas.microsoft.com/office/drawing/2014/main" id="{F79786C2-D1D4-4551-86CF-E9A1C92B8E04}"/>
                    </a:ext>
                  </a:extLst>
                </p:cNvPr>
                <p:cNvGraphicFramePr>
                  <a:graphicFrameLocks noChangeAspect="1"/>
                </p:cNvGraphicFramePr>
                <p:nvPr>
                  <p:extLst>
                    <p:ext uri="{D42A27DB-BD31-4B8C-83A1-F6EECF244321}">
                      <p14:modId xmlns:p14="http://schemas.microsoft.com/office/powerpoint/2010/main" val="3977399483"/>
                    </p:ext>
                  </p:extLst>
                </p:nvPr>
              </p:nvGraphicFramePr>
              <p:xfrm>
                <a:off x="2943006" y="5756967"/>
                <a:ext cx="1140242" cy="309218"/>
              </p:xfrm>
              <a:graphic>
                <a:graphicData uri="http://schemas.openxmlformats.org/presentationml/2006/ole">
                  <mc:AlternateContent xmlns:mc="http://schemas.openxmlformats.org/markup-compatibility/2006">
                    <mc:Choice xmlns:v="urn:schemas-microsoft-com:vml" Requires="v">
                      <p:oleObj spid="_x0000_s78439" name="Equation" r:id="rId9" imgW="749160" imgH="203040" progId="Equation.DSMT4">
                        <p:embed/>
                      </p:oleObj>
                    </mc:Choice>
                    <mc:Fallback>
                      <p:oleObj name="Equation" r:id="rId9" imgW="749160" imgH="203040" progId="Equation.DSMT4">
                        <p:embed/>
                        <p:pic>
                          <p:nvPicPr>
                            <p:cNvPr id="0" name=""/>
                            <p:cNvPicPr/>
                            <p:nvPr/>
                          </p:nvPicPr>
                          <p:blipFill>
                            <a:blip r:embed="rId10"/>
                            <a:stretch>
                              <a:fillRect/>
                            </a:stretch>
                          </p:blipFill>
                          <p:spPr>
                            <a:xfrm>
                              <a:off x="2943006" y="5756967"/>
                              <a:ext cx="1140242" cy="309218"/>
                            </a:xfrm>
                            <a:prstGeom prst="rect">
                              <a:avLst/>
                            </a:prstGeom>
                          </p:spPr>
                        </p:pic>
                      </p:oleObj>
                    </mc:Fallback>
                  </mc:AlternateContent>
                </a:graphicData>
              </a:graphic>
            </p:graphicFrame>
          </p:grpSp>
          <p:cxnSp>
            <p:nvCxnSpPr>
              <p:cNvPr id="63" name="Straight Connector 62">
                <a:extLst>
                  <a:ext uri="{FF2B5EF4-FFF2-40B4-BE49-F238E27FC236}">
                    <a16:creationId xmlns:a16="http://schemas.microsoft.com/office/drawing/2014/main" id="{A98216D6-F3D8-41B4-8006-80701269A393}"/>
                  </a:ext>
                </a:extLst>
              </p:cNvPr>
              <p:cNvCxnSpPr>
                <a:cxnSpLocks/>
              </p:cNvCxnSpPr>
              <p:nvPr/>
            </p:nvCxnSpPr>
            <p:spPr>
              <a:xfrm flipV="1">
                <a:off x="5862309" y="5318018"/>
                <a:ext cx="558198" cy="31557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B2D485AA-9BA1-4590-A103-2392D1D0F3C7}"/>
                  </a:ext>
                </a:extLst>
              </p:cNvPr>
              <p:cNvGrpSpPr/>
              <p:nvPr/>
            </p:nvGrpSpPr>
            <p:grpSpPr>
              <a:xfrm>
                <a:off x="7322322" y="5612255"/>
                <a:ext cx="1275753" cy="567243"/>
                <a:chOff x="7336128" y="5412892"/>
                <a:chExt cx="1275753" cy="567243"/>
              </a:xfrm>
            </p:grpSpPr>
            <p:grpSp>
              <p:nvGrpSpPr>
                <p:cNvPr id="70" name="Group 69">
                  <a:extLst>
                    <a:ext uri="{FF2B5EF4-FFF2-40B4-BE49-F238E27FC236}">
                      <a16:creationId xmlns:a16="http://schemas.microsoft.com/office/drawing/2014/main" id="{1C63AFFE-DA8E-4A87-AFCB-783527A8B887}"/>
                    </a:ext>
                  </a:extLst>
                </p:cNvPr>
                <p:cNvGrpSpPr/>
                <p:nvPr/>
              </p:nvGrpSpPr>
              <p:grpSpPr>
                <a:xfrm>
                  <a:off x="7471847" y="5617771"/>
                  <a:ext cx="1140034" cy="362364"/>
                  <a:chOff x="7386141" y="5578323"/>
                  <a:chExt cx="1140034" cy="362364"/>
                </a:xfrm>
              </p:grpSpPr>
              <p:pic>
                <p:nvPicPr>
                  <p:cNvPr id="67" name="Picture 66">
                    <a:extLst>
                      <a:ext uri="{FF2B5EF4-FFF2-40B4-BE49-F238E27FC236}">
                        <a16:creationId xmlns:a16="http://schemas.microsoft.com/office/drawing/2014/main" id="{7C0FC669-6BDC-44FA-AD41-0F6DAF3B5BE2}"/>
                      </a:ext>
                    </a:extLst>
                  </p:cNvPr>
                  <p:cNvPicPr>
                    <a:picLocks noChangeAspect="1"/>
                  </p:cNvPicPr>
                  <p:nvPr/>
                </p:nvPicPr>
                <p:blipFill>
                  <a:blip r:embed="rId11"/>
                  <a:stretch>
                    <a:fillRect/>
                  </a:stretch>
                </p:blipFill>
                <p:spPr>
                  <a:xfrm>
                    <a:off x="7386141" y="5578323"/>
                    <a:ext cx="529609" cy="362364"/>
                  </a:xfrm>
                  <a:prstGeom prst="rect">
                    <a:avLst/>
                  </a:prstGeom>
                </p:spPr>
              </p:pic>
              <p:graphicFrame>
                <p:nvGraphicFramePr>
                  <p:cNvPr id="68" name="Object 67">
                    <a:extLst>
                      <a:ext uri="{FF2B5EF4-FFF2-40B4-BE49-F238E27FC236}">
                        <a16:creationId xmlns:a16="http://schemas.microsoft.com/office/drawing/2014/main" id="{5391E854-2743-4AB1-ADC0-999B26417716}"/>
                      </a:ext>
                    </a:extLst>
                  </p:cNvPr>
                  <p:cNvGraphicFramePr>
                    <a:graphicFrameLocks noChangeAspect="1"/>
                  </p:cNvGraphicFramePr>
                  <p:nvPr>
                    <p:extLst>
                      <p:ext uri="{D42A27DB-BD31-4B8C-83A1-F6EECF244321}">
                        <p14:modId xmlns:p14="http://schemas.microsoft.com/office/powerpoint/2010/main" val="4001630208"/>
                      </p:ext>
                    </p:extLst>
                  </p:nvPr>
                </p:nvGraphicFramePr>
                <p:xfrm>
                  <a:off x="7926100" y="5621181"/>
                  <a:ext cx="600075" cy="309562"/>
                </p:xfrm>
                <a:graphic>
                  <a:graphicData uri="http://schemas.openxmlformats.org/presentationml/2006/ole">
                    <mc:AlternateContent xmlns:mc="http://schemas.openxmlformats.org/markup-compatibility/2006">
                      <mc:Choice xmlns:v="urn:schemas-microsoft-com:vml" Requires="v">
                        <p:oleObj spid="_x0000_s78440" name="Equation" r:id="rId12" imgW="393480" imgH="203040" progId="Equation.DSMT4">
                          <p:embed/>
                        </p:oleObj>
                      </mc:Choice>
                      <mc:Fallback>
                        <p:oleObj name="Equation" r:id="rId12" imgW="393480" imgH="203040" progId="Equation.DSMT4">
                          <p:embed/>
                          <p:pic>
                            <p:nvPicPr>
                              <p:cNvPr id="55" name="Object 54">
                                <a:extLst>
                                  <a:ext uri="{FF2B5EF4-FFF2-40B4-BE49-F238E27FC236}">
                                    <a16:creationId xmlns:a16="http://schemas.microsoft.com/office/drawing/2014/main" id="{F79786C2-D1D4-4551-86CF-E9A1C92B8E04}"/>
                                  </a:ext>
                                </a:extLst>
                              </p:cNvPr>
                              <p:cNvPicPr/>
                              <p:nvPr/>
                            </p:nvPicPr>
                            <p:blipFill>
                              <a:blip r:embed="rId13"/>
                              <a:stretch>
                                <a:fillRect/>
                              </a:stretch>
                            </p:blipFill>
                            <p:spPr>
                              <a:xfrm>
                                <a:off x="7926100" y="5621181"/>
                                <a:ext cx="600075" cy="309562"/>
                              </a:xfrm>
                              <a:prstGeom prst="rect">
                                <a:avLst/>
                              </a:prstGeom>
                            </p:spPr>
                          </p:pic>
                        </p:oleObj>
                      </mc:Fallback>
                    </mc:AlternateContent>
                  </a:graphicData>
                </a:graphic>
              </p:graphicFrame>
            </p:grpSp>
            <p:sp>
              <p:nvSpPr>
                <p:cNvPr id="69" name="Rectangle 68">
                  <a:extLst>
                    <a:ext uri="{FF2B5EF4-FFF2-40B4-BE49-F238E27FC236}">
                      <a16:creationId xmlns:a16="http://schemas.microsoft.com/office/drawing/2014/main" id="{2E557401-5B11-4AB8-B27D-0DB6FCB7846C}"/>
                    </a:ext>
                  </a:extLst>
                </p:cNvPr>
                <p:cNvSpPr/>
                <p:nvPr/>
              </p:nvSpPr>
              <p:spPr>
                <a:xfrm>
                  <a:off x="7336128" y="5412892"/>
                  <a:ext cx="1224227" cy="276999"/>
                </a:xfrm>
                <a:prstGeom prst="rect">
                  <a:avLst/>
                </a:prstGeom>
              </p:spPr>
              <p:txBody>
                <a:bodyPr wrap="square">
                  <a:spAutoFit/>
                </a:bodyPr>
                <a:lstStyle/>
                <a:p>
                  <a:r>
                    <a:rPr lang="zh-CN" altLang="en-US" sz="1200" dirty="0">
                      <a:latin typeface="微软雅黑" panose="020B0503020204020204" pitchFamily="34" charset="-122"/>
                      <a:ea typeface="微软雅黑" panose="020B0503020204020204" pitchFamily="34" charset="-122"/>
                    </a:rPr>
                    <a:t>常压运行模式</a:t>
                  </a:r>
                </a:p>
              </p:txBody>
            </p:sp>
          </p:grpSp>
          <p:grpSp>
            <p:nvGrpSpPr>
              <p:cNvPr id="76" name="Group 75">
                <a:extLst>
                  <a:ext uri="{FF2B5EF4-FFF2-40B4-BE49-F238E27FC236}">
                    <a16:creationId xmlns:a16="http://schemas.microsoft.com/office/drawing/2014/main" id="{2C9DCBD3-D470-475B-B3EE-9F1C66D3B3C9}"/>
                  </a:ext>
                </a:extLst>
              </p:cNvPr>
              <p:cNvGrpSpPr/>
              <p:nvPr/>
            </p:nvGrpSpPr>
            <p:grpSpPr>
              <a:xfrm>
                <a:off x="4858802" y="5567636"/>
                <a:ext cx="1953554" cy="613694"/>
                <a:chOff x="4792223" y="5471469"/>
                <a:chExt cx="1953554" cy="613694"/>
              </a:xfrm>
            </p:grpSpPr>
            <p:sp>
              <p:nvSpPr>
                <p:cNvPr id="71" name="Rectangle 70">
                  <a:extLst>
                    <a:ext uri="{FF2B5EF4-FFF2-40B4-BE49-F238E27FC236}">
                      <a16:creationId xmlns:a16="http://schemas.microsoft.com/office/drawing/2014/main" id="{D7E5C6CF-A286-4A02-BEB2-3C9695DB32A7}"/>
                    </a:ext>
                  </a:extLst>
                </p:cNvPr>
                <p:cNvSpPr/>
                <p:nvPr/>
              </p:nvSpPr>
              <p:spPr>
                <a:xfrm>
                  <a:off x="5578273" y="5471469"/>
                  <a:ext cx="1167504" cy="613694"/>
                </a:xfrm>
                <a:prstGeom prst="rect">
                  <a:avLst/>
                </a:prstGeom>
              </p:spPr>
              <p:txBody>
                <a:bodyPr wrap="square">
                  <a:spAutoFit/>
                </a:bodyPr>
                <a:lstStyle/>
                <a:p>
                  <a:pPr algn="ctr">
                    <a:lnSpc>
                      <a:spcPct val="150000"/>
                    </a:lnSpc>
                  </a:pPr>
                  <a:r>
                    <a:rPr lang="zh-CN" altLang="en-US" sz="1200" dirty="0">
                      <a:latin typeface="微软雅黑" panose="020B0503020204020204" pitchFamily="34" charset="-122"/>
                      <a:ea typeface="微软雅黑" panose="020B0503020204020204" pitchFamily="34" charset="-122"/>
                    </a:rPr>
                    <a:t>常压模式</a:t>
                  </a: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不计及宽工况</a:t>
                  </a:r>
                </a:p>
              </p:txBody>
            </p:sp>
            <p:grpSp>
              <p:nvGrpSpPr>
                <p:cNvPr id="75" name="Group 74">
                  <a:extLst>
                    <a:ext uri="{FF2B5EF4-FFF2-40B4-BE49-F238E27FC236}">
                      <a16:creationId xmlns:a16="http://schemas.microsoft.com/office/drawing/2014/main" id="{F3F589E0-3934-4804-B37B-BD4AB257EB15}"/>
                    </a:ext>
                  </a:extLst>
                </p:cNvPr>
                <p:cNvGrpSpPr/>
                <p:nvPr/>
              </p:nvGrpSpPr>
              <p:grpSpPr>
                <a:xfrm>
                  <a:off x="4792223" y="5550372"/>
                  <a:ext cx="866620" cy="505761"/>
                  <a:chOff x="4723606" y="5384436"/>
                  <a:chExt cx="966788" cy="584938"/>
                </a:xfrm>
              </p:grpSpPr>
              <p:graphicFrame>
                <p:nvGraphicFramePr>
                  <p:cNvPr id="72" name="Object 71">
                    <a:extLst>
                      <a:ext uri="{FF2B5EF4-FFF2-40B4-BE49-F238E27FC236}">
                        <a16:creationId xmlns:a16="http://schemas.microsoft.com/office/drawing/2014/main" id="{D66E99C6-8E61-4397-8A6F-54F3740EF4A9}"/>
                      </a:ext>
                    </a:extLst>
                  </p:cNvPr>
                  <p:cNvGraphicFramePr>
                    <a:graphicFrameLocks noChangeAspect="1"/>
                  </p:cNvGraphicFramePr>
                  <p:nvPr>
                    <p:extLst>
                      <p:ext uri="{D42A27DB-BD31-4B8C-83A1-F6EECF244321}">
                        <p14:modId xmlns:p14="http://schemas.microsoft.com/office/powerpoint/2010/main" val="530990028"/>
                      </p:ext>
                    </p:extLst>
                  </p:nvPr>
                </p:nvGraphicFramePr>
                <p:xfrm>
                  <a:off x="4723606" y="5659812"/>
                  <a:ext cx="966788" cy="309562"/>
                </p:xfrm>
                <a:graphic>
                  <a:graphicData uri="http://schemas.openxmlformats.org/presentationml/2006/ole">
                    <mc:AlternateContent xmlns:mc="http://schemas.openxmlformats.org/markup-compatibility/2006">
                      <mc:Choice xmlns:v="urn:schemas-microsoft-com:vml" Requires="v">
                        <p:oleObj spid="_x0000_s78441" name="Equation" r:id="rId14" imgW="634680" imgH="203040" progId="Equation.DSMT4">
                          <p:embed/>
                        </p:oleObj>
                      </mc:Choice>
                      <mc:Fallback>
                        <p:oleObj name="Equation" r:id="rId14" imgW="634680" imgH="203040" progId="Equation.DSMT4">
                          <p:embed/>
                          <p:pic>
                            <p:nvPicPr>
                              <p:cNvPr id="68" name="Object 67">
                                <a:extLst>
                                  <a:ext uri="{FF2B5EF4-FFF2-40B4-BE49-F238E27FC236}">
                                    <a16:creationId xmlns:a16="http://schemas.microsoft.com/office/drawing/2014/main" id="{5391E854-2743-4AB1-ADC0-999B26417716}"/>
                                  </a:ext>
                                </a:extLst>
                              </p:cNvPr>
                              <p:cNvPicPr/>
                              <p:nvPr/>
                            </p:nvPicPr>
                            <p:blipFill>
                              <a:blip r:embed="rId15"/>
                              <a:stretch>
                                <a:fillRect/>
                              </a:stretch>
                            </p:blipFill>
                            <p:spPr>
                              <a:xfrm>
                                <a:off x="4723606" y="5659812"/>
                                <a:ext cx="966788" cy="309562"/>
                              </a:xfrm>
                              <a:prstGeom prst="rect">
                                <a:avLst/>
                              </a:prstGeom>
                            </p:spPr>
                          </p:pic>
                        </p:oleObj>
                      </mc:Fallback>
                    </mc:AlternateContent>
                  </a:graphicData>
                </a:graphic>
              </p:graphicFrame>
              <p:graphicFrame>
                <p:nvGraphicFramePr>
                  <p:cNvPr id="73" name="Object 72">
                    <a:extLst>
                      <a:ext uri="{FF2B5EF4-FFF2-40B4-BE49-F238E27FC236}">
                        <a16:creationId xmlns:a16="http://schemas.microsoft.com/office/drawing/2014/main" id="{08DF2EF8-CDFA-4CF5-A188-A60B50D1315A}"/>
                      </a:ext>
                    </a:extLst>
                  </p:cNvPr>
                  <p:cNvGraphicFramePr>
                    <a:graphicFrameLocks noChangeAspect="1"/>
                  </p:cNvGraphicFramePr>
                  <p:nvPr>
                    <p:extLst>
                      <p:ext uri="{D42A27DB-BD31-4B8C-83A1-F6EECF244321}">
                        <p14:modId xmlns:p14="http://schemas.microsoft.com/office/powerpoint/2010/main" val="3765138526"/>
                      </p:ext>
                    </p:extLst>
                  </p:nvPr>
                </p:nvGraphicFramePr>
                <p:xfrm>
                  <a:off x="4777113" y="5384436"/>
                  <a:ext cx="889001" cy="309563"/>
                </p:xfrm>
                <a:graphic>
                  <a:graphicData uri="http://schemas.openxmlformats.org/presentationml/2006/ole">
                    <mc:AlternateContent xmlns:mc="http://schemas.openxmlformats.org/markup-compatibility/2006">
                      <mc:Choice xmlns:v="urn:schemas-microsoft-com:vml" Requires="v">
                        <p:oleObj spid="_x0000_s78442" name="Equation" r:id="rId16" imgW="583920" imgH="203040" progId="Equation.DSMT4">
                          <p:embed/>
                        </p:oleObj>
                      </mc:Choice>
                      <mc:Fallback>
                        <p:oleObj name="Equation" r:id="rId16" imgW="583920" imgH="203040" progId="Equation.DSMT4">
                          <p:embed/>
                          <p:pic>
                            <p:nvPicPr>
                              <p:cNvPr id="72" name="Object 71">
                                <a:extLst>
                                  <a:ext uri="{FF2B5EF4-FFF2-40B4-BE49-F238E27FC236}">
                                    <a16:creationId xmlns:a16="http://schemas.microsoft.com/office/drawing/2014/main" id="{D66E99C6-8E61-4397-8A6F-54F3740EF4A9}"/>
                                  </a:ext>
                                </a:extLst>
                              </p:cNvPr>
                              <p:cNvPicPr/>
                              <p:nvPr/>
                            </p:nvPicPr>
                            <p:blipFill>
                              <a:blip r:embed="rId17"/>
                              <a:stretch>
                                <a:fillRect/>
                              </a:stretch>
                            </p:blipFill>
                            <p:spPr>
                              <a:xfrm>
                                <a:off x="4777113" y="5384436"/>
                                <a:ext cx="889001" cy="309563"/>
                              </a:xfrm>
                              <a:prstGeom prst="rect">
                                <a:avLst/>
                              </a:prstGeom>
                            </p:spPr>
                          </p:pic>
                        </p:oleObj>
                      </mc:Fallback>
                    </mc:AlternateContent>
                  </a:graphicData>
                </a:graphic>
              </p:graphicFrame>
            </p:grpSp>
          </p:grpSp>
          <p:sp>
            <p:nvSpPr>
              <p:cNvPr id="77" name="Rectangle: Rounded Corners 76">
                <a:extLst>
                  <a:ext uri="{FF2B5EF4-FFF2-40B4-BE49-F238E27FC236}">
                    <a16:creationId xmlns:a16="http://schemas.microsoft.com/office/drawing/2014/main" id="{D693C08C-A095-4075-AF8D-2908B55FFAB8}"/>
                  </a:ext>
                </a:extLst>
              </p:cNvPr>
              <p:cNvSpPr/>
              <p:nvPr/>
            </p:nvSpPr>
            <p:spPr>
              <a:xfrm>
                <a:off x="4796793" y="5646539"/>
                <a:ext cx="1920231" cy="5595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Rectangle: Rounded Corners 77">
                <a:extLst>
                  <a:ext uri="{FF2B5EF4-FFF2-40B4-BE49-F238E27FC236}">
                    <a16:creationId xmlns:a16="http://schemas.microsoft.com/office/drawing/2014/main" id="{ED1A78C6-8AA2-44BF-9916-3325D86CA781}"/>
                  </a:ext>
                </a:extLst>
              </p:cNvPr>
              <p:cNvSpPr/>
              <p:nvPr/>
            </p:nvSpPr>
            <p:spPr>
              <a:xfrm>
                <a:off x="7375220" y="5630782"/>
                <a:ext cx="1275754" cy="5595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Group 56">
              <a:extLst>
                <a:ext uri="{FF2B5EF4-FFF2-40B4-BE49-F238E27FC236}">
                  <a16:creationId xmlns:a16="http://schemas.microsoft.com/office/drawing/2014/main" id="{70A83054-484A-431E-9560-F841482D14AB}"/>
                </a:ext>
              </a:extLst>
            </p:cNvPr>
            <p:cNvGrpSpPr/>
            <p:nvPr/>
          </p:nvGrpSpPr>
          <p:grpSpPr>
            <a:xfrm>
              <a:off x="3608665" y="4703956"/>
              <a:ext cx="1520457" cy="835246"/>
              <a:chOff x="3520743" y="4706210"/>
              <a:chExt cx="1520457" cy="835246"/>
            </a:xfrm>
          </p:grpSpPr>
          <p:sp>
            <p:nvSpPr>
              <p:cNvPr id="6" name="Rectangle 5">
                <a:extLst>
                  <a:ext uri="{FF2B5EF4-FFF2-40B4-BE49-F238E27FC236}">
                    <a16:creationId xmlns:a16="http://schemas.microsoft.com/office/drawing/2014/main" id="{002B09A9-36AA-4ACE-86BE-E29099F81F55}"/>
                  </a:ext>
                </a:extLst>
              </p:cNvPr>
              <p:cNvSpPr/>
              <p:nvPr/>
            </p:nvSpPr>
            <p:spPr>
              <a:xfrm>
                <a:off x="3792336" y="4799801"/>
                <a:ext cx="1011844" cy="338554"/>
              </a:xfrm>
              <a:prstGeom prst="rect">
                <a:avLst/>
              </a:prstGeom>
            </p:spPr>
            <p:txBody>
              <a:bodyPr wrap="square">
                <a:spAutoFit/>
              </a:bodyPr>
              <a:lstStyle/>
              <a:p>
                <a:pPr algn="ctr"/>
                <a:r>
                  <a:rPr lang="zh-CN" altLang="en-US" sz="1600" dirty="0">
                    <a:latin typeface="黑体" panose="02010609060101010101" pitchFamily="49" charset="-122"/>
                    <a:ea typeface="黑体" panose="02010609060101010101" pitchFamily="49" charset="-122"/>
                  </a:rPr>
                  <a:t>储能过程</a:t>
                </a:r>
                <a:endParaRPr lang="zh-CN" altLang="en-US" sz="1600" dirty="0"/>
              </a:p>
            </p:txBody>
          </p:sp>
          <p:sp>
            <p:nvSpPr>
              <p:cNvPr id="37" name="Rectangle 36">
                <a:extLst>
                  <a:ext uri="{FF2B5EF4-FFF2-40B4-BE49-F238E27FC236}">
                    <a16:creationId xmlns:a16="http://schemas.microsoft.com/office/drawing/2014/main" id="{E6494093-9109-4099-B5D5-50A18F68E98C}"/>
                  </a:ext>
                </a:extLst>
              </p:cNvPr>
              <p:cNvSpPr/>
              <p:nvPr/>
            </p:nvSpPr>
            <p:spPr>
              <a:xfrm>
                <a:off x="3806773" y="5127862"/>
                <a:ext cx="1011844" cy="338554"/>
              </a:xfrm>
              <a:prstGeom prst="rect">
                <a:avLst/>
              </a:prstGeom>
            </p:spPr>
            <p:txBody>
              <a:bodyPr wrap="square">
                <a:spAutoFit/>
              </a:bodyPr>
              <a:lstStyle/>
              <a:p>
                <a:pPr algn="ctr"/>
                <a:r>
                  <a:rPr lang="zh-CN" altLang="en-US" sz="1600" dirty="0">
                    <a:latin typeface="黑体" panose="02010609060101010101" pitchFamily="49" charset="-122"/>
                    <a:ea typeface="黑体" panose="02010609060101010101" pitchFamily="49" charset="-122"/>
                  </a:rPr>
                  <a:t>释能过程</a:t>
                </a:r>
                <a:endParaRPr lang="zh-CN" altLang="en-US" sz="1600" dirty="0"/>
              </a:p>
            </p:txBody>
          </p:sp>
          <p:sp>
            <p:nvSpPr>
              <p:cNvPr id="50" name="下箭头 99">
                <a:extLst>
                  <a:ext uri="{FF2B5EF4-FFF2-40B4-BE49-F238E27FC236}">
                    <a16:creationId xmlns:a16="http://schemas.microsoft.com/office/drawing/2014/main" id="{CBCAB98C-996A-4BB9-A0ED-BA127C5AB368}"/>
                  </a:ext>
                </a:extLst>
              </p:cNvPr>
              <p:cNvSpPr/>
              <p:nvPr/>
            </p:nvSpPr>
            <p:spPr>
              <a:xfrm rot="16200000">
                <a:off x="4493575" y="4950630"/>
                <a:ext cx="770744" cy="324507"/>
              </a:xfrm>
              <a:prstGeom prst="downArrow">
                <a:avLst/>
              </a:prstGeom>
              <a:solidFill>
                <a:schemeClr val="accent2">
                  <a:lumMod val="20000"/>
                  <a:lumOff val="80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1" name="下箭头 99">
                <a:extLst>
                  <a:ext uri="{FF2B5EF4-FFF2-40B4-BE49-F238E27FC236}">
                    <a16:creationId xmlns:a16="http://schemas.microsoft.com/office/drawing/2014/main" id="{82E9779C-DACF-4A0C-9B5F-CD4F83033451}"/>
                  </a:ext>
                </a:extLst>
              </p:cNvPr>
              <p:cNvSpPr/>
              <p:nvPr/>
            </p:nvSpPr>
            <p:spPr>
              <a:xfrm rot="5400000">
                <a:off x="3269047" y="4957906"/>
                <a:ext cx="835246" cy="331854"/>
              </a:xfrm>
              <a:prstGeom prst="downArrow">
                <a:avLst/>
              </a:prstGeom>
              <a:solidFill>
                <a:schemeClr val="accent2">
                  <a:lumMod val="20000"/>
                  <a:lumOff val="80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80" name="Left Brace 79">
              <a:extLst>
                <a:ext uri="{FF2B5EF4-FFF2-40B4-BE49-F238E27FC236}">
                  <a16:creationId xmlns:a16="http://schemas.microsoft.com/office/drawing/2014/main" id="{AAA15FDB-28A9-4E6F-977F-2649548E56ED}"/>
                </a:ext>
              </a:extLst>
            </p:cNvPr>
            <p:cNvSpPr/>
            <p:nvPr/>
          </p:nvSpPr>
          <p:spPr>
            <a:xfrm>
              <a:off x="721004" y="4704804"/>
              <a:ext cx="250596" cy="13198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1" name="Left Brace 80">
              <a:extLst>
                <a:ext uri="{FF2B5EF4-FFF2-40B4-BE49-F238E27FC236}">
                  <a16:creationId xmlns:a16="http://schemas.microsoft.com/office/drawing/2014/main" id="{E2566DD0-1C80-4A8A-B25E-0F818EC84F03}"/>
                </a:ext>
              </a:extLst>
            </p:cNvPr>
            <p:cNvSpPr/>
            <p:nvPr/>
          </p:nvSpPr>
          <p:spPr>
            <a:xfrm rot="10800000">
              <a:off x="8388424" y="4680411"/>
              <a:ext cx="250596" cy="13198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3" name="矩形标注 53">
              <a:extLst>
                <a:ext uri="{FF2B5EF4-FFF2-40B4-BE49-F238E27FC236}">
                  <a16:creationId xmlns:a16="http://schemas.microsoft.com/office/drawing/2014/main" id="{7A54BD34-5189-45C0-9BE8-3E0846E5A6E4}"/>
                </a:ext>
              </a:extLst>
            </p:cNvPr>
            <p:cNvSpPr/>
            <p:nvPr/>
          </p:nvSpPr>
          <p:spPr>
            <a:xfrm flipH="1">
              <a:off x="8577217" y="4618567"/>
              <a:ext cx="331652" cy="1499897"/>
            </a:xfrm>
            <a:prstGeom prst="wedgeRectCallout">
              <a:avLst>
                <a:gd name="adj1" fmla="val -35506"/>
                <a:gd name="adj2" fmla="val -33683"/>
              </a:avLst>
            </a:prstGeom>
            <a:solidFill>
              <a:schemeClr val="accent5">
                <a:lumMod val="60000"/>
                <a:lumOff val="40000"/>
              </a:scheme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600"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rPr>
                <a:t>能量转换组件</a:t>
              </a:r>
              <a:endParaRPr kumimoji="1" lang="en-US" altLang="zh-CN" sz="1600"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sp>
          <p:nvSpPr>
            <p:cNvPr id="84" name="矩形标注 53">
              <a:extLst>
                <a:ext uri="{FF2B5EF4-FFF2-40B4-BE49-F238E27FC236}">
                  <a16:creationId xmlns:a16="http://schemas.microsoft.com/office/drawing/2014/main" id="{81A05BCF-E187-4CB2-B78F-C0612F2D05CE}"/>
                </a:ext>
              </a:extLst>
            </p:cNvPr>
            <p:cNvSpPr/>
            <p:nvPr/>
          </p:nvSpPr>
          <p:spPr>
            <a:xfrm flipH="1">
              <a:off x="468701" y="4639420"/>
              <a:ext cx="331652" cy="1499897"/>
            </a:xfrm>
            <a:prstGeom prst="wedgeRectCallout">
              <a:avLst>
                <a:gd name="adj1" fmla="val -35506"/>
                <a:gd name="adj2" fmla="val -33683"/>
              </a:avLst>
            </a:prstGeom>
            <a:solidFill>
              <a:schemeClr val="accent5">
                <a:lumMod val="60000"/>
                <a:lumOff val="40000"/>
              </a:scheme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600"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rPr>
                <a:t>能量转移组件</a:t>
              </a:r>
              <a:endParaRPr kumimoji="1" lang="en-US" altLang="zh-CN" sz="1600"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grpSp>
      <p:sp>
        <p:nvSpPr>
          <p:cNvPr id="5" name="Slide Number Placeholder 4">
            <a:extLst>
              <a:ext uri="{FF2B5EF4-FFF2-40B4-BE49-F238E27FC236}">
                <a16:creationId xmlns:a16="http://schemas.microsoft.com/office/drawing/2014/main" id="{27D01515-5F51-44E0-AB32-B0897F223920}"/>
              </a:ext>
            </a:extLst>
          </p:cNvPr>
          <p:cNvSpPr>
            <a:spLocks noGrp="1"/>
          </p:cNvSpPr>
          <p:nvPr>
            <p:ph type="sldNum" sz="quarter" idx="12"/>
          </p:nvPr>
        </p:nvSpPr>
        <p:spPr/>
        <p:txBody>
          <a:bodyPr/>
          <a:lstStyle/>
          <a:p>
            <a:fld id="{7D9BB5D0-35E4-459D-AEF3-FE4D7C45CC19}" type="slidenum">
              <a:rPr lang="zh-CN" altLang="en-US" smtClean="0"/>
              <a:pPr/>
              <a:t>21</a:t>
            </a:fld>
            <a:r>
              <a:rPr lang="en-US" altLang="zh-CN"/>
              <a:t>/42</a:t>
            </a:r>
            <a:endParaRPr lang="zh-CN" altLang="en-US" dirty="0"/>
          </a:p>
        </p:txBody>
      </p:sp>
    </p:spTree>
    <p:extLst>
      <p:ext uri="{BB962C8B-B14F-4D97-AF65-F5344CB8AC3E}">
        <p14:creationId xmlns:p14="http://schemas.microsoft.com/office/powerpoint/2010/main" val="3556480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1"/>
          <p:cNvSpPr>
            <a:spLocks noChangeArrowheads="1"/>
          </p:cNvSpPr>
          <p:nvPr/>
        </p:nvSpPr>
        <p:spPr bwMode="auto">
          <a:xfrm>
            <a:off x="351124" y="707809"/>
            <a:ext cx="8792875"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q"/>
            </a:pPr>
            <a:r>
              <a:rPr lang="zh-CN" altLang="en-US" sz="2400" b="1" dirty="0">
                <a:latin typeface="微软雅黑" pitchFamily="34" charset="-122"/>
                <a:ea typeface="微软雅黑" pitchFamily="34" charset="-122"/>
              </a:rPr>
              <a:t>宽工况双</a:t>
            </a:r>
            <a:r>
              <a:rPr lang="en-US" altLang="zh-CN" sz="2400" b="1" dirty="0">
                <a:latin typeface="微软雅黑" pitchFamily="34" charset="-122"/>
                <a:ea typeface="微软雅黑" pitchFamily="34" charset="-122"/>
              </a:rPr>
              <a:t>SOC</a:t>
            </a:r>
            <a:r>
              <a:rPr lang="zh-CN" altLang="en-US" sz="2400" b="1" dirty="0">
                <a:solidFill>
                  <a:srgbClr val="C00000"/>
                </a:solidFill>
                <a:latin typeface="微软雅黑" pitchFamily="34" charset="-122"/>
                <a:ea typeface="微软雅黑" pitchFamily="34" charset="-122"/>
              </a:rPr>
              <a:t>建模框架</a:t>
            </a:r>
            <a:endParaRPr kumimoji="0" lang="en-US" altLang="zh-CN" sz="2400" b="1" baseline="30000" dirty="0">
              <a:solidFill>
                <a:srgbClr val="C00000"/>
              </a:solidFill>
              <a:latin typeface="微软雅黑" pitchFamily="34" charset="-122"/>
              <a:ea typeface="微软雅黑" pitchFamily="34" charset="-122"/>
            </a:endParaRPr>
          </a:p>
        </p:txBody>
      </p:sp>
      <p:sp>
        <p:nvSpPr>
          <p:cNvPr id="39" name="Rectangle 2">
            <a:extLst>
              <a:ext uri="{FF2B5EF4-FFF2-40B4-BE49-F238E27FC236}">
                <a16:creationId xmlns:a16="http://schemas.microsoft.com/office/drawing/2014/main" id="{78D7A07F-DB62-4AC8-8716-BEC26DD229AA}"/>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2.2 </a:t>
            </a:r>
            <a:r>
              <a:rPr lang="zh-CN" altLang="en-US" sz="3200" kern="0" dirty="0">
                <a:solidFill>
                  <a:srgbClr val="C00000"/>
                </a:solidFill>
                <a:effectLst/>
              </a:rPr>
              <a:t>网侧</a:t>
            </a:r>
            <a:r>
              <a:rPr lang="zh-CN" altLang="en-US" sz="3200" kern="0" dirty="0">
                <a:effectLst/>
              </a:rPr>
              <a:t>先进绝热压缩空气</a:t>
            </a:r>
            <a:r>
              <a:rPr lang="zh-CN" altLang="en-US" sz="3200" kern="0" dirty="0">
                <a:solidFill>
                  <a:srgbClr val="C00000"/>
                </a:solidFill>
                <a:effectLst/>
              </a:rPr>
              <a:t>储能电站</a:t>
            </a:r>
            <a:r>
              <a:rPr lang="zh-CN" altLang="en-US" sz="3200" kern="0" dirty="0">
                <a:effectLst/>
              </a:rPr>
              <a:t>建模及运行</a:t>
            </a:r>
          </a:p>
        </p:txBody>
      </p:sp>
      <p:sp>
        <p:nvSpPr>
          <p:cNvPr id="60" name="圆角矩形 44">
            <a:extLst>
              <a:ext uri="{FF2B5EF4-FFF2-40B4-BE49-F238E27FC236}">
                <a16:creationId xmlns:a16="http://schemas.microsoft.com/office/drawing/2014/main" id="{31275F00-F803-442C-97A9-D9E96BED2E2C}"/>
              </a:ext>
            </a:extLst>
          </p:cNvPr>
          <p:cNvSpPr/>
          <p:nvPr/>
        </p:nvSpPr>
        <p:spPr bwMode="auto">
          <a:xfrm>
            <a:off x="491319" y="6193350"/>
            <a:ext cx="8324568" cy="331592"/>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fontAlgn="base" hangingPunct="0">
              <a:spcBef>
                <a:spcPct val="0"/>
              </a:spcBef>
              <a:spcAft>
                <a:spcPct val="0"/>
              </a:spcAft>
              <a:defRPr/>
            </a:pPr>
            <a:r>
              <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双</a:t>
            </a:r>
            <a:r>
              <a:rPr kumimoji="0" lang="en-US" altLang="zh-CN"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SOC</a:t>
            </a:r>
            <a:r>
              <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运行系列模型</a:t>
            </a:r>
            <a:r>
              <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可应用于含</a:t>
            </a:r>
            <a:r>
              <a:rPr kumimoji="0" lang="en-US" altLang="zh-CN"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AA-CAES</a:t>
            </a:r>
            <a:r>
              <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a:t>
            </a:r>
            <a:r>
              <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电力系统调度、市场运营</a:t>
            </a:r>
            <a:r>
              <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等问题</a:t>
            </a:r>
          </a:p>
        </p:txBody>
      </p:sp>
      <p:sp>
        <p:nvSpPr>
          <p:cNvPr id="62" name="Rectangle 61">
            <a:extLst>
              <a:ext uri="{FF2B5EF4-FFF2-40B4-BE49-F238E27FC236}">
                <a16:creationId xmlns:a16="http://schemas.microsoft.com/office/drawing/2014/main" id="{F82FEF53-C6B8-4629-81A2-3F73AF1F320A}"/>
              </a:ext>
            </a:extLst>
          </p:cNvPr>
          <p:cNvSpPr/>
          <p:nvPr/>
        </p:nvSpPr>
        <p:spPr>
          <a:xfrm>
            <a:off x="4649529" y="824451"/>
            <a:ext cx="4344202" cy="400110"/>
          </a:xfrm>
          <a:prstGeom prst="rect">
            <a:avLst/>
          </a:prstGeom>
        </p:spPr>
        <p:txBody>
          <a:bodyPr wrap="square">
            <a:spAutoFit/>
          </a:bodyPr>
          <a:lstStyle/>
          <a:p>
            <a:r>
              <a:rPr lang="zh-CN" altLang="en-US" sz="2000" u="sng" kern="100" spc="10" dirty="0">
                <a:latin typeface="Times New Roman" panose="02020603050405020304" pitchFamily="18" charset="0"/>
                <a:ea typeface="黑体" panose="02010609060101010101" pitchFamily="49" charset="-122"/>
                <a:cs typeface="Times New Roman" panose="02020603050405020304" pitchFamily="18" charset="0"/>
              </a:rPr>
              <a:t>物理意义明确、形式优美、实现权衡</a:t>
            </a:r>
            <a:endParaRPr lang="en-US" sz="2000" u="sng" kern="100" spc="10"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5" name="Group 4">
            <a:extLst>
              <a:ext uri="{FF2B5EF4-FFF2-40B4-BE49-F238E27FC236}">
                <a16:creationId xmlns:a16="http://schemas.microsoft.com/office/drawing/2014/main" id="{D649BDDB-62F7-4B7B-A10E-1E9504158701}"/>
              </a:ext>
            </a:extLst>
          </p:cNvPr>
          <p:cNvGrpSpPr/>
          <p:nvPr/>
        </p:nvGrpSpPr>
        <p:grpSpPr>
          <a:xfrm>
            <a:off x="528219" y="1367229"/>
            <a:ext cx="2997941" cy="1721031"/>
            <a:chOff x="1205362" y="1812034"/>
            <a:chExt cx="2508709" cy="1177437"/>
          </a:xfrm>
          <a:effectLst>
            <a:glow rad="63500">
              <a:schemeClr val="accent1">
                <a:satMod val="175000"/>
                <a:alpha val="40000"/>
              </a:schemeClr>
            </a:glow>
          </a:effectLst>
        </p:grpSpPr>
        <p:pic>
          <p:nvPicPr>
            <p:cNvPr id="14" name="Picture 13">
              <a:extLst>
                <a:ext uri="{FF2B5EF4-FFF2-40B4-BE49-F238E27FC236}">
                  <a16:creationId xmlns:a16="http://schemas.microsoft.com/office/drawing/2014/main" id="{526DEC59-DBC9-4351-A529-25F43F738279}"/>
                </a:ext>
              </a:extLst>
            </p:cNvPr>
            <p:cNvPicPr>
              <a:picLocks noChangeAspect="1"/>
            </p:cNvPicPr>
            <p:nvPr/>
          </p:nvPicPr>
          <p:blipFill>
            <a:blip r:embed="rId4"/>
            <a:stretch>
              <a:fillRect/>
            </a:stretch>
          </p:blipFill>
          <p:spPr>
            <a:xfrm>
              <a:off x="1205362" y="1812034"/>
              <a:ext cx="2508709" cy="1177437"/>
            </a:xfrm>
            <a:prstGeom prst="rect">
              <a:avLst/>
            </a:prstGeom>
          </p:spPr>
        </p:pic>
        <p:sp>
          <p:nvSpPr>
            <p:cNvPr id="33" name="Oval 32">
              <a:extLst>
                <a:ext uri="{FF2B5EF4-FFF2-40B4-BE49-F238E27FC236}">
                  <a16:creationId xmlns:a16="http://schemas.microsoft.com/office/drawing/2014/main" id="{4076ADB6-ABFC-47F7-ABC5-33670823040C}"/>
                </a:ext>
              </a:extLst>
            </p:cNvPr>
            <p:cNvSpPr/>
            <p:nvPr/>
          </p:nvSpPr>
          <p:spPr>
            <a:xfrm>
              <a:off x="2914999" y="1829889"/>
              <a:ext cx="288032" cy="285140"/>
            </a:xfrm>
            <a:prstGeom prst="ellipse">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809CC13-FDAE-44EB-A323-B2004F2451F9}"/>
                </a:ext>
              </a:extLst>
            </p:cNvPr>
            <p:cNvSpPr/>
            <p:nvPr/>
          </p:nvSpPr>
          <p:spPr>
            <a:xfrm>
              <a:off x="3347047" y="1829889"/>
              <a:ext cx="288032" cy="285140"/>
            </a:xfrm>
            <a:prstGeom prst="ellipse">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7C994133-07B6-4CB2-917A-D679CD9BFC16}"/>
              </a:ext>
            </a:extLst>
          </p:cNvPr>
          <p:cNvGrpSpPr/>
          <p:nvPr/>
        </p:nvGrpSpPr>
        <p:grpSpPr>
          <a:xfrm>
            <a:off x="5614392" y="1359837"/>
            <a:ext cx="3161517" cy="1718472"/>
            <a:chOff x="5081687" y="1693246"/>
            <a:chExt cx="3015646" cy="1332655"/>
          </a:xfrm>
          <a:effectLst>
            <a:glow rad="63500">
              <a:schemeClr val="accent1">
                <a:satMod val="175000"/>
                <a:alpha val="40000"/>
              </a:schemeClr>
            </a:glow>
          </a:effectLst>
        </p:grpSpPr>
        <p:pic>
          <p:nvPicPr>
            <p:cNvPr id="15" name="Picture 14">
              <a:extLst>
                <a:ext uri="{FF2B5EF4-FFF2-40B4-BE49-F238E27FC236}">
                  <a16:creationId xmlns:a16="http://schemas.microsoft.com/office/drawing/2014/main" id="{956CA6E9-E73C-4FCE-949D-E40C170BAE1D}"/>
                </a:ext>
              </a:extLst>
            </p:cNvPr>
            <p:cNvPicPr>
              <a:picLocks noChangeAspect="1"/>
            </p:cNvPicPr>
            <p:nvPr/>
          </p:nvPicPr>
          <p:blipFill>
            <a:blip r:embed="rId5"/>
            <a:stretch>
              <a:fillRect/>
            </a:stretch>
          </p:blipFill>
          <p:spPr>
            <a:xfrm>
              <a:off x="5081687" y="1693246"/>
              <a:ext cx="3015646" cy="1332655"/>
            </a:xfrm>
            <a:prstGeom prst="rect">
              <a:avLst/>
            </a:prstGeom>
          </p:spPr>
        </p:pic>
        <p:sp>
          <p:nvSpPr>
            <p:cNvPr id="58" name="Oval 57"/>
            <p:cNvSpPr/>
            <p:nvPr/>
          </p:nvSpPr>
          <p:spPr>
            <a:xfrm>
              <a:off x="7038973" y="1753935"/>
              <a:ext cx="288032" cy="285140"/>
            </a:xfrm>
            <a:prstGeom prst="ellipse">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7547876" y="1758191"/>
              <a:ext cx="288032" cy="285140"/>
            </a:xfrm>
            <a:prstGeom prst="ellipse">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 name="Diagram 6">
            <a:extLst>
              <a:ext uri="{FF2B5EF4-FFF2-40B4-BE49-F238E27FC236}">
                <a16:creationId xmlns:a16="http://schemas.microsoft.com/office/drawing/2014/main" id="{9609C8A1-B4D1-4431-8581-292DD11E47F5}"/>
              </a:ext>
            </a:extLst>
          </p:cNvPr>
          <p:cNvGraphicFramePr/>
          <p:nvPr>
            <p:extLst>
              <p:ext uri="{D42A27DB-BD31-4B8C-83A1-F6EECF244321}">
                <p14:modId xmlns:p14="http://schemas.microsoft.com/office/powerpoint/2010/main" val="1053514235"/>
              </p:ext>
            </p:extLst>
          </p:nvPr>
        </p:nvGraphicFramePr>
        <p:xfrm>
          <a:off x="2869275" y="1224691"/>
          <a:ext cx="3385319" cy="212620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12" name="Group 11">
            <a:extLst>
              <a:ext uri="{FF2B5EF4-FFF2-40B4-BE49-F238E27FC236}">
                <a16:creationId xmlns:a16="http://schemas.microsoft.com/office/drawing/2014/main" id="{AECEA691-9745-4125-8596-6F9CF9CBFD0E}"/>
              </a:ext>
            </a:extLst>
          </p:cNvPr>
          <p:cNvGrpSpPr/>
          <p:nvPr/>
        </p:nvGrpSpPr>
        <p:grpSpPr>
          <a:xfrm>
            <a:off x="465005" y="4090974"/>
            <a:ext cx="8369047" cy="2043502"/>
            <a:chOff x="523149" y="4209579"/>
            <a:chExt cx="8369047" cy="2043502"/>
          </a:xfrm>
        </p:grpSpPr>
        <p:pic>
          <p:nvPicPr>
            <p:cNvPr id="22" name="Picture 21">
              <a:extLst>
                <a:ext uri="{FF2B5EF4-FFF2-40B4-BE49-F238E27FC236}">
                  <a16:creationId xmlns:a16="http://schemas.microsoft.com/office/drawing/2014/main" id="{9E167903-B77B-4372-A1FA-5212704802DC}"/>
                </a:ext>
              </a:extLst>
            </p:cNvPr>
            <p:cNvPicPr>
              <a:picLocks noChangeAspect="1"/>
            </p:cNvPicPr>
            <p:nvPr/>
          </p:nvPicPr>
          <p:blipFill>
            <a:blip r:embed="rId11"/>
            <a:stretch>
              <a:fillRect/>
            </a:stretch>
          </p:blipFill>
          <p:spPr>
            <a:xfrm>
              <a:off x="6440514" y="5131287"/>
              <a:ext cx="2451682" cy="852529"/>
            </a:xfrm>
            <a:prstGeom prst="rect">
              <a:avLst/>
            </a:prstGeom>
          </p:spPr>
        </p:pic>
        <p:grpSp>
          <p:nvGrpSpPr>
            <p:cNvPr id="11" name="Group 10">
              <a:extLst>
                <a:ext uri="{FF2B5EF4-FFF2-40B4-BE49-F238E27FC236}">
                  <a16:creationId xmlns:a16="http://schemas.microsoft.com/office/drawing/2014/main" id="{5839D38D-FE4F-4537-BAF4-43415A2760C0}"/>
                </a:ext>
              </a:extLst>
            </p:cNvPr>
            <p:cNvGrpSpPr/>
            <p:nvPr/>
          </p:nvGrpSpPr>
          <p:grpSpPr>
            <a:xfrm>
              <a:off x="599490" y="4293096"/>
              <a:ext cx="3468454" cy="1767990"/>
              <a:chOff x="426088" y="4231618"/>
              <a:chExt cx="3468454" cy="1767990"/>
            </a:xfrm>
          </p:grpSpPr>
          <p:pic>
            <p:nvPicPr>
              <p:cNvPr id="103" name="Picture 102"/>
              <p:cNvPicPr>
                <a:picLocks noChangeAspect="1"/>
              </p:cNvPicPr>
              <p:nvPr/>
            </p:nvPicPr>
            <p:blipFill>
              <a:blip r:embed="rId12"/>
              <a:stretch>
                <a:fillRect/>
              </a:stretch>
            </p:blipFill>
            <p:spPr>
              <a:xfrm>
                <a:off x="426088" y="4231618"/>
                <a:ext cx="3468454" cy="1753596"/>
              </a:xfrm>
              <a:prstGeom prst="rect">
                <a:avLst/>
              </a:prstGeom>
              <a:effectLst>
                <a:glow rad="63500">
                  <a:srgbClr val="4BACC6">
                    <a:satMod val="175000"/>
                    <a:alpha val="40000"/>
                  </a:srgbClr>
                </a:glow>
                <a:outerShdw blurRad="50800" dist="38100" dir="5400000" algn="t" rotWithShape="0">
                  <a:prstClr val="black">
                    <a:alpha val="40000"/>
                  </a:prstClr>
                </a:outerShdw>
              </a:effectLst>
            </p:spPr>
          </p:pic>
          <p:sp>
            <p:nvSpPr>
              <p:cNvPr id="104" name="矩形标注 36"/>
              <p:cNvSpPr/>
              <p:nvPr/>
            </p:nvSpPr>
            <p:spPr>
              <a:xfrm flipH="1">
                <a:off x="467542" y="5721010"/>
                <a:ext cx="1540927" cy="278598"/>
              </a:xfrm>
              <a:prstGeom prst="wedgeRectCallout">
                <a:avLst>
                  <a:gd name="adj1" fmla="val -19468"/>
                  <a:gd name="adj2" fmla="val 14660"/>
                </a:avLst>
              </a:prstGeom>
              <a:solidFill>
                <a:schemeClr val="accent2">
                  <a:lumMod val="60000"/>
                  <a:lumOff val="40000"/>
                </a:scheme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100" i="0" u="none" strike="noStrike" kern="0" cap="none" spc="0" normalizeH="0" baseline="0" noProof="0" dirty="0">
                    <a:ln>
                      <a:noFill/>
                    </a:ln>
                    <a:effectLst/>
                    <a:uLnTx/>
                    <a:uFillTx/>
                    <a:latin typeface="微软雅黑" pitchFamily="34" charset="-122"/>
                    <a:ea typeface="微软雅黑" pitchFamily="34" charset="-122"/>
                    <a:cs typeface="+mn-cs"/>
                  </a:rPr>
                  <a:t>第</a:t>
                </a:r>
                <a:r>
                  <a:rPr kumimoji="1" lang="en-US" altLang="zh-CN" sz="1100" i="0" u="none" strike="noStrike" kern="0" cap="none" spc="0" normalizeH="0" baseline="0" noProof="0" dirty="0">
                    <a:ln>
                      <a:noFill/>
                    </a:ln>
                    <a:effectLst/>
                    <a:uLnTx/>
                    <a:uFillTx/>
                    <a:latin typeface="微软雅黑" pitchFamily="34" charset="-122"/>
                    <a:ea typeface="微软雅黑" pitchFamily="34" charset="-122"/>
                    <a:cs typeface="+mn-cs"/>
                  </a:rPr>
                  <a:t>2</a:t>
                </a:r>
                <a:r>
                  <a:rPr kumimoji="1" lang="zh-CN" altLang="en-US" sz="1100" i="0" u="none" strike="noStrike" kern="0" cap="none" spc="0" normalizeH="0" baseline="0" noProof="0" dirty="0">
                    <a:ln>
                      <a:noFill/>
                    </a:ln>
                    <a:effectLst/>
                    <a:uLnTx/>
                    <a:uFillTx/>
                    <a:latin typeface="微软雅黑" pitchFamily="34" charset="-122"/>
                    <a:ea typeface="微软雅黑" pitchFamily="34" charset="-122"/>
                    <a:cs typeface="+mn-cs"/>
                  </a:rPr>
                  <a:t>章宽工况仿真系统</a:t>
                </a:r>
              </a:p>
            </p:txBody>
          </p:sp>
          <p:sp>
            <p:nvSpPr>
              <p:cNvPr id="105" name="矩形标注 36"/>
              <p:cNvSpPr/>
              <p:nvPr/>
            </p:nvSpPr>
            <p:spPr>
              <a:xfrm flipH="1">
                <a:off x="3137885" y="4241198"/>
                <a:ext cx="756656" cy="195914"/>
              </a:xfrm>
              <a:prstGeom prst="wedgeRectCallout">
                <a:avLst>
                  <a:gd name="adj1" fmla="val -19468"/>
                  <a:gd name="adj2" fmla="val 14660"/>
                </a:avLst>
              </a:prstGeom>
              <a:solidFill>
                <a:schemeClr val="accent2">
                  <a:lumMod val="60000"/>
                  <a:lumOff val="40000"/>
                </a:scheme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1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数据支撑</a:t>
                </a:r>
              </a:p>
            </p:txBody>
          </p:sp>
        </p:grpSp>
        <p:pic>
          <p:nvPicPr>
            <p:cNvPr id="21" name="Picture 20">
              <a:extLst>
                <a:ext uri="{FF2B5EF4-FFF2-40B4-BE49-F238E27FC236}">
                  <a16:creationId xmlns:a16="http://schemas.microsoft.com/office/drawing/2014/main" id="{E3F049BE-271B-48CA-809B-AEEAABDD7297}"/>
                </a:ext>
              </a:extLst>
            </p:cNvPr>
            <p:cNvPicPr>
              <a:picLocks noChangeAspect="1"/>
            </p:cNvPicPr>
            <p:nvPr/>
          </p:nvPicPr>
          <p:blipFill>
            <a:blip r:embed="rId13"/>
            <a:stretch>
              <a:fillRect/>
            </a:stretch>
          </p:blipFill>
          <p:spPr>
            <a:xfrm>
              <a:off x="6553982" y="4323954"/>
              <a:ext cx="2314489" cy="750798"/>
            </a:xfrm>
            <a:prstGeom prst="rect">
              <a:avLst/>
            </a:prstGeom>
          </p:spPr>
        </p:pic>
        <p:sp>
          <p:nvSpPr>
            <p:cNvPr id="10" name="Rectangle: Rounded Corners 9">
              <a:extLst>
                <a:ext uri="{FF2B5EF4-FFF2-40B4-BE49-F238E27FC236}">
                  <a16:creationId xmlns:a16="http://schemas.microsoft.com/office/drawing/2014/main" id="{3E8AC74C-582E-4EA4-9B42-66A01A52D5A8}"/>
                </a:ext>
              </a:extLst>
            </p:cNvPr>
            <p:cNvSpPr/>
            <p:nvPr/>
          </p:nvSpPr>
          <p:spPr>
            <a:xfrm>
              <a:off x="523149" y="4209579"/>
              <a:ext cx="8345322" cy="1940612"/>
            </a:xfrm>
            <a:prstGeom prst="roundRect">
              <a:avLst>
                <a:gd name="adj" fmla="val 5835"/>
              </a:avLst>
            </a:prstGeom>
            <a:noFill/>
            <a:ln w="190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9" name="Object 98"/>
            <p:cNvGraphicFramePr>
              <a:graphicFrameLocks noChangeAspect="1"/>
            </p:cNvGraphicFramePr>
            <p:nvPr>
              <p:extLst>
                <p:ext uri="{D42A27DB-BD31-4B8C-83A1-F6EECF244321}">
                  <p14:modId xmlns:p14="http://schemas.microsoft.com/office/powerpoint/2010/main" val="232679962"/>
                </p:ext>
              </p:extLst>
            </p:nvPr>
          </p:nvGraphicFramePr>
          <p:xfrm>
            <a:off x="4284689" y="4541098"/>
            <a:ext cx="2691796" cy="1711983"/>
          </p:xfrm>
          <a:graphic>
            <a:graphicData uri="http://schemas.openxmlformats.org/presentationml/2006/ole">
              <mc:AlternateContent xmlns:mc="http://schemas.openxmlformats.org/markup-compatibility/2006">
                <mc:Choice xmlns:v="urn:schemas-microsoft-com:vml" Requires="v">
                  <p:oleObj spid="_x0000_s77086" name="Visio" r:id="rId14" imgW="3962400" imgH="2523961" progId="Visio.Drawing.15">
                    <p:embed/>
                  </p:oleObj>
                </mc:Choice>
                <mc:Fallback>
                  <p:oleObj name="Visio" r:id="rId14" imgW="3962400" imgH="2523961" progId="Visio.Drawing.15">
                    <p:embed/>
                    <p:pic>
                      <p:nvPicPr>
                        <p:cNvPr id="99" name="Object 9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84689" y="4541098"/>
                          <a:ext cx="2691796" cy="1711983"/>
                        </a:xfrm>
                        <a:prstGeom prst="rect">
                          <a:avLst/>
                        </a:prstGeom>
                        <a:noFill/>
                      </p:spPr>
                    </p:pic>
                  </p:oleObj>
                </mc:Fallback>
              </mc:AlternateContent>
            </a:graphicData>
          </a:graphic>
        </p:graphicFrame>
        <p:sp>
          <p:nvSpPr>
            <p:cNvPr id="42" name="Rectangle 41">
              <a:extLst>
                <a:ext uri="{FF2B5EF4-FFF2-40B4-BE49-F238E27FC236}">
                  <a16:creationId xmlns:a16="http://schemas.microsoft.com/office/drawing/2014/main" id="{C3EB6FD0-2848-4060-B58B-AA11AB510FC9}"/>
                </a:ext>
              </a:extLst>
            </p:cNvPr>
            <p:cNvSpPr/>
            <p:nvPr/>
          </p:nvSpPr>
          <p:spPr>
            <a:xfrm>
              <a:off x="5104810" y="4323954"/>
              <a:ext cx="1715082" cy="369332"/>
            </a:xfrm>
            <a:prstGeom prst="rect">
              <a:avLst/>
            </a:prstGeom>
          </p:spPr>
          <p:txBody>
            <a:bodyPr wrap="square">
              <a:spAutoFit/>
            </a:bodyPr>
            <a:lstStyle/>
            <a:p>
              <a:r>
                <a:rPr lang="en-US" altLang="zh-CN" u="sng" kern="100" spc="10" dirty="0">
                  <a:latin typeface="Times New Roman" panose="02020603050405020304" pitchFamily="18" charset="0"/>
                  <a:ea typeface="黑体" panose="02010609060101010101" pitchFamily="49" charset="-122"/>
                  <a:cs typeface="Times New Roman" panose="02020603050405020304" pitchFamily="18" charset="0"/>
                </a:rPr>
                <a:t>MILP</a:t>
              </a:r>
              <a:r>
                <a:rPr lang="zh-CN" altLang="en-US" u="sng" kern="100" spc="10" dirty="0">
                  <a:latin typeface="Times New Roman" panose="02020603050405020304" pitchFamily="18" charset="0"/>
                  <a:ea typeface="黑体" panose="02010609060101010101" pitchFamily="49" charset="-122"/>
                  <a:cs typeface="Times New Roman" panose="02020603050405020304" pitchFamily="18" charset="0"/>
                </a:rPr>
                <a:t>近似形式</a:t>
              </a:r>
              <a:endParaRPr lang="en-US" u="sng" kern="100" spc="1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下箭头 8">
              <a:extLst>
                <a:ext uri="{FF2B5EF4-FFF2-40B4-BE49-F238E27FC236}">
                  <a16:creationId xmlns:a16="http://schemas.microsoft.com/office/drawing/2014/main" id="{A0E0D926-65B2-41BB-B7A6-3B8DFEF72E75}"/>
                </a:ext>
              </a:extLst>
            </p:cNvPr>
            <p:cNvSpPr>
              <a:spLocks noChangeAspect="1" noChangeArrowheads="1"/>
            </p:cNvSpPr>
            <p:nvPr/>
          </p:nvSpPr>
          <p:spPr bwMode="auto">
            <a:xfrm rot="5400000">
              <a:off x="6286678" y="4791937"/>
              <a:ext cx="460653" cy="524821"/>
            </a:xfrm>
            <a:prstGeom prst="downArrow">
              <a:avLst>
                <a:gd name="adj1" fmla="val 50000"/>
                <a:gd name="adj2" fmla="val 50000"/>
              </a:avLst>
            </a:prstGeom>
            <a:solidFill>
              <a:schemeClr val="accent2">
                <a:lumMod val="40000"/>
                <a:lumOff val="60000"/>
              </a:schemeClr>
            </a:solidFill>
            <a:ln w="9525">
              <a:noFill/>
              <a:round/>
              <a:headEnd/>
              <a:tailEnd/>
            </a:ln>
          </p:spPr>
          <p:txBody>
            <a:bodyPr wrap="square">
              <a:spAutoFit/>
            </a:bodyPr>
            <a:lstStyle/>
            <a:p>
              <a:pPr>
                <a:spcBef>
                  <a:spcPct val="50000"/>
                </a:spcBef>
                <a:defRPr/>
              </a:pPr>
              <a:endParaRPr lang="zh-CN" altLang="en-US" sz="2400" b="1" kern="0">
                <a:solidFill>
                  <a:srgbClr val="FFFF66"/>
                </a:solidFill>
                <a:latin typeface="Garamond" pitchFamily="18" charset="0"/>
              </a:endParaRPr>
            </a:p>
          </p:txBody>
        </p:sp>
      </p:grpSp>
      <p:grpSp>
        <p:nvGrpSpPr>
          <p:cNvPr id="9" name="Group 8">
            <a:extLst>
              <a:ext uri="{FF2B5EF4-FFF2-40B4-BE49-F238E27FC236}">
                <a16:creationId xmlns:a16="http://schemas.microsoft.com/office/drawing/2014/main" id="{034A9601-0D36-4AEE-A65D-E1E6ADF1467D}"/>
              </a:ext>
            </a:extLst>
          </p:cNvPr>
          <p:cNvGrpSpPr/>
          <p:nvPr/>
        </p:nvGrpSpPr>
        <p:grpSpPr>
          <a:xfrm>
            <a:off x="523149" y="3284984"/>
            <a:ext cx="8252760" cy="502835"/>
            <a:chOff x="523149" y="3246165"/>
            <a:chExt cx="8252760" cy="502835"/>
          </a:xfrm>
        </p:grpSpPr>
        <p:sp>
          <p:nvSpPr>
            <p:cNvPr id="59" name="圆角矩形 44">
              <a:extLst>
                <a:ext uri="{FF2B5EF4-FFF2-40B4-BE49-F238E27FC236}">
                  <a16:creationId xmlns:a16="http://schemas.microsoft.com/office/drawing/2014/main" id="{8022BE6F-DC29-4C97-81BB-E43DA8537612}"/>
                </a:ext>
              </a:extLst>
            </p:cNvPr>
            <p:cNvSpPr/>
            <p:nvPr/>
          </p:nvSpPr>
          <p:spPr bwMode="auto">
            <a:xfrm>
              <a:off x="523149" y="3246165"/>
              <a:ext cx="8252760" cy="502835"/>
            </a:xfrm>
            <a:prstGeom prst="roundRect">
              <a:avLst/>
            </a:prstGeom>
            <a:solidFill>
              <a:srgbClr val="CCCCFF"/>
            </a:solidFill>
            <a:ln w="9525" cap="flat" cmpd="sng" algn="ctr">
              <a:solidFill>
                <a:schemeClr val="accent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fontAlgn="base" hangingPunct="0">
                <a:lnSpc>
                  <a:spcPct val="125000"/>
                </a:lnSpc>
                <a:spcBef>
                  <a:spcPct val="0"/>
                </a:spcBef>
                <a:spcAft>
                  <a:spcPct val="0"/>
                </a:spcAft>
                <a:defRPr/>
              </a:pPr>
              <a:endPar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16" name="Picture 15">
              <a:extLst>
                <a:ext uri="{FF2B5EF4-FFF2-40B4-BE49-F238E27FC236}">
                  <a16:creationId xmlns:a16="http://schemas.microsoft.com/office/drawing/2014/main" id="{76C580AC-9BAB-437E-996A-F1F494EB6697}"/>
                </a:ext>
              </a:extLst>
            </p:cNvPr>
            <p:cNvPicPr>
              <a:picLocks noChangeAspect="1"/>
            </p:cNvPicPr>
            <p:nvPr/>
          </p:nvPicPr>
          <p:blipFill>
            <a:blip r:embed="rId16"/>
            <a:stretch>
              <a:fillRect/>
            </a:stretch>
          </p:blipFill>
          <p:spPr>
            <a:xfrm>
              <a:off x="5505028" y="3306203"/>
              <a:ext cx="1333500" cy="392443"/>
            </a:xfrm>
            <a:prstGeom prst="rect">
              <a:avLst/>
            </a:prstGeom>
          </p:spPr>
        </p:pic>
        <p:pic>
          <p:nvPicPr>
            <p:cNvPr id="18" name="Picture 17">
              <a:extLst>
                <a:ext uri="{FF2B5EF4-FFF2-40B4-BE49-F238E27FC236}">
                  <a16:creationId xmlns:a16="http://schemas.microsoft.com/office/drawing/2014/main" id="{CA79EF20-528A-4C4A-BBEF-F4E1A2025837}"/>
                </a:ext>
              </a:extLst>
            </p:cNvPr>
            <p:cNvPicPr>
              <a:picLocks noChangeAspect="1"/>
            </p:cNvPicPr>
            <p:nvPr/>
          </p:nvPicPr>
          <p:blipFill>
            <a:blip r:embed="rId17"/>
            <a:stretch>
              <a:fillRect/>
            </a:stretch>
          </p:blipFill>
          <p:spPr>
            <a:xfrm>
              <a:off x="7113709" y="3281020"/>
              <a:ext cx="1308995" cy="419100"/>
            </a:xfrm>
            <a:prstGeom prst="rect">
              <a:avLst/>
            </a:prstGeom>
          </p:spPr>
        </p:pic>
        <p:pic>
          <p:nvPicPr>
            <p:cNvPr id="19" name="Picture 18">
              <a:extLst>
                <a:ext uri="{FF2B5EF4-FFF2-40B4-BE49-F238E27FC236}">
                  <a16:creationId xmlns:a16="http://schemas.microsoft.com/office/drawing/2014/main" id="{FD679114-0C49-4FA1-AFE9-1678FA07D2E7}"/>
                </a:ext>
              </a:extLst>
            </p:cNvPr>
            <p:cNvPicPr>
              <a:picLocks noChangeAspect="1"/>
            </p:cNvPicPr>
            <p:nvPr/>
          </p:nvPicPr>
          <p:blipFill>
            <a:blip r:embed="rId18"/>
            <a:stretch>
              <a:fillRect/>
            </a:stretch>
          </p:blipFill>
          <p:spPr>
            <a:xfrm>
              <a:off x="752347" y="3307777"/>
              <a:ext cx="1947445" cy="398547"/>
            </a:xfrm>
            <a:prstGeom prst="rect">
              <a:avLst/>
            </a:prstGeom>
          </p:spPr>
        </p:pic>
        <p:pic>
          <p:nvPicPr>
            <p:cNvPr id="20" name="Picture 19">
              <a:extLst>
                <a:ext uri="{FF2B5EF4-FFF2-40B4-BE49-F238E27FC236}">
                  <a16:creationId xmlns:a16="http://schemas.microsoft.com/office/drawing/2014/main" id="{F050A40C-2177-4DCA-AC6C-846AA945F94B}"/>
                </a:ext>
              </a:extLst>
            </p:cNvPr>
            <p:cNvPicPr>
              <a:picLocks noChangeAspect="1"/>
            </p:cNvPicPr>
            <p:nvPr/>
          </p:nvPicPr>
          <p:blipFill>
            <a:blip r:embed="rId19"/>
            <a:stretch>
              <a:fillRect/>
            </a:stretch>
          </p:blipFill>
          <p:spPr>
            <a:xfrm>
              <a:off x="3067794" y="3316571"/>
              <a:ext cx="2020821" cy="391420"/>
            </a:xfrm>
            <a:prstGeom prst="rect">
              <a:avLst/>
            </a:prstGeom>
          </p:spPr>
        </p:pic>
      </p:grpSp>
      <p:sp>
        <p:nvSpPr>
          <p:cNvPr id="25" name="Left Brace 24">
            <a:extLst>
              <a:ext uri="{FF2B5EF4-FFF2-40B4-BE49-F238E27FC236}">
                <a16:creationId xmlns:a16="http://schemas.microsoft.com/office/drawing/2014/main" id="{4358CD46-A1F5-428B-8BB4-CBA6DE34CF55}"/>
              </a:ext>
            </a:extLst>
          </p:cNvPr>
          <p:cNvSpPr/>
          <p:nvPr/>
        </p:nvSpPr>
        <p:spPr>
          <a:xfrm>
            <a:off x="1043608" y="2167902"/>
            <a:ext cx="216024" cy="6480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Left Brace 67">
            <a:extLst>
              <a:ext uri="{FF2B5EF4-FFF2-40B4-BE49-F238E27FC236}">
                <a16:creationId xmlns:a16="http://schemas.microsoft.com/office/drawing/2014/main" id="{18A59B1A-1F6E-4B69-8A44-43858BAE7826}"/>
              </a:ext>
            </a:extLst>
          </p:cNvPr>
          <p:cNvSpPr/>
          <p:nvPr/>
        </p:nvSpPr>
        <p:spPr>
          <a:xfrm rot="10800000">
            <a:off x="7992380" y="2120756"/>
            <a:ext cx="216024" cy="6480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TextBox 25">
            <a:extLst>
              <a:ext uri="{FF2B5EF4-FFF2-40B4-BE49-F238E27FC236}">
                <a16:creationId xmlns:a16="http://schemas.microsoft.com/office/drawing/2014/main" id="{B7692E6F-24D8-4F46-8072-6BFF6E4616FD}"/>
              </a:ext>
            </a:extLst>
          </p:cNvPr>
          <p:cNvSpPr txBox="1"/>
          <p:nvPr/>
        </p:nvSpPr>
        <p:spPr>
          <a:xfrm>
            <a:off x="523378" y="2194975"/>
            <a:ext cx="685935"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备用拓展</a:t>
            </a:r>
          </a:p>
        </p:txBody>
      </p:sp>
      <p:sp>
        <p:nvSpPr>
          <p:cNvPr id="69" name="TextBox 68">
            <a:extLst>
              <a:ext uri="{FF2B5EF4-FFF2-40B4-BE49-F238E27FC236}">
                <a16:creationId xmlns:a16="http://schemas.microsoft.com/office/drawing/2014/main" id="{06C64AB0-D9B5-41BD-BFEB-70C752F7C67C}"/>
              </a:ext>
            </a:extLst>
          </p:cNvPr>
          <p:cNvSpPr txBox="1"/>
          <p:nvPr/>
        </p:nvSpPr>
        <p:spPr>
          <a:xfrm>
            <a:off x="8168426" y="2131194"/>
            <a:ext cx="647461"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备用</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拓展</a:t>
            </a:r>
          </a:p>
        </p:txBody>
      </p:sp>
      <p:sp>
        <p:nvSpPr>
          <p:cNvPr id="70" name="矩形标注 36">
            <a:extLst>
              <a:ext uri="{FF2B5EF4-FFF2-40B4-BE49-F238E27FC236}">
                <a16:creationId xmlns:a16="http://schemas.microsoft.com/office/drawing/2014/main" id="{B6D54FAE-4FAB-4549-9013-C046E51F56AF}"/>
              </a:ext>
            </a:extLst>
          </p:cNvPr>
          <p:cNvSpPr/>
          <p:nvPr/>
        </p:nvSpPr>
        <p:spPr>
          <a:xfrm flipH="1">
            <a:off x="633608" y="5351472"/>
            <a:ext cx="1418112" cy="278598"/>
          </a:xfrm>
          <a:prstGeom prst="wedgeRectCallout">
            <a:avLst>
              <a:gd name="adj1" fmla="val -19468"/>
              <a:gd name="adj2" fmla="val 14660"/>
            </a:avLst>
          </a:prstGeom>
          <a:solidFill>
            <a:srgbClr val="92D05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100" i="0" u="none" strike="noStrike" kern="0" cap="none" spc="0" normalizeH="0" baseline="0" noProof="0" dirty="0">
                <a:ln>
                  <a:noFill/>
                </a:ln>
                <a:effectLst/>
                <a:uLnTx/>
                <a:uFillTx/>
                <a:latin typeface="微软雅黑" pitchFamily="34" charset="-122"/>
                <a:ea typeface="微软雅黑" pitchFamily="34" charset="-122"/>
                <a:cs typeface="+mn-cs"/>
              </a:rPr>
              <a:t>实际系统运行数据</a:t>
            </a:r>
          </a:p>
        </p:txBody>
      </p:sp>
      <p:sp>
        <p:nvSpPr>
          <p:cNvPr id="2" name="Arrow: Up 1">
            <a:extLst>
              <a:ext uri="{FF2B5EF4-FFF2-40B4-BE49-F238E27FC236}">
                <a16:creationId xmlns:a16="http://schemas.microsoft.com/office/drawing/2014/main" id="{DE918E59-F47E-4B94-AAB7-CFE71BF157B8}"/>
              </a:ext>
            </a:extLst>
          </p:cNvPr>
          <p:cNvSpPr/>
          <p:nvPr/>
        </p:nvSpPr>
        <p:spPr>
          <a:xfrm>
            <a:off x="4192502" y="3797947"/>
            <a:ext cx="789845" cy="555661"/>
          </a:xfrm>
          <a:prstGeom prst="upArrow">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Slide Number Placeholder 3">
            <a:extLst>
              <a:ext uri="{FF2B5EF4-FFF2-40B4-BE49-F238E27FC236}">
                <a16:creationId xmlns:a16="http://schemas.microsoft.com/office/drawing/2014/main" id="{BFA30FC5-1A76-40CD-9C42-B878FAE13F88}"/>
              </a:ext>
            </a:extLst>
          </p:cNvPr>
          <p:cNvSpPr>
            <a:spLocks noGrp="1"/>
          </p:cNvSpPr>
          <p:nvPr>
            <p:ph type="sldNum" sz="quarter" idx="12"/>
          </p:nvPr>
        </p:nvSpPr>
        <p:spPr/>
        <p:txBody>
          <a:bodyPr/>
          <a:lstStyle/>
          <a:p>
            <a:fld id="{7D9BB5D0-35E4-459D-AEF3-FE4D7C45CC19}" type="slidenum">
              <a:rPr lang="zh-CN" altLang="en-US" smtClean="0"/>
              <a:pPr/>
              <a:t>22</a:t>
            </a:fld>
            <a:r>
              <a:rPr lang="en-US" altLang="zh-CN"/>
              <a:t>/42</a:t>
            </a:r>
            <a:endParaRPr lang="zh-CN" altLang="en-US" dirty="0"/>
          </a:p>
        </p:txBody>
      </p:sp>
    </p:spTree>
    <p:extLst>
      <p:ext uri="{BB962C8B-B14F-4D97-AF65-F5344CB8AC3E}">
        <p14:creationId xmlns:p14="http://schemas.microsoft.com/office/powerpoint/2010/main" val="1913744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48D456-2985-4134-A48F-27713B10D67B}"/>
              </a:ext>
            </a:extLst>
          </p:cNvPr>
          <p:cNvPicPr>
            <a:picLocks noChangeAspect="1"/>
          </p:cNvPicPr>
          <p:nvPr/>
        </p:nvPicPr>
        <p:blipFill>
          <a:blip r:embed="rId3"/>
          <a:stretch>
            <a:fillRect/>
          </a:stretch>
        </p:blipFill>
        <p:spPr>
          <a:xfrm>
            <a:off x="1340423" y="5958411"/>
            <a:ext cx="2674779" cy="735554"/>
          </a:xfrm>
          <a:prstGeom prst="rect">
            <a:avLst/>
          </a:prstGeom>
        </p:spPr>
      </p:pic>
      <p:sp>
        <p:nvSpPr>
          <p:cNvPr id="48" name="矩形 1"/>
          <p:cNvSpPr>
            <a:spLocks noChangeArrowheads="1"/>
          </p:cNvSpPr>
          <p:nvPr/>
        </p:nvSpPr>
        <p:spPr bwMode="auto">
          <a:xfrm>
            <a:off x="351125" y="707809"/>
            <a:ext cx="4652924"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q"/>
            </a:pPr>
            <a:r>
              <a:rPr lang="zh-CN" altLang="en-US" sz="2400" b="1" dirty="0">
                <a:latin typeface="微软雅黑" pitchFamily="34" charset="-122"/>
                <a:ea typeface="微软雅黑" pitchFamily="34" charset="-122"/>
              </a:rPr>
              <a:t>宽工况双</a:t>
            </a:r>
            <a:r>
              <a:rPr lang="en-US" altLang="zh-CN" sz="2400" b="1" dirty="0">
                <a:latin typeface="微软雅黑" pitchFamily="34" charset="-122"/>
                <a:ea typeface="微软雅黑" pitchFamily="34" charset="-122"/>
              </a:rPr>
              <a:t>SOC</a:t>
            </a:r>
            <a:r>
              <a:rPr lang="zh-CN" altLang="en-US" sz="2400" b="1" dirty="0">
                <a:solidFill>
                  <a:srgbClr val="C00000"/>
                </a:solidFill>
                <a:latin typeface="微软雅黑" pitchFamily="34" charset="-122"/>
                <a:ea typeface="微软雅黑" pitchFamily="34" charset="-122"/>
              </a:rPr>
              <a:t>模型的扩展示例</a:t>
            </a:r>
            <a:endParaRPr kumimoji="0" lang="en-US" altLang="zh-CN" sz="2400" b="1" baseline="30000" dirty="0">
              <a:latin typeface="微软雅黑" pitchFamily="34" charset="-122"/>
              <a:ea typeface="微软雅黑" pitchFamily="34" charset="-122"/>
            </a:endParaRPr>
          </a:p>
        </p:txBody>
      </p:sp>
      <p:sp>
        <p:nvSpPr>
          <p:cNvPr id="39" name="Rectangle 2">
            <a:extLst>
              <a:ext uri="{FF2B5EF4-FFF2-40B4-BE49-F238E27FC236}">
                <a16:creationId xmlns:a16="http://schemas.microsoft.com/office/drawing/2014/main" id="{78D7A07F-DB62-4AC8-8716-BEC26DD229AA}"/>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2.2 </a:t>
            </a:r>
            <a:r>
              <a:rPr lang="zh-CN" altLang="en-US" sz="3200" kern="0" dirty="0">
                <a:solidFill>
                  <a:srgbClr val="C00000"/>
                </a:solidFill>
                <a:effectLst/>
              </a:rPr>
              <a:t>网侧</a:t>
            </a:r>
            <a:r>
              <a:rPr lang="zh-CN" altLang="en-US" sz="3200" kern="0" dirty="0">
                <a:effectLst/>
              </a:rPr>
              <a:t>先进绝热压缩空气</a:t>
            </a:r>
            <a:r>
              <a:rPr lang="zh-CN" altLang="en-US" sz="3200" kern="0" dirty="0">
                <a:solidFill>
                  <a:srgbClr val="C00000"/>
                </a:solidFill>
                <a:effectLst/>
              </a:rPr>
              <a:t>储能电站</a:t>
            </a:r>
            <a:r>
              <a:rPr lang="zh-CN" altLang="en-US" sz="3200" kern="0" dirty="0">
                <a:effectLst/>
              </a:rPr>
              <a:t>建模及运行</a:t>
            </a:r>
          </a:p>
        </p:txBody>
      </p:sp>
      <p:sp>
        <p:nvSpPr>
          <p:cNvPr id="14" name="Rectangle 13">
            <a:extLst>
              <a:ext uri="{FF2B5EF4-FFF2-40B4-BE49-F238E27FC236}">
                <a16:creationId xmlns:a16="http://schemas.microsoft.com/office/drawing/2014/main" id="{70ADCE00-B0E6-4022-B40D-01290FF1BC46}"/>
              </a:ext>
            </a:extLst>
          </p:cNvPr>
          <p:cNvSpPr/>
          <p:nvPr/>
        </p:nvSpPr>
        <p:spPr>
          <a:xfrm>
            <a:off x="6050546" y="753675"/>
            <a:ext cx="2860165" cy="400110"/>
          </a:xfrm>
          <a:prstGeom prst="rect">
            <a:avLst/>
          </a:prstGeom>
        </p:spPr>
        <p:txBody>
          <a:bodyPr wrap="square">
            <a:spAutoFit/>
          </a:bodyPr>
          <a:lstStyle/>
          <a:p>
            <a:r>
              <a:rPr lang="zh-CN" altLang="en-US" sz="2000" u="sng" kern="100" spc="10" dirty="0">
                <a:latin typeface="Times New Roman" panose="02020603050405020304" pitchFamily="18" charset="0"/>
                <a:ea typeface="黑体" panose="02010609060101010101" pitchFamily="49" charset="-122"/>
                <a:cs typeface="Times New Roman" panose="02020603050405020304" pitchFamily="18" charset="0"/>
              </a:rPr>
              <a:t>双</a:t>
            </a:r>
            <a:r>
              <a:rPr lang="en-US" altLang="zh-CN" sz="2000" u="sng" kern="100" spc="10" dirty="0">
                <a:latin typeface="Times New Roman" panose="02020603050405020304" pitchFamily="18" charset="0"/>
                <a:ea typeface="黑体" panose="02010609060101010101" pitchFamily="49" charset="-122"/>
                <a:cs typeface="Times New Roman" panose="02020603050405020304" pitchFamily="18" charset="0"/>
              </a:rPr>
              <a:t>SOC</a:t>
            </a:r>
            <a:r>
              <a:rPr lang="zh-CN" altLang="en-US" sz="2000" u="sng" kern="100" spc="10" dirty="0">
                <a:latin typeface="Times New Roman" panose="02020603050405020304" pitchFamily="18" charset="0"/>
                <a:ea typeface="黑体" panose="02010609060101010101" pitchFamily="49" charset="-122"/>
                <a:cs typeface="Times New Roman" panose="02020603050405020304" pitchFamily="18" charset="0"/>
              </a:rPr>
              <a:t>能量与备用模型</a:t>
            </a:r>
            <a:endParaRPr lang="en-US" sz="2000" u="sng" kern="100" spc="1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Rectangle: Rounded Corners 39">
            <a:extLst>
              <a:ext uri="{FF2B5EF4-FFF2-40B4-BE49-F238E27FC236}">
                <a16:creationId xmlns:a16="http://schemas.microsoft.com/office/drawing/2014/main" id="{78DB0F8D-C993-40EB-87D0-84B5612CCD61}"/>
              </a:ext>
            </a:extLst>
          </p:cNvPr>
          <p:cNvSpPr/>
          <p:nvPr/>
        </p:nvSpPr>
        <p:spPr>
          <a:xfrm>
            <a:off x="522715" y="2276872"/>
            <a:ext cx="8297757" cy="4410063"/>
          </a:xfrm>
          <a:prstGeom prst="roundRect">
            <a:avLst>
              <a:gd name="adj" fmla="val 4439"/>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Group 14">
            <a:extLst>
              <a:ext uri="{FF2B5EF4-FFF2-40B4-BE49-F238E27FC236}">
                <a16:creationId xmlns:a16="http://schemas.microsoft.com/office/drawing/2014/main" id="{E58E6A6B-821B-4736-9903-02446D3BA0DE}"/>
              </a:ext>
            </a:extLst>
          </p:cNvPr>
          <p:cNvGrpSpPr/>
          <p:nvPr/>
        </p:nvGrpSpPr>
        <p:grpSpPr>
          <a:xfrm>
            <a:off x="654104" y="2397693"/>
            <a:ext cx="4031944" cy="3619780"/>
            <a:chOff x="739209" y="2348881"/>
            <a:chExt cx="4031944" cy="3619780"/>
          </a:xfrm>
        </p:grpSpPr>
        <p:pic>
          <p:nvPicPr>
            <p:cNvPr id="6" name="Picture 5">
              <a:extLst>
                <a:ext uri="{FF2B5EF4-FFF2-40B4-BE49-F238E27FC236}">
                  <a16:creationId xmlns:a16="http://schemas.microsoft.com/office/drawing/2014/main" id="{8653CFF5-C65A-4046-8B34-4239C02957A1}"/>
                </a:ext>
              </a:extLst>
            </p:cNvPr>
            <p:cNvPicPr>
              <a:picLocks noChangeAspect="1"/>
            </p:cNvPicPr>
            <p:nvPr/>
          </p:nvPicPr>
          <p:blipFill>
            <a:blip r:embed="rId4"/>
            <a:stretch>
              <a:fillRect/>
            </a:stretch>
          </p:blipFill>
          <p:spPr>
            <a:xfrm>
              <a:off x="900490" y="4270302"/>
              <a:ext cx="3782097" cy="1698359"/>
            </a:xfrm>
            <a:prstGeom prst="rect">
              <a:avLst/>
            </a:prstGeom>
          </p:spPr>
        </p:pic>
        <p:sp>
          <p:nvSpPr>
            <p:cNvPr id="8" name="Rectangle: Rounded Corners 7">
              <a:extLst>
                <a:ext uri="{FF2B5EF4-FFF2-40B4-BE49-F238E27FC236}">
                  <a16:creationId xmlns:a16="http://schemas.microsoft.com/office/drawing/2014/main" id="{C396FE2A-560B-475A-811B-345259EA9704}"/>
                </a:ext>
              </a:extLst>
            </p:cNvPr>
            <p:cNvSpPr/>
            <p:nvPr/>
          </p:nvSpPr>
          <p:spPr>
            <a:xfrm>
              <a:off x="739209" y="2348881"/>
              <a:ext cx="4031944" cy="3583312"/>
            </a:xfrm>
            <a:prstGeom prst="roundRect">
              <a:avLst>
                <a:gd name="adj" fmla="val 443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15">
              <a:extLst>
                <a:ext uri="{FF2B5EF4-FFF2-40B4-BE49-F238E27FC236}">
                  <a16:creationId xmlns:a16="http://schemas.microsoft.com/office/drawing/2014/main" id="{56EA2AFA-3234-4F4B-802E-8B515B792AF3}"/>
                </a:ext>
              </a:extLst>
            </p:cNvPr>
            <p:cNvPicPr>
              <a:picLocks noChangeAspect="1"/>
            </p:cNvPicPr>
            <p:nvPr/>
          </p:nvPicPr>
          <p:blipFill>
            <a:blip r:embed="rId5"/>
            <a:stretch>
              <a:fillRect/>
            </a:stretch>
          </p:blipFill>
          <p:spPr>
            <a:xfrm>
              <a:off x="874735" y="2419926"/>
              <a:ext cx="3709647" cy="1840721"/>
            </a:xfrm>
            <a:prstGeom prst="rect">
              <a:avLst/>
            </a:prstGeom>
          </p:spPr>
        </p:pic>
        <p:grpSp>
          <p:nvGrpSpPr>
            <p:cNvPr id="11" name="Group 10">
              <a:extLst>
                <a:ext uri="{FF2B5EF4-FFF2-40B4-BE49-F238E27FC236}">
                  <a16:creationId xmlns:a16="http://schemas.microsoft.com/office/drawing/2014/main" id="{14018BCE-A0EB-40BE-BF31-993A228BAA55}"/>
                </a:ext>
              </a:extLst>
            </p:cNvPr>
            <p:cNvGrpSpPr/>
            <p:nvPr/>
          </p:nvGrpSpPr>
          <p:grpSpPr>
            <a:xfrm>
              <a:off x="3021521" y="4427193"/>
              <a:ext cx="1729587" cy="579138"/>
              <a:chOff x="953351" y="4158105"/>
              <a:chExt cx="1729587" cy="579138"/>
            </a:xfrm>
          </p:grpSpPr>
          <p:sp>
            <p:nvSpPr>
              <p:cNvPr id="9" name="Rectangle 8">
                <a:extLst>
                  <a:ext uri="{FF2B5EF4-FFF2-40B4-BE49-F238E27FC236}">
                    <a16:creationId xmlns:a16="http://schemas.microsoft.com/office/drawing/2014/main" id="{A6A7F7FE-256A-4D65-B82D-7276B60F194F}"/>
                  </a:ext>
                </a:extLst>
              </p:cNvPr>
              <p:cNvSpPr/>
              <p:nvPr/>
            </p:nvSpPr>
            <p:spPr>
              <a:xfrm>
                <a:off x="953351" y="4429466"/>
                <a:ext cx="1729587" cy="307777"/>
              </a:xfrm>
              <a:prstGeom prst="rect">
                <a:avLst/>
              </a:prstGeom>
            </p:spPr>
            <p:txBody>
              <a:bodyPr wrap="square">
                <a:spAutoFit/>
              </a:bodyPr>
              <a:lstStyle/>
              <a:p>
                <a:pPr lvl="0"/>
                <a:r>
                  <a:rPr lang="zh-CN" altLang="en-US" sz="1400" u="sng" dirty="0">
                    <a:latin typeface="微软雅黑" panose="020B0503020204020204" pitchFamily="34" charset="-122"/>
                    <a:ea typeface="微软雅黑" panose="020B0503020204020204" pitchFamily="34" charset="-122"/>
                  </a:rPr>
                  <a:t>复杂留给</a:t>
                </a:r>
                <a:r>
                  <a:rPr lang="zh-CN" altLang="en-US" sz="1400" u="sng" dirty="0">
                    <a:solidFill>
                      <a:srgbClr val="C00000"/>
                    </a:solidFill>
                    <a:latin typeface="微软雅黑" panose="020B0503020204020204" pitchFamily="34" charset="-122"/>
                    <a:ea typeface="微软雅黑" panose="020B0503020204020204" pitchFamily="34" charset="-122"/>
                  </a:rPr>
                  <a:t>自己</a:t>
                </a:r>
              </a:p>
            </p:txBody>
          </p:sp>
          <p:sp>
            <p:nvSpPr>
              <p:cNvPr id="10" name="Rectangle 9">
                <a:extLst>
                  <a:ext uri="{FF2B5EF4-FFF2-40B4-BE49-F238E27FC236}">
                    <a16:creationId xmlns:a16="http://schemas.microsoft.com/office/drawing/2014/main" id="{AFFB01F4-C3DF-4F09-82DB-C32D040FD780}"/>
                  </a:ext>
                </a:extLst>
              </p:cNvPr>
              <p:cNvSpPr/>
              <p:nvPr/>
            </p:nvSpPr>
            <p:spPr>
              <a:xfrm>
                <a:off x="972259" y="4158105"/>
                <a:ext cx="1261884" cy="307777"/>
              </a:xfrm>
              <a:prstGeom prst="rect">
                <a:avLst/>
              </a:prstGeom>
            </p:spPr>
            <p:txBody>
              <a:bodyPr wrap="none">
                <a:spAutoFit/>
              </a:bodyPr>
              <a:lstStyle/>
              <a:p>
                <a:r>
                  <a:rPr lang="zh-CN" altLang="en-US" sz="1400" u="sng" dirty="0">
                    <a:latin typeface="微软雅黑" panose="020B0503020204020204" pitchFamily="34" charset="-122"/>
                    <a:ea typeface="微软雅黑" panose="020B0503020204020204" pitchFamily="34" charset="-122"/>
                  </a:rPr>
                  <a:t>简单留给</a:t>
                </a:r>
                <a:r>
                  <a:rPr lang="zh-CN" altLang="en-US" sz="1400" u="sng" dirty="0">
                    <a:solidFill>
                      <a:srgbClr val="C00000"/>
                    </a:solidFill>
                    <a:latin typeface="微软雅黑" panose="020B0503020204020204" pitchFamily="34" charset="-122"/>
                    <a:ea typeface="微软雅黑" panose="020B0503020204020204" pitchFamily="34" charset="-122"/>
                  </a:rPr>
                  <a:t>用户</a:t>
                </a:r>
                <a:endParaRPr lang="zh-CN" altLang="en-US" sz="1400" dirty="0"/>
              </a:p>
            </p:txBody>
          </p:sp>
        </p:grpSp>
      </p:grpSp>
      <p:grpSp>
        <p:nvGrpSpPr>
          <p:cNvPr id="27" name="Group 26">
            <a:extLst>
              <a:ext uri="{FF2B5EF4-FFF2-40B4-BE49-F238E27FC236}">
                <a16:creationId xmlns:a16="http://schemas.microsoft.com/office/drawing/2014/main" id="{221E566D-61E1-443B-8A6D-D0C5D7BF4876}"/>
              </a:ext>
            </a:extLst>
          </p:cNvPr>
          <p:cNvGrpSpPr/>
          <p:nvPr/>
        </p:nvGrpSpPr>
        <p:grpSpPr>
          <a:xfrm>
            <a:off x="4908462" y="2442731"/>
            <a:ext cx="3809858" cy="3502734"/>
            <a:chOff x="4993567" y="2429458"/>
            <a:chExt cx="3809858" cy="3502734"/>
          </a:xfrm>
        </p:grpSpPr>
        <p:pic>
          <p:nvPicPr>
            <p:cNvPr id="3" name="Picture 2">
              <a:extLst>
                <a:ext uri="{FF2B5EF4-FFF2-40B4-BE49-F238E27FC236}">
                  <a16:creationId xmlns:a16="http://schemas.microsoft.com/office/drawing/2014/main" id="{98D19906-EE2D-47E4-8A08-2A73A3B05153}"/>
                </a:ext>
              </a:extLst>
            </p:cNvPr>
            <p:cNvPicPr>
              <a:picLocks noChangeAspect="1"/>
            </p:cNvPicPr>
            <p:nvPr/>
          </p:nvPicPr>
          <p:blipFill>
            <a:blip r:embed="rId6"/>
            <a:stretch>
              <a:fillRect/>
            </a:stretch>
          </p:blipFill>
          <p:spPr>
            <a:xfrm>
              <a:off x="5001135" y="2429458"/>
              <a:ext cx="3794723" cy="1665307"/>
            </a:xfrm>
            <a:prstGeom prst="rect">
              <a:avLst/>
            </a:prstGeom>
            <a:effectLst>
              <a:glow rad="63500">
                <a:schemeClr val="accent6">
                  <a:satMod val="175000"/>
                  <a:alpha val="40000"/>
                </a:schemeClr>
              </a:glow>
            </a:effectLst>
          </p:spPr>
        </p:pic>
        <p:pic>
          <p:nvPicPr>
            <p:cNvPr id="4" name="Picture 3">
              <a:extLst>
                <a:ext uri="{FF2B5EF4-FFF2-40B4-BE49-F238E27FC236}">
                  <a16:creationId xmlns:a16="http://schemas.microsoft.com/office/drawing/2014/main" id="{AB3A665D-6507-4EA5-9AF4-CB1660454144}"/>
                </a:ext>
              </a:extLst>
            </p:cNvPr>
            <p:cNvPicPr>
              <a:picLocks noChangeAspect="1"/>
            </p:cNvPicPr>
            <p:nvPr/>
          </p:nvPicPr>
          <p:blipFill>
            <a:blip r:embed="rId7"/>
            <a:stretch>
              <a:fillRect/>
            </a:stretch>
          </p:blipFill>
          <p:spPr>
            <a:xfrm>
              <a:off x="4993567" y="4240775"/>
              <a:ext cx="3809858" cy="1691417"/>
            </a:xfrm>
            <a:prstGeom prst="rect">
              <a:avLst/>
            </a:prstGeom>
            <a:effectLst>
              <a:glow rad="63500">
                <a:schemeClr val="accent6">
                  <a:satMod val="175000"/>
                  <a:alpha val="40000"/>
                </a:schemeClr>
              </a:glow>
            </a:effectLst>
          </p:spPr>
        </p:pic>
        <p:sp>
          <p:nvSpPr>
            <p:cNvPr id="20" name="Oval 19">
              <a:extLst>
                <a:ext uri="{FF2B5EF4-FFF2-40B4-BE49-F238E27FC236}">
                  <a16:creationId xmlns:a16="http://schemas.microsoft.com/office/drawing/2014/main" id="{F82B23B7-4926-4518-8961-3FE369D36253}"/>
                </a:ext>
              </a:extLst>
            </p:cNvPr>
            <p:cNvSpPr/>
            <p:nvPr/>
          </p:nvSpPr>
          <p:spPr>
            <a:xfrm>
              <a:off x="7176057" y="2938194"/>
              <a:ext cx="691440" cy="346790"/>
            </a:xfrm>
            <a:prstGeom prst="ellipse">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934BC66-FF17-4340-91B8-6A8E04EDD88F}"/>
                </a:ext>
              </a:extLst>
            </p:cNvPr>
            <p:cNvSpPr/>
            <p:nvPr/>
          </p:nvSpPr>
          <p:spPr>
            <a:xfrm>
              <a:off x="7157419" y="4725144"/>
              <a:ext cx="574269" cy="382292"/>
            </a:xfrm>
            <a:prstGeom prst="ellipse">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80A0A0F-7EB2-4318-9D56-FCEBAB57D1CF}"/>
                </a:ext>
              </a:extLst>
            </p:cNvPr>
            <p:cNvSpPr txBox="1"/>
            <p:nvPr/>
          </p:nvSpPr>
          <p:spPr>
            <a:xfrm>
              <a:off x="7877627" y="2971722"/>
              <a:ext cx="908100" cy="338554"/>
            </a:xfrm>
            <a:prstGeom prst="rect">
              <a:avLst/>
            </a:prstGeom>
            <a:noFill/>
          </p:spPr>
          <p:txBody>
            <a:bodyPr wrap="square" rtlCol="0">
              <a:spAutoFit/>
            </a:bodyPr>
            <a:lstStyle/>
            <a:p>
              <a:r>
                <a:rPr lang="zh-CN" altLang="en-US" sz="1600" i="1" dirty="0">
                  <a:solidFill>
                    <a:srgbClr val="C00000"/>
                  </a:solidFill>
                  <a:latin typeface="微软雅黑" panose="020B0503020204020204" pitchFamily="34" charset="-122"/>
                  <a:ea typeface="微软雅黑" panose="020B0503020204020204" pitchFamily="34" charset="-122"/>
                </a:rPr>
                <a:t>修正项</a:t>
              </a:r>
              <a:endParaRPr lang="en-US" altLang="zh-CN" sz="1600" i="1" dirty="0">
                <a:solidFill>
                  <a:srgbClr val="C00000"/>
                </a:solidFill>
                <a:latin typeface="微软雅黑" panose="020B0503020204020204" pitchFamily="34" charset="-122"/>
                <a:ea typeface="微软雅黑" panose="020B0503020204020204" pitchFamily="34" charset="-122"/>
              </a:endParaRPr>
            </a:p>
          </p:txBody>
        </p:sp>
        <p:sp>
          <p:nvSpPr>
            <p:cNvPr id="24" name="TextBox 23">
              <a:extLst>
                <a:ext uri="{FF2B5EF4-FFF2-40B4-BE49-F238E27FC236}">
                  <a16:creationId xmlns:a16="http://schemas.microsoft.com/office/drawing/2014/main" id="{C6FE04D1-1DAB-4F25-A252-3E199AEAEF29}"/>
                </a:ext>
              </a:extLst>
            </p:cNvPr>
            <p:cNvSpPr txBox="1"/>
            <p:nvPr/>
          </p:nvSpPr>
          <p:spPr>
            <a:xfrm>
              <a:off x="7813506" y="4698554"/>
              <a:ext cx="908100" cy="338554"/>
            </a:xfrm>
            <a:prstGeom prst="rect">
              <a:avLst/>
            </a:prstGeom>
            <a:noFill/>
          </p:spPr>
          <p:txBody>
            <a:bodyPr wrap="square" rtlCol="0">
              <a:spAutoFit/>
            </a:bodyPr>
            <a:lstStyle/>
            <a:p>
              <a:r>
                <a:rPr lang="zh-CN" altLang="en-US" sz="1600" i="1" dirty="0">
                  <a:solidFill>
                    <a:srgbClr val="C00000"/>
                  </a:solidFill>
                  <a:latin typeface="微软雅黑" panose="020B0503020204020204" pitchFamily="34" charset="-122"/>
                  <a:ea typeface="微软雅黑" panose="020B0503020204020204" pitchFamily="34" charset="-122"/>
                </a:rPr>
                <a:t>修正项</a:t>
              </a:r>
              <a:endParaRPr lang="en-US" altLang="zh-CN" sz="1600" i="1" dirty="0">
                <a:solidFill>
                  <a:srgbClr val="C00000"/>
                </a:solidFill>
                <a:latin typeface="微软雅黑" panose="020B0503020204020204" pitchFamily="34" charset="-122"/>
                <a:ea typeface="微软雅黑" panose="020B0503020204020204" pitchFamily="34" charset="-122"/>
              </a:endParaRPr>
            </a:p>
          </p:txBody>
        </p:sp>
      </p:grpSp>
      <p:sp>
        <p:nvSpPr>
          <p:cNvPr id="28" name="Rectangle 27">
            <a:extLst>
              <a:ext uri="{FF2B5EF4-FFF2-40B4-BE49-F238E27FC236}">
                <a16:creationId xmlns:a16="http://schemas.microsoft.com/office/drawing/2014/main" id="{749D1CD0-F4BC-42EC-8C4F-EA28A23D8611}"/>
              </a:ext>
            </a:extLst>
          </p:cNvPr>
          <p:cNvSpPr/>
          <p:nvPr/>
        </p:nvSpPr>
        <p:spPr>
          <a:xfrm>
            <a:off x="4777074" y="5971074"/>
            <a:ext cx="644505" cy="722890"/>
          </a:xfrm>
          <a:prstGeom prst="rect">
            <a:avLst/>
          </a:prstGeom>
          <a:noFill/>
        </p:spPr>
        <p:txBody>
          <a:bodyPr wrap="square">
            <a:spAutoFit/>
          </a:bodyPr>
          <a:lstStyle/>
          <a:p>
            <a:pPr lvl="0" algn="ctr">
              <a:lnSpc>
                <a:spcPct val="135000"/>
              </a:lnSpc>
            </a:pPr>
            <a:r>
              <a:rPr lang="zh-CN" altLang="en-US" sz="1600" b="1" dirty="0">
                <a:latin typeface="微软雅黑" panose="020B0503020204020204" pitchFamily="34" charset="-122"/>
                <a:ea typeface="微软雅黑" panose="020B0503020204020204" pitchFamily="34" charset="-122"/>
              </a:rPr>
              <a:t>等效功率</a:t>
            </a:r>
          </a:p>
        </p:txBody>
      </p:sp>
      <p:sp>
        <p:nvSpPr>
          <p:cNvPr id="29" name="Rectangle 28">
            <a:extLst>
              <a:ext uri="{FF2B5EF4-FFF2-40B4-BE49-F238E27FC236}">
                <a16:creationId xmlns:a16="http://schemas.microsoft.com/office/drawing/2014/main" id="{738EBDD2-6EE6-4513-986C-16B8764C9AA2}"/>
              </a:ext>
            </a:extLst>
          </p:cNvPr>
          <p:cNvSpPr/>
          <p:nvPr/>
        </p:nvSpPr>
        <p:spPr>
          <a:xfrm>
            <a:off x="728523" y="5958410"/>
            <a:ext cx="603704" cy="722890"/>
          </a:xfrm>
          <a:prstGeom prst="rect">
            <a:avLst/>
          </a:prstGeom>
          <a:noFill/>
        </p:spPr>
        <p:txBody>
          <a:bodyPr wrap="square">
            <a:spAutoFit/>
          </a:bodyPr>
          <a:lstStyle/>
          <a:p>
            <a:pPr lvl="0" algn="ctr">
              <a:lnSpc>
                <a:spcPct val="135000"/>
              </a:lnSpc>
            </a:pPr>
            <a:r>
              <a:rPr lang="zh-CN" altLang="en-US" sz="1600" b="1" dirty="0">
                <a:latin typeface="微软雅黑" panose="020B0503020204020204" pitchFamily="34" charset="-122"/>
                <a:ea typeface="微软雅黑" panose="020B0503020204020204" pitchFamily="34" charset="-122"/>
              </a:rPr>
              <a:t>附加约束</a:t>
            </a:r>
          </a:p>
        </p:txBody>
      </p:sp>
      <p:grpSp>
        <p:nvGrpSpPr>
          <p:cNvPr id="33" name="Group 32">
            <a:extLst>
              <a:ext uri="{FF2B5EF4-FFF2-40B4-BE49-F238E27FC236}">
                <a16:creationId xmlns:a16="http://schemas.microsoft.com/office/drawing/2014/main" id="{02A79D23-12DF-4ABA-9DE4-95255FF797E3}"/>
              </a:ext>
            </a:extLst>
          </p:cNvPr>
          <p:cNvGrpSpPr/>
          <p:nvPr/>
        </p:nvGrpSpPr>
        <p:grpSpPr>
          <a:xfrm>
            <a:off x="5421579" y="5907549"/>
            <a:ext cx="3278524" cy="833819"/>
            <a:chOff x="5685001" y="5307035"/>
            <a:chExt cx="3278524" cy="833819"/>
          </a:xfrm>
        </p:grpSpPr>
        <p:grpSp>
          <p:nvGrpSpPr>
            <p:cNvPr id="19" name="Group 18">
              <a:extLst>
                <a:ext uri="{FF2B5EF4-FFF2-40B4-BE49-F238E27FC236}">
                  <a16:creationId xmlns:a16="http://schemas.microsoft.com/office/drawing/2014/main" id="{62F67C6A-80A6-4CD7-895E-23D55DFD1B44}"/>
                </a:ext>
              </a:extLst>
            </p:cNvPr>
            <p:cNvGrpSpPr/>
            <p:nvPr/>
          </p:nvGrpSpPr>
          <p:grpSpPr>
            <a:xfrm>
              <a:off x="5685001" y="5386534"/>
              <a:ext cx="2581772" cy="754320"/>
              <a:chOff x="5808178" y="5371196"/>
              <a:chExt cx="2581772" cy="754320"/>
            </a:xfrm>
          </p:grpSpPr>
          <p:pic>
            <p:nvPicPr>
              <p:cNvPr id="2" name="Picture 1">
                <a:extLst>
                  <a:ext uri="{FF2B5EF4-FFF2-40B4-BE49-F238E27FC236}">
                    <a16:creationId xmlns:a16="http://schemas.microsoft.com/office/drawing/2014/main" id="{1812BFA0-3466-4258-A731-D3F30CEC1B25}"/>
                  </a:ext>
                </a:extLst>
              </p:cNvPr>
              <p:cNvPicPr>
                <a:picLocks noChangeAspect="1"/>
              </p:cNvPicPr>
              <p:nvPr/>
            </p:nvPicPr>
            <p:blipFill>
              <a:blip r:embed="rId8"/>
              <a:stretch>
                <a:fillRect/>
              </a:stretch>
            </p:blipFill>
            <p:spPr>
              <a:xfrm>
                <a:off x="5808178" y="5371196"/>
                <a:ext cx="2520280" cy="754320"/>
              </a:xfrm>
              <a:prstGeom prst="rect">
                <a:avLst/>
              </a:prstGeom>
            </p:spPr>
          </p:pic>
          <p:sp>
            <p:nvSpPr>
              <p:cNvPr id="18" name="Oval 17">
                <a:extLst>
                  <a:ext uri="{FF2B5EF4-FFF2-40B4-BE49-F238E27FC236}">
                    <a16:creationId xmlns:a16="http://schemas.microsoft.com/office/drawing/2014/main" id="{FFCAC7C7-D0D5-42A5-9E7A-C6A37C0A7005}"/>
                  </a:ext>
                </a:extLst>
              </p:cNvPr>
              <p:cNvSpPr/>
              <p:nvPr/>
            </p:nvSpPr>
            <p:spPr>
              <a:xfrm>
                <a:off x="7824401" y="5753362"/>
                <a:ext cx="565549" cy="3120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Oval 30">
                <a:extLst>
                  <a:ext uri="{FF2B5EF4-FFF2-40B4-BE49-F238E27FC236}">
                    <a16:creationId xmlns:a16="http://schemas.microsoft.com/office/drawing/2014/main" id="{607C3A56-BD7E-4960-BC92-139121FA808A}"/>
                  </a:ext>
                </a:extLst>
              </p:cNvPr>
              <p:cNvSpPr/>
              <p:nvPr/>
            </p:nvSpPr>
            <p:spPr>
              <a:xfrm>
                <a:off x="7088542" y="5736252"/>
                <a:ext cx="519835" cy="3418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TextBox 31">
              <a:extLst>
                <a:ext uri="{FF2B5EF4-FFF2-40B4-BE49-F238E27FC236}">
                  <a16:creationId xmlns:a16="http://schemas.microsoft.com/office/drawing/2014/main" id="{36E33E93-D0E2-48F9-8F75-236F639C55CD}"/>
                </a:ext>
              </a:extLst>
            </p:cNvPr>
            <p:cNvSpPr txBox="1"/>
            <p:nvPr/>
          </p:nvSpPr>
          <p:spPr>
            <a:xfrm>
              <a:off x="7909938" y="5307035"/>
              <a:ext cx="1053587" cy="461665"/>
            </a:xfrm>
            <a:prstGeom prst="rect">
              <a:avLst/>
            </a:prstGeom>
            <a:noFill/>
          </p:spPr>
          <p:txBody>
            <a:bodyPr wrap="square" rtlCol="0">
              <a:spAutoFit/>
            </a:bodyPr>
            <a:lstStyle/>
            <a:p>
              <a:r>
                <a:rPr lang="zh-CN" altLang="en-US" sz="1200" i="1" dirty="0">
                  <a:latin typeface="微软雅黑" panose="020B0503020204020204" pitchFamily="34" charset="-122"/>
                  <a:ea typeface="微软雅黑" panose="020B0503020204020204" pitchFamily="34" charset="-122"/>
                </a:rPr>
                <a:t>旋转与非旋转备用容量</a:t>
              </a:r>
              <a:endParaRPr lang="en-US" altLang="zh-CN" sz="1200" i="1" dirty="0">
                <a:latin typeface="微软雅黑" panose="020B0503020204020204" pitchFamily="34" charset="-122"/>
                <a:ea typeface="微软雅黑" panose="020B0503020204020204" pitchFamily="34" charset="-122"/>
              </a:endParaRPr>
            </a:p>
          </p:txBody>
        </p:sp>
        <p:sp>
          <p:nvSpPr>
            <p:cNvPr id="34" name="Oval 33">
              <a:extLst>
                <a:ext uri="{FF2B5EF4-FFF2-40B4-BE49-F238E27FC236}">
                  <a16:creationId xmlns:a16="http://schemas.microsoft.com/office/drawing/2014/main" id="{728D902E-96D4-4F50-9620-7391C02C05DE}"/>
                </a:ext>
              </a:extLst>
            </p:cNvPr>
            <p:cNvSpPr/>
            <p:nvPr/>
          </p:nvSpPr>
          <p:spPr>
            <a:xfrm>
              <a:off x="7341184" y="5379436"/>
              <a:ext cx="461678" cy="3418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Group 6">
            <a:extLst>
              <a:ext uri="{FF2B5EF4-FFF2-40B4-BE49-F238E27FC236}">
                <a16:creationId xmlns:a16="http://schemas.microsoft.com/office/drawing/2014/main" id="{61A44859-A7EB-49E0-9A9B-1B5427BEE532}"/>
              </a:ext>
            </a:extLst>
          </p:cNvPr>
          <p:cNvGrpSpPr/>
          <p:nvPr/>
        </p:nvGrpSpPr>
        <p:grpSpPr>
          <a:xfrm>
            <a:off x="511990" y="1700808"/>
            <a:ext cx="8297757" cy="463819"/>
            <a:chOff x="480674" y="6028726"/>
            <a:chExt cx="8297757" cy="462435"/>
          </a:xfrm>
        </p:grpSpPr>
        <p:pic>
          <p:nvPicPr>
            <p:cNvPr id="25" name="Picture 24">
              <a:extLst>
                <a:ext uri="{FF2B5EF4-FFF2-40B4-BE49-F238E27FC236}">
                  <a16:creationId xmlns:a16="http://schemas.microsoft.com/office/drawing/2014/main" id="{9067B961-2F9B-41FF-8E5D-9887C7B84E12}"/>
                </a:ext>
              </a:extLst>
            </p:cNvPr>
            <p:cNvPicPr>
              <a:picLocks noChangeAspect="1"/>
            </p:cNvPicPr>
            <p:nvPr/>
          </p:nvPicPr>
          <p:blipFill>
            <a:blip r:embed="rId9"/>
            <a:stretch>
              <a:fillRect/>
            </a:stretch>
          </p:blipFill>
          <p:spPr>
            <a:xfrm>
              <a:off x="4175168" y="6060006"/>
              <a:ext cx="1812427" cy="405767"/>
            </a:xfrm>
            <a:prstGeom prst="rect">
              <a:avLst/>
            </a:prstGeom>
          </p:spPr>
        </p:pic>
        <p:pic>
          <p:nvPicPr>
            <p:cNvPr id="26" name="Picture 25">
              <a:extLst>
                <a:ext uri="{FF2B5EF4-FFF2-40B4-BE49-F238E27FC236}">
                  <a16:creationId xmlns:a16="http://schemas.microsoft.com/office/drawing/2014/main" id="{F041B9D1-7ED3-41E0-B001-4BD00487A1F3}"/>
                </a:ext>
              </a:extLst>
            </p:cNvPr>
            <p:cNvPicPr>
              <a:picLocks noChangeAspect="1"/>
            </p:cNvPicPr>
            <p:nvPr/>
          </p:nvPicPr>
          <p:blipFill>
            <a:blip r:embed="rId10"/>
            <a:stretch>
              <a:fillRect/>
            </a:stretch>
          </p:blipFill>
          <p:spPr>
            <a:xfrm>
              <a:off x="1822834" y="6065326"/>
              <a:ext cx="895350" cy="371475"/>
            </a:xfrm>
            <a:prstGeom prst="rect">
              <a:avLst/>
            </a:prstGeom>
          </p:spPr>
        </p:pic>
        <p:pic>
          <p:nvPicPr>
            <p:cNvPr id="30" name="Picture 29">
              <a:extLst>
                <a:ext uri="{FF2B5EF4-FFF2-40B4-BE49-F238E27FC236}">
                  <a16:creationId xmlns:a16="http://schemas.microsoft.com/office/drawing/2014/main" id="{AC74137E-7C96-45BB-8210-226BE59C8B1A}"/>
                </a:ext>
              </a:extLst>
            </p:cNvPr>
            <p:cNvPicPr>
              <a:picLocks noChangeAspect="1"/>
            </p:cNvPicPr>
            <p:nvPr/>
          </p:nvPicPr>
          <p:blipFill>
            <a:blip r:embed="rId11"/>
            <a:stretch>
              <a:fillRect/>
            </a:stretch>
          </p:blipFill>
          <p:spPr>
            <a:xfrm>
              <a:off x="7458857" y="6114908"/>
              <a:ext cx="1135604" cy="307559"/>
            </a:xfrm>
            <a:prstGeom prst="rect">
              <a:avLst/>
            </a:prstGeom>
          </p:spPr>
        </p:pic>
        <p:sp>
          <p:nvSpPr>
            <p:cNvPr id="45" name="矩形标注 53">
              <a:extLst>
                <a:ext uri="{FF2B5EF4-FFF2-40B4-BE49-F238E27FC236}">
                  <a16:creationId xmlns:a16="http://schemas.microsoft.com/office/drawing/2014/main" id="{E68BA34C-4C8E-434C-A5AB-F13B72859182}"/>
                </a:ext>
              </a:extLst>
            </p:cNvPr>
            <p:cNvSpPr/>
            <p:nvPr/>
          </p:nvSpPr>
          <p:spPr>
            <a:xfrm flipH="1">
              <a:off x="844899" y="6083770"/>
              <a:ext cx="793965" cy="334586"/>
            </a:xfrm>
            <a:prstGeom prst="wedgeRectCallout">
              <a:avLst>
                <a:gd name="adj1" fmla="val -35506"/>
                <a:gd name="adj2" fmla="val -33683"/>
              </a:avLst>
            </a:prstGeom>
            <a:no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800" i="0" u="none" strike="noStrike" kern="0" cap="none" spc="0" normalizeH="0" baseline="0" noProof="0" dirty="0">
                  <a:ln>
                    <a:noFill/>
                  </a:ln>
                  <a:effectLst/>
                  <a:uLnTx/>
                  <a:uFillTx/>
                  <a:latin typeface="微软雅黑" pitchFamily="34" charset="-122"/>
                  <a:ea typeface="微软雅黑" pitchFamily="34" charset="-122"/>
                  <a:cs typeface="+mn-cs"/>
                </a:rPr>
                <a:t>功率</a:t>
              </a:r>
              <a:endParaRPr kumimoji="1" lang="en-US" altLang="zh-CN" sz="1800" i="0" u="none" strike="noStrike" kern="0" cap="none" spc="0" normalizeH="0" baseline="0" noProof="0" dirty="0">
                <a:ln>
                  <a:noFill/>
                </a:ln>
                <a:effectLst/>
                <a:uLnTx/>
                <a:uFillTx/>
                <a:latin typeface="微软雅黑" pitchFamily="34" charset="-122"/>
                <a:ea typeface="微软雅黑" pitchFamily="34" charset="-122"/>
                <a:cs typeface="+mn-cs"/>
              </a:endParaRPr>
            </a:p>
          </p:txBody>
        </p:sp>
        <p:sp>
          <p:nvSpPr>
            <p:cNvPr id="46" name="矩形标注 53">
              <a:extLst>
                <a:ext uri="{FF2B5EF4-FFF2-40B4-BE49-F238E27FC236}">
                  <a16:creationId xmlns:a16="http://schemas.microsoft.com/office/drawing/2014/main" id="{FD2A9090-9087-4976-9A8A-F6A55D77AF8A}"/>
                </a:ext>
              </a:extLst>
            </p:cNvPr>
            <p:cNvSpPr/>
            <p:nvPr/>
          </p:nvSpPr>
          <p:spPr>
            <a:xfrm flipH="1">
              <a:off x="2924646" y="6102215"/>
              <a:ext cx="1136473" cy="334586"/>
            </a:xfrm>
            <a:prstGeom prst="wedgeRectCallout">
              <a:avLst>
                <a:gd name="adj1" fmla="val -35506"/>
                <a:gd name="adj2" fmla="val -33683"/>
              </a:avLst>
            </a:prstGeom>
            <a:no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800" i="0" u="none" strike="noStrike" kern="0" cap="none" spc="0" normalizeH="0" baseline="0" noProof="0" dirty="0">
                  <a:ln>
                    <a:noFill/>
                  </a:ln>
                  <a:effectLst/>
                  <a:uLnTx/>
                  <a:uFillTx/>
                  <a:latin typeface="微软雅黑" pitchFamily="34" charset="-122"/>
                  <a:ea typeface="微软雅黑" pitchFamily="34" charset="-122"/>
                  <a:cs typeface="+mn-cs"/>
                </a:rPr>
                <a:t>备用容量</a:t>
              </a:r>
              <a:endParaRPr kumimoji="1" lang="en-US" altLang="zh-CN" sz="1800" i="0" u="none" strike="noStrike" kern="0" cap="none" spc="0" normalizeH="0" baseline="0" noProof="0" dirty="0">
                <a:ln>
                  <a:noFill/>
                </a:ln>
                <a:effectLst/>
                <a:uLnTx/>
                <a:uFillTx/>
                <a:latin typeface="微软雅黑" pitchFamily="34" charset="-122"/>
                <a:ea typeface="微软雅黑" pitchFamily="34" charset="-122"/>
                <a:cs typeface="+mn-cs"/>
              </a:endParaRPr>
            </a:p>
          </p:txBody>
        </p:sp>
        <p:sp>
          <p:nvSpPr>
            <p:cNvPr id="47" name="矩形标注 53">
              <a:extLst>
                <a:ext uri="{FF2B5EF4-FFF2-40B4-BE49-F238E27FC236}">
                  <a16:creationId xmlns:a16="http://schemas.microsoft.com/office/drawing/2014/main" id="{4C96911E-AE17-4249-96F3-4B0B1F9542AE}"/>
                </a:ext>
              </a:extLst>
            </p:cNvPr>
            <p:cNvSpPr/>
            <p:nvPr/>
          </p:nvSpPr>
          <p:spPr>
            <a:xfrm flipH="1">
              <a:off x="6243037" y="6089941"/>
              <a:ext cx="1184086" cy="334586"/>
            </a:xfrm>
            <a:prstGeom prst="wedgeRectCallout">
              <a:avLst>
                <a:gd name="adj1" fmla="val -35506"/>
                <a:gd name="adj2" fmla="val -33683"/>
              </a:avLst>
            </a:prstGeom>
            <a:no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800" i="0" u="none" strike="noStrike" kern="0" cap="none" spc="0" normalizeH="0" baseline="0" noProof="0" dirty="0">
                  <a:ln>
                    <a:noFill/>
                  </a:ln>
                  <a:effectLst/>
                  <a:uLnTx/>
                  <a:uFillTx/>
                  <a:latin typeface="微软雅黑" pitchFamily="34" charset="-122"/>
                  <a:ea typeface="微软雅黑" pitchFamily="34" charset="-122"/>
                  <a:cs typeface="+mn-cs"/>
                </a:rPr>
                <a:t>储能水平</a:t>
              </a:r>
              <a:endParaRPr kumimoji="1" lang="en-US" altLang="zh-CN" sz="1800" i="0" u="none" strike="noStrike" kern="0" cap="none" spc="0" normalizeH="0" baseline="0" noProof="0" dirty="0">
                <a:ln>
                  <a:noFill/>
                </a:ln>
                <a:effectLst/>
                <a:uLnTx/>
                <a:uFillTx/>
                <a:latin typeface="微软雅黑" pitchFamily="34" charset="-122"/>
                <a:ea typeface="微软雅黑" pitchFamily="34" charset="-122"/>
                <a:cs typeface="+mn-cs"/>
              </a:endParaRPr>
            </a:p>
          </p:txBody>
        </p:sp>
        <p:sp>
          <p:nvSpPr>
            <p:cNvPr id="49" name="Rectangle: Rounded Corners 48">
              <a:extLst>
                <a:ext uri="{FF2B5EF4-FFF2-40B4-BE49-F238E27FC236}">
                  <a16:creationId xmlns:a16="http://schemas.microsoft.com/office/drawing/2014/main" id="{C5DCC3E7-3B07-425B-A318-8A48765AA287}"/>
                </a:ext>
              </a:extLst>
            </p:cNvPr>
            <p:cNvSpPr/>
            <p:nvPr/>
          </p:nvSpPr>
          <p:spPr>
            <a:xfrm>
              <a:off x="480674" y="6028726"/>
              <a:ext cx="8297757" cy="462435"/>
            </a:xfrm>
            <a:prstGeom prst="roundRect">
              <a:avLst>
                <a:gd name="adj" fmla="val 4439"/>
              </a:avLst>
            </a:prstGeom>
            <a:noFill/>
            <a:ln w="19050">
              <a:solidFill>
                <a:schemeClr val="accent2">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标注 53">
            <a:extLst>
              <a:ext uri="{FF2B5EF4-FFF2-40B4-BE49-F238E27FC236}">
                <a16:creationId xmlns:a16="http://schemas.microsoft.com/office/drawing/2014/main" id="{9617503A-D81D-4AFF-B3A9-C002EBA57786}"/>
              </a:ext>
            </a:extLst>
          </p:cNvPr>
          <p:cNvSpPr/>
          <p:nvPr/>
        </p:nvSpPr>
        <p:spPr>
          <a:xfrm flipH="1">
            <a:off x="511990" y="1267825"/>
            <a:ext cx="8297757" cy="365125"/>
          </a:xfrm>
          <a:prstGeom prst="wedgeRectCallout">
            <a:avLst>
              <a:gd name="adj1" fmla="val -35506"/>
              <a:gd name="adj2" fmla="val -33683"/>
            </a:avLst>
          </a:prstGeom>
          <a:solidFill>
            <a:schemeClr val="accent1">
              <a:lumMod val="60000"/>
              <a:lumOff val="40000"/>
            </a:schemeClr>
          </a:solidFill>
          <a:ln w="25400" cap="flat" cmpd="sng" algn="ctr">
            <a:noFill/>
            <a:prstDash val="solid"/>
          </a:ln>
          <a:effectLst/>
        </p:spPr>
        <p:txBody>
          <a:bodyPr rtlCol="0" anchor="ctr"/>
          <a:lstStyle/>
          <a:p>
            <a:pPr lvl="0" algn="ctr" fontAlgn="base">
              <a:spcBef>
                <a:spcPct val="50000"/>
              </a:spcBef>
              <a:spcAft>
                <a:spcPct val="0"/>
              </a:spcAft>
              <a:defRPr/>
            </a:pPr>
            <a:r>
              <a:rPr kumimoji="1" lang="zh-CN" altLang="en-US" sz="2000" kern="0" dirty="0">
                <a:latin typeface="微软雅黑" pitchFamily="34" charset="-122"/>
                <a:ea typeface="微软雅黑" pitchFamily="34" charset="-122"/>
              </a:rPr>
              <a:t>电力系统应用程序</a:t>
            </a:r>
            <a:r>
              <a:rPr kumimoji="1" lang="en-US" altLang="zh-CN" sz="2000" kern="0" dirty="0">
                <a:latin typeface="微软雅黑" pitchFamily="34" charset="-122"/>
                <a:ea typeface="微软雅黑" pitchFamily="34" charset="-122"/>
              </a:rPr>
              <a:t>/</a:t>
            </a:r>
            <a:r>
              <a:rPr kumimoji="1" lang="zh-CN" altLang="en-US" sz="2000" kern="0" dirty="0">
                <a:latin typeface="微软雅黑" pitchFamily="34" charset="-122"/>
                <a:ea typeface="微软雅黑" pitchFamily="34" charset="-122"/>
              </a:rPr>
              <a:t>模型（调度、规划、市场）</a:t>
            </a:r>
            <a:r>
              <a:rPr kumimoji="1" lang="en-US" altLang="zh-CN" sz="2000" kern="0" dirty="0">
                <a:latin typeface="微软雅黑" pitchFamily="34" charset="-122"/>
                <a:ea typeface="微软雅黑" pitchFamily="34" charset="-122"/>
              </a:rPr>
              <a:t>AA-CAES</a:t>
            </a:r>
            <a:r>
              <a:rPr kumimoji="1" lang="zh-CN" altLang="en-US" sz="2000" kern="0" dirty="0">
                <a:latin typeface="微软雅黑" pitchFamily="34" charset="-122"/>
                <a:ea typeface="微软雅黑" pitchFamily="34" charset="-122"/>
              </a:rPr>
              <a:t>储能电站接口</a:t>
            </a:r>
            <a:endParaRPr kumimoji="1" lang="en-US" altLang="zh-CN" sz="2000" i="0" u="none" strike="noStrike" kern="0" cap="none" spc="0" normalizeH="0" baseline="0" noProof="0" dirty="0">
              <a:ln>
                <a:noFill/>
              </a:ln>
              <a:effectLst/>
              <a:uLnTx/>
              <a:uFillTx/>
              <a:latin typeface="微软雅黑" pitchFamily="34" charset="-122"/>
              <a:ea typeface="微软雅黑" pitchFamily="34" charset="-122"/>
            </a:endParaRPr>
          </a:p>
        </p:txBody>
      </p:sp>
      <p:sp>
        <p:nvSpPr>
          <p:cNvPr id="36" name="Slide Number Placeholder 35">
            <a:extLst>
              <a:ext uri="{FF2B5EF4-FFF2-40B4-BE49-F238E27FC236}">
                <a16:creationId xmlns:a16="http://schemas.microsoft.com/office/drawing/2014/main" id="{CC813C2C-9388-448C-BDEF-C49FF8B68E0F}"/>
              </a:ext>
            </a:extLst>
          </p:cNvPr>
          <p:cNvSpPr>
            <a:spLocks noGrp="1"/>
          </p:cNvSpPr>
          <p:nvPr>
            <p:ph type="sldNum" sz="quarter" idx="12"/>
          </p:nvPr>
        </p:nvSpPr>
        <p:spPr/>
        <p:txBody>
          <a:bodyPr/>
          <a:lstStyle/>
          <a:p>
            <a:fld id="{7D9BB5D0-35E4-459D-AEF3-FE4D7C45CC19}" type="slidenum">
              <a:rPr lang="zh-CN" altLang="en-US" smtClean="0"/>
              <a:pPr/>
              <a:t>23</a:t>
            </a:fld>
            <a:r>
              <a:rPr lang="en-US" altLang="zh-CN"/>
              <a:t>/42</a:t>
            </a:r>
            <a:endParaRPr lang="zh-CN" altLang="en-US" dirty="0"/>
          </a:p>
        </p:txBody>
      </p:sp>
    </p:spTree>
    <p:extLst>
      <p:ext uri="{BB962C8B-B14F-4D97-AF65-F5344CB8AC3E}">
        <p14:creationId xmlns:p14="http://schemas.microsoft.com/office/powerpoint/2010/main" val="3289356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619335F-EEFC-4F41-B0C8-BA124B1AA9AD}"/>
              </a:ext>
            </a:extLst>
          </p:cNvPr>
          <p:cNvPicPr>
            <a:picLocks noChangeAspect="1"/>
          </p:cNvPicPr>
          <p:nvPr/>
        </p:nvPicPr>
        <p:blipFill>
          <a:blip r:embed="rId3"/>
          <a:stretch>
            <a:fillRect/>
          </a:stretch>
        </p:blipFill>
        <p:spPr>
          <a:xfrm>
            <a:off x="323528" y="2711361"/>
            <a:ext cx="3957278" cy="1749125"/>
          </a:xfrm>
          <a:prstGeom prst="rect">
            <a:avLst/>
          </a:prstGeom>
        </p:spPr>
      </p:pic>
      <p:pic>
        <p:nvPicPr>
          <p:cNvPr id="4" name="Picture 3">
            <a:extLst>
              <a:ext uri="{FF2B5EF4-FFF2-40B4-BE49-F238E27FC236}">
                <a16:creationId xmlns:a16="http://schemas.microsoft.com/office/drawing/2014/main" id="{A1BDA988-BF8E-4288-8FD8-314FAD15799E}"/>
              </a:ext>
            </a:extLst>
          </p:cNvPr>
          <p:cNvPicPr>
            <a:picLocks noChangeAspect="1"/>
          </p:cNvPicPr>
          <p:nvPr/>
        </p:nvPicPr>
        <p:blipFill>
          <a:blip r:embed="rId4"/>
          <a:stretch>
            <a:fillRect/>
          </a:stretch>
        </p:blipFill>
        <p:spPr>
          <a:xfrm>
            <a:off x="1302827" y="1116106"/>
            <a:ext cx="2604606" cy="1621037"/>
          </a:xfrm>
          <a:prstGeom prst="rect">
            <a:avLst/>
          </a:prstGeom>
        </p:spPr>
      </p:pic>
      <p:pic>
        <p:nvPicPr>
          <p:cNvPr id="17" name="Picture 16">
            <a:extLst>
              <a:ext uri="{FF2B5EF4-FFF2-40B4-BE49-F238E27FC236}">
                <a16:creationId xmlns:a16="http://schemas.microsoft.com/office/drawing/2014/main" id="{48C1FB51-2FAD-4013-AD2A-6114FC26ACD9}"/>
              </a:ext>
            </a:extLst>
          </p:cNvPr>
          <p:cNvPicPr>
            <a:picLocks noChangeAspect="1"/>
          </p:cNvPicPr>
          <p:nvPr/>
        </p:nvPicPr>
        <p:blipFill>
          <a:blip r:embed="rId5"/>
          <a:stretch>
            <a:fillRect/>
          </a:stretch>
        </p:blipFill>
        <p:spPr>
          <a:xfrm>
            <a:off x="549351" y="4663322"/>
            <a:ext cx="3799060" cy="1677753"/>
          </a:xfrm>
          <a:prstGeom prst="rect">
            <a:avLst/>
          </a:prstGeom>
        </p:spPr>
      </p:pic>
      <p:pic>
        <p:nvPicPr>
          <p:cNvPr id="15" name="Picture 14">
            <a:extLst>
              <a:ext uri="{FF2B5EF4-FFF2-40B4-BE49-F238E27FC236}">
                <a16:creationId xmlns:a16="http://schemas.microsoft.com/office/drawing/2014/main" id="{49CD440E-D672-4624-9749-22637E218CC3}"/>
              </a:ext>
            </a:extLst>
          </p:cNvPr>
          <p:cNvPicPr>
            <a:picLocks noChangeAspect="1"/>
          </p:cNvPicPr>
          <p:nvPr/>
        </p:nvPicPr>
        <p:blipFill>
          <a:blip r:embed="rId6"/>
          <a:stretch>
            <a:fillRect/>
          </a:stretch>
        </p:blipFill>
        <p:spPr>
          <a:xfrm>
            <a:off x="4552081" y="908720"/>
            <a:ext cx="4046232" cy="1874358"/>
          </a:xfrm>
          <a:prstGeom prst="rect">
            <a:avLst/>
          </a:prstGeom>
        </p:spPr>
      </p:pic>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29" name="矩形 1"/>
          <p:cNvSpPr>
            <a:spLocks noChangeArrowheads="1"/>
          </p:cNvSpPr>
          <p:nvPr/>
        </p:nvSpPr>
        <p:spPr bwMode="auto">
          <a:xfrm>
            <a:off x="323404" y="763967"/>
            <a:ext cx="3096468"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典型应用示例</a:t>
            </a:r>
            <a:endParaRPr kumimoji="0" lang="en-US" altLang="zh-CN" sz="2400" b="1" baseline="30000" dirty="0">
              <a:latin typeface="微软雅黑" pitchFamily="34" charset="-122"/>
              <a:ea typeface="微软雅黑" pitchFamily="34" charset="-122"/>
            </a:endParaRPr>
          </a:p>
        </p:txBody>
      </p:sp>
      <p:sp>
        <p:nvSpPr>
          <p:cNvPr id="36" name="Rectangle 2">
            <a:extLst>
              <a:ext uri="{FF2B5EF4-FFF2-40B4-BE49-F238E27FC236}">
                <a16:creationId xmlns:a16="http://schemas.microsoft.com/office/drawing/2014/main" id="{FE56D769-5AE2-4F03-B7C6-461E41F9FD9A}"/>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2.2 </a:t>
            </a:r>
            <a:r>
              <a:rPr lang="zh-CN" altLang="en-US" sz="3200" kern="0" dirty="0">
                <a:solidFill>
                  <a:srgbClr val="C00000"/>
                </a:solidFill>
                <a:effectLst/>
              </a:rPr>
              <a:t>网侧</a:t>
            </a:r>
            <a:r>
              <a:rPr lang="zh-CN" altLang="en-US" sz="3200" kern="0" dirty="0">
                <a:effectLst/>
              </a:rPr>
              <a:t>先进绝热压缩空气</a:t>
            </a:r>
            <a:r>
              <a:rPr lang="zh-CN" altLang="en-US" sz="3200" kern="0" dirty="0">
                <a:solidFill>
                  <a:srgbClr val="C00000"/>
                </a:solidFill>
                <a:effectLst/>
              </a:rPr>
              <a:t>储能电站</a:t>
            </a:r>
            <a:r>
              <a:rPr lang="zh-CN" altLang="en-US" sz="3200" kern="0" dirty="0">
                <a:effectLst/>
              </a:rPr>
              <a:t>建模及运行</a:t>
            </a:r>
          </a:p>
        </p:txBody>
      </p:sp>
      <p:sp>
        <p:nvSpPr>
          <p:cNvPr id="8" name="矩形标注 53">
            <a:extLst>
              <a:ext uri="{FF2B5EF4-FFF2-40B4-BE49-F238E27FC236}">
                <a16:creationId xmlns:a16="http://schemas.microsoft.com/office/drawing/2014/main" id="{A9D9AC40-C3D7-470F-9B39-20AA8DE7D46D}"/>
              </a:ext>
            </a:extLst>
          </p:cNvPr>
          <p:cNvSpPr/>
          <p:nvPr/>
        </p:nvSpPr>
        <p:spPr>
          <a:xfrm flipH="1">
            <a:off x="695477" y="1500770"/>
            <a:ext cx="599591" cy="1167503"/>
          </a:xfrm>
          <a:prstGeom prst="wedgeRectCallout">
            <a:avLst>
              <a:gd name="adj1" fmla="val -35506"/>
              <a:gd name="adj2" fmla="val -33683"/>
            </a:avLst>
          </a:prstGeom>
          <a:solidFill>
            <a:schemeClr val="accent1">
              <a:lumMod val="60000"/>
              <a:lumOff val="40000"/>
            </a:schemeClr>
          </a:solidFill>
          <a:ln w="25400" cap="flat" cmpd="sng" algn="ctr">
            <a:noFill/>
            <a:prstDash val="solid"/>
          </a:ln>
          <a:effectLst/>
        </p:spPr>
        <p:txBody>
          <a:bodyPr rtlCol="0" anchor="ctr"/>
          <a:lstStyle/>
          <a:p>
            <a:pPr lvl="0" algn="ctr" fontAlgn="base">
              <a:spcBef>
                <a:spcPct val="50000"/>
              </a:spcBef>
              <a:spcAft>
                <a:spcPct val="0"/>
              </a:spcAft>
              <a:defRPr/>
            </a:pPr>
            <a:r>
              <a:rPr kumimoji="1" lang="zh-CN" altLang="en-US" sz="1600" b="1" kern="0" dirty="0">
                <a:solidFill>
                  <a:srgbClr val="FF0000"/>
                </a:solidFill>
                <a:latin typeface="微软雅黑" pitchFamily="34" charset="-122"/>
                <a:ea typeface="微软雅黑" pitchFamily="34" charset="-122"/>
              </a:rPr>
              <a:t>风储协同发电调度</a:t>
            </a:r>
            <a:endParaRPr kumimoji="1" lang="en-US" altLang="zh-CN" sz="1600" b="1" i="0" u="none" strike="noStrike" kern="0" cap="none" spc="0" normalizeH="0" baseline="0" noProof="0" dirty="0">
              <a:ln>
                <a:noFill/>
              </a:ln>
              <a:solidFill>
                <a:srgbClr val="FF0000"/>
              </a:solidFill>
              <a:effectLst/>
              <a:uLnTx/>
              <a:uFillTx/>
              <a:latin typeface="微软雅黑" pitchFamily="34" charset="-122"/>
              <a:ea typeface="微软雅黑" pitchFamily="34" charset="-122"/>
            </a:endParaRPr>
          </a:p>
        </p:txBody>
      </p:sp>
      <p:sp>
        <p:nvSpPr>
          <p:cNvPr id="9" name="矩形标注 53">
            <a:extLst>
              <a:ext uri="{FF2B5EF4-FFF2-40B4-BE49-F238E27FC236}">
                <a16:creationId xmlns:a16="http://schemas.microsoft.com/office/drawing/2014/main" id="{8ECAAE35-CC7E-4755-A03C-F5CDCF188714}"/>
              </a:ext>
            </a:extLst>
          </p:cNvPr>
          <p:cNvSpPr/>
          <p:nvPr/>
        </p:nvSpPr>
        <p:spPr>
          <a:xfrm flipH="1">
            <a:off x="4893966" y="1632462"/>
            <a:ext cx="620414" cy="1124238"/>
          </a:xfrm>
          <a:prstGeom prst="wedgeRectCallout">
            <a:avLst>
              <a:gd name="adj1" fmla="val -35506"/>
              <a:gd name="adj2" fmla="val -33683"/>
            </a:avLst>
          </a:prstGeom>
          <a:solidFill>
            <a:schemeClr val="accent5">
              <a:lumMod val="40000"/>
              <a:lumOff val="60000"/>
            </a:schemeClr>
          </a:solidFill>
          <a:ln w="25400" cap="flat" cmpd="sng" algn="ctr">
            <a:noFill/>
            <a:prstDash val="solid"/>
          </a:ln>
          <a:effectLst/>
        </p:spPr>
        <p:txBody>
          <a:bodyPr rtlCol="0" anchor="ctr"/>
          <a:lstStyle/>
          <a:p>
            <a:pPr lvl="0" algn="ctr" fontAlgn="base">
              <a:spcBef>
                <a:spcPct val="50000"/>
              </a:spcBef>
              <a:spcAft>
                <a:spcPct val="0"/>
              </a:spcAft>
              <a:defRPr/>
            </a:pPr>
            <a:r>
              <a:rPr kumimoji="1" lang="zh-CN" altLang="en-US" sz="1600" b="1"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日前电力市场竞标</a:t>
            </a:r>
            <a:endParaRPr kumimoji="1" lang="en-US" altLang="zh-CN" sz="1600" b="1"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endParaRPr>
          </a:p>
        </p:txBody>
      </p:sp>
      <p:pic>
        <p:nvPicPr>
          <p:cNvPr id="7" name="Picture 6">
            <a:extLst>
              <a:ext uri="{FF2B5EF4-FFF2-40B4-BE49-F238E27FC236}">
                <a16:creationId xmlns:a16="http://schemas.microsoft.com/office/drawing/2014/main" id="{20EE422B-716E-4BFF-BA82-D31783C25613}"/>
              </a:ext>
            </a:extLst>
          </p:cNvPr>
          <p:cNvPicPr>
            <a:picLocks noChangeAspect="1"/>
          </p:cNvPicPr>
          <p:nvPr/>
        </p:nvPicPr>
        <p:blipFill>
          <a:blip r:embed="rId7"/>
          <a:stretch>
            <a:fillRect/>
          </a:stretch>
        </p:blipFill>
        <p:spPr>
          <a:xfrm>
            <a:off x="4339476" y="3076377"/>
            <a:ext cx="4459573" cy="3304520"/>
          </a:xfrm>
          <a:prstGeom prst="rect">
            <a:avLst/>
          </a:prstGeom>
        </p:spPr>
      </p:pic>
      <p:sp>
        <p:nvSpPr>
          <p:cNvPr id="12" name="Oval 11">
            <a:extLst>
              <a:ext uri="{FF2B5EF4-FFF2-40B4-BE49-F238E27FC236}">
                <a16:creationId xmlns:a16="http://schemas.microsoft.com/office/drawing/2014/main" id="{ACEFF960-344F-49FC-8CA5-DFC83D656112}"/>
              </a:ext>
            </a:extLst>
          </p:cNvPr>
          <p:cNvSpPr/>
          <p:nvPr/>
        </p:nvSpPr>
        <p:spPr>
          <a:xfrm>
            <a:off x="5466773" y="3209669"/>
            <a:ext cx="1080120" cy="720080"/>
          </a:xfrm>
          <a:prstGeom prst="ellipse">
            <a:avLst/>
          </a:prstGeom>
          <a:noFill/>
          <a:ln>
            <a:solidFill>
              <a:schemeClr val="accent6">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Oval 17">
            <a:extLst>
              <a:ext uri="{FF2B5EF4-FFF2-40B4-BE49-F238E27FC236}">
                <a16:creationId xmlns:a16="http://schemas.microsoft.com/office/drawing/2014/main" id="{EEAEB1E6-E704-47E8-A42B-D81BD729DC04}"/>
              </a:ext>
            </a:extLst>
          </p:cNvPr>
          <p:cNvSpPr/>
          <p:nvPr/>
        </p:nvSpPr>
        <p:spPr>
          <a:xfrm>
            <a:off x="6106773" y="5260023"/>
            <a:ext cx="2088232" cy="338980"/>
          </a:xfrm>
          <a:prstGeom prst="ellipse">
            <a:avLst/>
          </a:prstGeom>
          <a:noFill/>
          <a:ln>
            <a:solidFill>
              <a:schemeClr val="accent6">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
            <a:extLst>
              <a:ext uri="{FF2B5EF4-FFF2-40B4-BE49-F238E27FC236}">
                <a16:creationId xmlns:a16="http://schemas.microsoft.com/office/drawing/2014/main" id="{D98AAFE8-2E86-4BD6-884A-3543DFD76550}"/>
              </a:ext>
            </a:extLst>
          </p:cNvPr>
          <p:cNvSpPr>
            <a:spLocks noChangeArrowheads="1"/>
          </p:cNvSpPr>
          <p:nvPr/>
        </p:nvSpPr>
        <p:spPr bwMode="auto">
          <a:xfrm>
            <a:off x="618726" y="6038959"/>
            <a:ext cx="3710929" cy="337015"/>
          </a:xfrm>
          <a:prstGeom prst="rect">
            <a:avLst/>
          </a:prstGeom>
          <a:noFill/>
          <a:ln w="9525">
            <a:noFill/>
            <a:miter lim="800000"/>
            <a:headEnd/>
            <a:tailEnd/>
          </a:ln>
        </p:spPr>
        <p:txBody>
          <a:bodyPr wrap="square">
            <a:spAutoFit/>
          </a:bodyPr>
          <a:lstStyle/>
          <a:p>
            <a:pPr algn="ctr">
              <a:lnSpc>
                <a:spcPct val="125000"/>
              </a:lnSpc>
            </a:pPr>
            <a:r>
              <a:rPr kumimoji="0" lang="zh-CN" altLang="en-US" sz="1400" u="sng" dirty="0">
                <a:latin typeface="微软雅黑" pitchFamily="34" charset="-122"/>
                <a:ea typeface="微软雅黑" pitchFamily="34" charset="-122"/>
              </a:rPr>
              <a:t>计及宽工况特性后等效</a:t>
            </a:r>
            <a:r>
              <a:rPr kumimoji="0" lang="zh-CN" altLang="en-US" sz="1400" u="sng" dirty="0">
                <a:solidFill>
                  <a:srgbClr val="C00000"/>
                </a:solidFill>
                <a:latin typeface="微软雅黑" pitchFamily="34" charset="-122"/>
                <a:ea typeface="微软雅黑" pitchFamily="34" charset="-122"/>
              </a:rPr>
              <a:t>容量因子降低</a:t>
            </a:r>
            <a:r>
              <a:rPr kumimoji="0" lang="en-US" altLang="zh-CN" sz="1400" u="sng" dirty="0">
                <a:solidFill>
                  <a:srgbClr val="C00000"/>
                </a:solidFill>
                <a:latin typeface="微软雅黑" pitchFamily="34" charset="-122"/>
                <a:ea typeface="微软雅黑" pitchFamily="34" charset="-122"/>
              </a:rPr>
              <a:t>~4%</a:t>
            </a:r>
          </a:p>
        </p:txBody>
      </p:sp>
      <p:sp>
        <p:nvSpPr>
          <p:cNvPr id="20" name="矩形 1">
            <a:extLst>
              <a:ext uri="{FF2B5EF4-FFF2-40B4-BE49-F238E27FC236}">
                <a16:creationId xmlns:a16="http://schemas.microsoft.com/office/drawing/2014/main" id="{E6AB995C-5E8F-46BA-82C5-119DF521AB4B}"/>
              </a:ext>
            </a:extLst>
          </p:cNvPr>
          <p:cNvSpPr>
            <a:spLocks noChangeArrowheads="1"/>
          </p:cNvSpPr>
          <p:nvPr/>
        </p:nvSpPr>
        <p:spPr bwMode="auto">
          <a:xfrm>
            <a:off x="4776741" y="4449510"/>
            <a:ext cx="3955353" cy="337015"/>
          </a:xfrm>
          <a:prstGeom prst="rect">
            <a:avLst/>
          </a:prstGeom>
          <a:noFill/>
          <a:ln w="9525">
            <a:noFill/>
            <a:miter lim="800000"/>
            <a:headEnd/>
            <a:tailEnd/>
          </a:ln>
        </p:spPr>
        <p:txBody>
          <a:bodyPr wrap="square">
            <a:spAutoFit/>
          </a:bodyPr>
          <a:lstStyle/>
          <a:p>
            <a:pPr algn="ctr">
              <a:lnSpc>
                <a:spcPct val="125000"/>
              </a:lnSpc>
            </a:pPr>
            <a:r>
              <a:rPr kumimoji="0" lang="zh-CN" altLang="en-US" sz="1400" u="sng" dirty="0">
                <a:solidFill>
                  <a:schemeClr val="accent6">
                    <a:lumMod val="50000"/>
                  </a:schemeClr>
                </a:solidFill>
                <a:latin typeface="微软雅黑" pitchFamily="34" charset="-122"/>
                <a:ea typeface="微软雅黑" pitchFamily="34" charset="-122"/>
              </a:rPr>
              <a:t>膨胀释能常以</a:t>
            </a:r>
            <a:r>
              <a:rPr kumimoji="0" lang="zh-CN" altLang="en-US" sz="1400" u="sng" dirty="0">
                <a:solidFill>
                  <a:srgbClr val="C00000"/>
                </a:solidFill>
                <a:latin typeface="微软雅黑" pitchFamily="34" charset="-122"/>
                <a:ea typeface="微软雅黑" pitchFamily="34" charset="-122"/>
              </a:rPr>
              <a:t>部分负载</a:t>
            </a:r>
            <a:r>
              <a:rPr kumimoji="0" lang="zh-CN" altLang="en-US" sz="1400" u="sng" dirty="0">
                <a:solidFill>
                  <a:schemeClr val="accent6">
                    <a:lumMod val="50000"/>
                  </a:schemeClr>
                </a:solidFill>
                <a:latin typeface="微软雅黑" pitchFamily="34" charset="-122"/>
                <a:ea typeface="微软雅黑" pitchFamily="34" charset="-122"/>
              </a:rPr>
              <a:t>运行，存在备用收益</a:t>
            </a:r>
            <a:endParaRPr kumimoji="0" lang="en-US" altLang="zh-CN" sz="1400" u="sng" dirty="0">
              <a:solidFill>
                <a:schemeClr val="accent6">
                  <a:lumMod val="50000"/>
                </a:schemeClr>
              </a:solidFill>
              <a:latin typeface="微软雅黑" pitchFamily="34" charset="-122"/>
              <a:ea typeface="微软雅黑" pitchFamily="34" charset="-122"/>
            </a:endParaRPr>
          </a:p>
        </p:txBody>
      </p:sp>
      <p:sp>
        <p:nvSpPr>
          <p:cNvPr id="23" name="矩形 1">
            <a:extLst>
              <a:ext uri="{FF2B5EF4-FFF2-40B4-BE49-F238E27FC236}">
                <a16:creationId xmlns:a16="http://schemas.microsoft.com/office/drawing/2014/main" id="{66FB698E-670A-45EB-A42B-DDDB5DD75172}"/>
              </a:ext>
            </a:extLst>
          </p:cNvPr>
          <p:cNvSpPr>
            <a:spLocks noChangeArrowheads="1"/>
          </p:cNvSpPr>
          <p:nvPr/>
        </p:nvSpPr>
        <p:spPr bwMode="auto">
          <a:xfrm>
            <a:off x="339434" y="4363934"/>
            <a:ext cx="4189962" cy="337015"/>
          </a:xfrm>
          <a:prstGeom prst="rect">
            <a:avLst/>
          </a:prstGeom>
          <a:noFill/>
          <a:ln w="9525">
            <a:noFill/>
            <a:miter lim="800000"/>
            <a:headEnd/>
            <a:tailEnd/>
          </a:ln>
        </p:spPr>
        <p:txBody>
          <a:bodyPr wrap="square">
            <a:spAutoFit/>
          </a:bodyPr>
          <a:lstStyle/>
          <a:p>
            <a:pPr algn="ctr">
              <a:lnSpc>
                <a:spcPct val="125000"/>
              </a:lnSpc>
            </a:pPr>
            <a:r>
              <a:rPr lang="zh-CN" altLang="en-US" sz="1400" u="sng" dirty="0">
                <a:latin typeface="微软雅黑" pitchFamily="34" charset="-122"/>
                <a:ea typeface="微软雅黑" pitchFamily="34" charset="-122"/>
              </a:rPr>
              <a:t>宽工况影响受储能容量较大，定容时需考虑</a:t>
            </a:r>
            <a:r>
              <a:rPr lang="zh-CN" altLang="en-US" sz="1400" u="sng" dirty="0">
                <a:solidFill>
                  <a:srgbClr val="C00000"/>
                </a:solidFill>
                <a:latin typeface="微软雅黑" pitchFamily="34" charset="-122"/>
                <a:ea typeface="微软雅黑" pitchFamily="34" charset="-122"/>
              </a:rPr>
              <a:t>宽工况</a:t>
            </a:r>
            <a:endParaRPr kumimoji="0" lang="en-US" altLang="zh-CN" sz="1400" u="sng" dirty="0">
              <a:solidFill>
                <a:srgbClr val="C00000"/>
              </a:solidFill>
              <a:latin typeface="微软雅黑" pitchFamily="34" charset="-122"/>
              <a:ea typeface="微软雅黑" pitchFamily="34" charset="-122"/>
            </a:endParaRPr>
          </a:p>
        </p:txBody>
      </p:sp>
      <p:sp>
        <p:nvSpPr>
          <p:cNvPr id="21" name="TextBox 20">
            <a:extLst>
              <a:ext uri="{FF2B5EF4-FFF2-40B4-BE49-F238E27FC236}">
                <a16:creationId xmlns:a16="http://schemas.microsoft.com/office/drawing/2014/main" id="{3E6797C2-CD74-41D1-8DC0-A47EF5B9EE73}"/>
              </a:ext>
            </a:extLst>
          </p:cNvPr>
          <p:cNvSpPr txBox="1"/>
          <p:nvPr/>
        </p:nvSpPr>
        <p:spPr>
          <a:xfrm>
            <a:off x="7372240" y="2342366"/>
            <a:ext cx="1304216" cy="276999"/>
          </a:xfrm>
          <a:prstGeom prst="rect">
            <a:avLst/>
          </a:prstGeom>
          <a:noFill/>
        </p:spPr>
        <p:txBody>
          <a:bodyPr wrap="square" rtlCol="0">
            <a:spAutoFit/>
          </a:bodyPr>
          <a:lstStyle/>
          <a:p>
            <a:r>
              <a:rPr lang="zh-CN" altLang="en-US" sz="1200" i="1" dirty="0">
                <a:solidFill>
                  <a:srgbClr val="C00000"/>
                </a:solidFill>
                <a:latin typeface="微软雅黑" panose="020B0503020204020204" pitchFamily="34" charset="-122"/>
                <a:ea typeface="微软雅黑" panose="020B0503020204020204" pitchFamily="34" charset="-122"/>
              </a:rPr>
              <a:t>价格影响者机制</a:t>
            </a:r>
            <a:endParaRPr lang="en-US" altLang="zh-CN" sz="1200" i="1" dirty="0">
              <a:solidFill>
                <a:srgbClr val="C00000"/>
              </a:solidFill>
              <a:latin typeface="微软雅黑" panose="020B0503020204020204" pitchFamily="34" charset="-122"/>
              <a:ea typeface="微软雅黑" panose="020B0503020204020204" pitchFamily="34" charset="-122"/>
            </a:endParaRPr>
          </a:p>
        </p:txBody>
      </p:sp>
      <p:sp>
        <p:nvSpPr>
          <p:cNvPr id="22" name="圆角矩形 44">
            <a:extLst>
              <a:ext uri="{FF2B5EF4-FFF2-40B4-BE49-F238E27FC236}">
                <a16:creationId xmlns:a16="http://schemas.microsoft.com/office/drawing/2014/main" id="{BDB264C9-6293-4BE4-A5BC-2795CC17632F}"/>
              </a:ext>
            </a:extLst>
          </p:cNvPr>
          <p:cNvSpPr/>
          <p:nvPr/>
        </p:nvSpPr>
        <p:spPr bwMode="auto">
          <a:xfrm>
            <a:off x="671791" y="6375974"/>
            <a:ext cx="3710929" cy="331592"/>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fontAlgn="base" hangingPunct="0">
              <a:spcBef>
                <a:spcPct val="0"/>
              </a:spcBef>
              <a:spcAft>
                <a:spcPct val="0"/>
              </a:spcAft>
              <a:defRPr/>
            </a:pPr>
            <a:r>
              <a:rPr lang="zh-CN" altLang="en-US" b="1" dirty="0">
                <a:solidFill>
                  <a:srgbClr val="000000"/>
                </a:solidFill>
                <a:latin typeface="微软雅黑" panose="020B0503020204020204" pitchFamily="34" charset="-122"/>
                <a:ea typeface="微软雅黑" panose="020B0503020204020204" pitchFamily="34" charset="-122"/>
              </a:rPr>
              <a:t>可指导风</a:t>
            </a:r>
            <a:r>
              <a:rPr lang="en-US" altLang="zh-CN" b="1" dirty="0">
                <a:solidFill>
                  <a:srgbClr val="000000"/>
                </a:solidFill>
                <a:latin typeface="微软雅黑" panose="020B0503020204020204" pitchFamily="34" charset="-122"/>
                <a:ea typeface="微软雅黑" panose="020B0503020204020204" pitchFamily="34" charset="-122"/>
              </a:rPr>
              <a:t>-</a:t>
            </a:r>
            <a:r>
              <a:rPr lang="zh-CN" altLang="en-US" b="1" dirty="0">
                <a:solidFill>
                  <a:srgbClr val="000000"/>
                </a:solidFill>
                <a:latin typeface="微软雅黑" panose="020B0503020204020204" pitchFamily="34" charset="-122"/>
                <a:ea typeface="微软雅黑" panose="020B0503020204020204" pitchFamily="34" charset="-122"/>
              </a:rPr>
              <a:t>储协同系统</a:t>
            </a:r>
            <a:r>
              <a:rPr lang="zh-CN" altLang="en-US" b="1" dirty="0">
                <a:solidFill>
                  <a:srgbClr val="C00000"/>
                </a:solidFill>
                <a:latin typeface="微软雅黑" panose="020B0503020204020204" pitchFamily="34" charset="-122"/>
                <a:ea typeface="微软雅黑" panose="020B0503020204020204" pitchFamily="34" charset="-122"/>
              </a:rPr>
              <a:t>运行与规划</a:t>
            </a:r>
            <a:endPar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24" name="圆角矩形 44">
            <a:extLst>
              <a:ext uri="{FF2B5EF4-FFF2-40B4-BE49-F238E27FC236}">
                <a16:creationId xmlns:a16="http://schemas.microsoft.com/office/drawing/2014/main" id="{90B9481A-ED09-4B03-A2C6-ED65474F684F}"/>
              </a:ext>
            </a:extLst>
          </p:cNvPr>
          <p:cNvSpPr/>
          <p:nvPr/>
        </p:nvSpPr>
        <p:spPr bwMode="auto">
          <a:xfrm>
            <a:off x="4618768" y="6381775"/>
            <a:ext cx="3710929" cy="331592"/>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fontAlgn="base" hangingPunct="0">
              <a:spcBef>
                <a:spcPct val="0"/>
              </a:spcBef>
              <a:spcAft>
                <a:spcPct val="0"/>
              </a:spcAft>
              <a:defRPr/>
            </a:pPr>
            <a:r>
              <a:rPr lang="zh-CN" altLang="en-US" b="1" dirty="0">
                <a:solidFill>
                  <a:srgbClr val="000000"/>
                </a:solidFill>
                <a:latin typeface="微软雅黑" panose="020B0503020204020204" pitchFamily="34" charset="-122"/>
                <a:ea typeface="微软雅黑" panose="020B0503020204020204" pitchFamily="34" charset="-122"/>
              </a:rPr>
              <a:t>可指导储能电站</a:t>
            </a:r>
            <a:r>
              <a:rPr lang="zh-CN" altLang="en-US" b="1" dirty="0">
                <a:solidFill>
                  <a:srgbClr val="C00000"/>
                </a:solidFill>
                <a:latin typeface="微软雅黑" panose="020B0503020204020204" pitchFamily="34" charset="-122"/>
                <a:ea typeface="微软雅黑" panose="020B0503020204020204" pitchFamily="34" charset="-122"/>
              </a:rPr>
              <a:t>经济性评估与运营</a:t>
            </a:r>
            <a:endPar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27" name="矩形 1">
            <a:extLst>
              <a:ext uri="{FF2B5EF4-FFF2-40B4-BE49-F238E27FC236}">
                <a16:creationId xmlns:a16="http://schemas.microsoft.com/office/drawing/2014/main" id="{6DF7A031-8046-47DB-B606-653BC42AC82D}"/>
              </a:ext>
            </a:extLst>
          </p:cNvPr>
          <p:cNvSpPr>
            <a:spLocks noChangeArrowheads="1"/>
          </p:cNvSpPr>
          <p:nvPr/>
        </p:nvSpPr>
        <p:spPr bwMode="auto">
          <a:xfrm>
            <a:off x="4555455" y="2875961"/>
            <a:ext cx="4349725" cy="337015"/>
          </a:xfrm>
          <a:prstGeom prst="rect">
            <a:avLst/>
          </a:prstGeom>
          <a:noFill/>
          <a:ln w="9525">
            <a:noFill/>
            <a:miter lim="800000"/>
            <a:headEnd/>
            <a:tailEnd/>
          </a:ln>
        </p:spPr>
        <p:txBody>
          <a:bodyPr wrap="square">
            <a:spAutoFit/>
          </a:bodyPr>
          <a:lstStyle/>
          <a:p>
            <a:pPr algn="ctr">
              <a:lnSpc>
                <a:spcPct val="125000"/>
              </a:lnSpc>
            </a:pPr>
            <a:r>
              <a:rPr kumimoji="0" lang="zh-CN" altLang="en-US" sz="1400" u="sng" dirty="0">
                <a:solidFill>
                  <a:schemeClr val="accent6">
                    <a:lumMod val="50000"/>
                  </a:schemeClr>
                </a:solidFill>
                <a:latin typeface="微软雅黑" pitchFamily="34" charset="-122"/>
                <a:ea typeface="微软雅黑" pitchFamily="34" charset="-122"/>
              </a:rPr>
              <a:t>压缩储能常以</a:t>
            </a:r>
            <a:r>
              <a:rPr kumimoji="0" lang="zh-CN" altLang="en-US" sz="1400" u="sng" dirty="0">
                <a:solidFill>
                  <a:srgbClr val="C00000"/>
                </a:solidFill>
                <a:latin typeface="微软雅黑" pitchFamily="34" charset="-122"/>
                <a:ea typeface="微软雅黑" pitchFamily="34" charset="-122"/>
              </a:rPr>
              <a:t>额定工况</a:t>
            </a:r>
            <a:r>
              <a:rPr kumimoji="0" lang="zh-CN" altLang="en-US" sz="1400" u="sng" dirty="0">
                <a:solidFill>
                  <a:schemeClr val="accent6">
                    <a:lumMod val="50000"/>
                  </a:schemeClr>
                </a:solidFill>
                <a:latin typeface="微软雅黑" pitchFamily="34" charset="-122"/>
                <a:ea typeface="微软雅黑" pitchFamily="34" charset="-122"/>
              </a:rPr>
              <a:t>运行，部分负载影响不显著</a:t>
            </a:r>
            <a:endParaRPr kumimoji="0" lang="en-US" altLang="zh-CN" sz="1400" u="sng" dirty="0">
              <a:solidFill>
                <a:schemeClr val="accent6">
                  <a:lumMod val="50000"/>
                </a:schemeClr>
              </a:solidFill>
              <a:latin typeface="微软雅黑" pitchFamily="34" charset="-122"/>
              <a:ea typeface="微软雅黑" pitchFamily="34" charset="-122"/>
            </a:endParaRPr>
          </a:p>
        </p:txBody>
      </p:sp>
      <p:sp>
        <p:nvSpPr>
          <p:cNvPr id="3" name="Slide Number Placeholder 2">
            <a:extLst>
              <a:ext uri="{FF2B5EF4-FFF2-40B4-BE49-F238E27FC236}">
                <a16:creationId xmlns:a16="http://schemas.microsoft.com/office/drawing/2014/main" id="{C5760E5F-5CEF-4D0E-84B1-A409287EC014}"/>
              </a:ext>
            </a:extLst>
          </p:cNvPr>
          <p:cNvSpPr>
            <a:spLocks noGrp="1"/>
          </p:cNvSpPr>
          <p:nvPr>
            <p:ph type="sldNum" sz="quarter" idx="12"/>
          </p:nvPr>
        </p:nvSpPr>
        <p:spPr/>
        <p:txBody>
          <a:bodyPr/>
          <a:lstStyle/>
          <a:p>
            <a:fld id="{7D9BB5D0-35E4-459D-AEF3-FE4D7C45CC19}" type="slidenum">
              <a:rPr lang="zh-CN" altLang="en-US" smtClean="0"/>
              <a:pPr/>
              <a:t>24</a:t>
            </a:fld>
            <a:r>
              <a:rPr lang="en-US" altLang="zh-CN"/>
              <a:t>/42</a:t>
            </a:r>
            <a:endParaRPr lang="zh-CN" altLang="en-US" dirty="0"/>
          </a:p>
        </p:txBody>
      </p:sp>
    </p:spTree>
    <p:extLst>
      <p:ext uri="{BB962C8B-B14F-4D97-AF65-F5344CB8AC3E}">
        <p14:creationId xmlns:p14="http://schemas.microsoft.com/office/powerpoint/2010/main" val="2670801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29" name="矩形 1"/>
          <p:cNvSpPr>
            <a:spLocks noChangeArrowheads="1"/>
          </p:cNvSpPr>
          <p:nvPr/>
        </p:nvSpPr>
        <p:spPr bwMode="auto">
          <a:xfrm>
            <a:off x="323404" y="763967"/>
            <a:ext cx="4248596"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小结</a:t>
            </a:r>
            <a:endParaRPr kumimoji="0" lang="en-US" altLang="zh-CN" sz="2400" b="1" baseline="30000" dirty="0">
              <a:latin typeface="微软雅黑" pitchFamily="34" charset="-122"/>
              <a:ea typeface="微软雅黑" pitchFamily="34" charset="-122"/>
            </a:endParaRPr>
          </a:p>
        </p:txBody>
      </p:sp>
      <p:sp>
        <p:nvSpPr>
          <p:cNvPr id="36" name="Rectangle 2">
            <a:extLst>
              <a:ext uri="{FF2B5EF4-FFF2-40B4-BE49-F238E27FC236}">
                <a16:creationId xmlns:a16="http://schemas.microsoft.com/office/drawing/2014/main" id="{FE56D769-5AE2-4F03-B7C6-461E41F9FD9A}"/>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2.2 </a:t>
            </a:r>
            <a:r>
              <a:rPr lang="zh-CN" altLang="en-US" sz="3200" kern="0" dirty="0">
                <a:solidFill>
                  <a:srgbClr val="C00000"/>
                </a:solidFill>
                <a:effectLst/>
              </a:rPr>
              <a:t>网侧</a:t>
            </a:r>
            <a:r>
              <a:rPr lang="zh-CN" altLang="en-US" sz="3200" kern="0" dirty="0">
                <a:effectLst/>
              </a:rPr>
              <a:t>先进绝热压缩空气</a:t>
            </a:r>
            <a:r>
              <a:rPr lang="zh-CN" altLang="en-US" sz="3200" kern="0" dirty="0">
                <a:solidFill>
                  <a:srgbClr val="C00000"/>
                </a:solidFill>
                <a:effectLst/>
              </a:rPr>
              <a:t>储能电站</a:t>
            </a:r>
            <a:r>
              <a:rPr lang="zh-CN" altLang="en-US" sz="3200" kern="0" dirty="0">
                <a:effectLst/>
              </a:rPr>
              <a:t>建模及运行</a:t>
            </a:r>
          </a:p>
        </p:txBody>
      </p:sp>
      <p:sp>
        <p:nvSpPr>
          <p:cNvPr id="9" name="矩形 4">
            <a:extLst>
              <a:ext uri="{FF2B5EF4-FFF2-40B4-BE49-F238E27FC236}">
                <a16:creationId xmlns:a16="http://schemas.microsoft.com/office/drawing/2014/main" id="{25BA553F-9411-48B3-A8B9-24E20682DB5B}"/>
              </a:ext>
            </a:extLst>
          </p:cNvPr>
          <p:cNvSpPr/>
          <p:nvPr/>
        </p:nvSpPr>
        <p:spPr>
          <a:xfrm>
            <a:off x="574964" y="1447614"/>
            <a:ext cx="8244551" cy="5075557"/>
          </a:xfrm>
          <a:prstGeom prst="rect">
            <a:avLst/>
          </a:prstGeom>
        </p:spPr>
        <p:txBody>
          <a:bodyPr wrap="square">
            <a:spAutoFit/>
          </a:bodyPr>
          <a:lstStyle/>
          <a:p>
            <a:pPr marL="342900" marR="0" lvl="0" indent="-342900" algn="just" defTabSz="914400" rtl="0" eaLnBrk="1" fontAlgn="auto" latinLnBrk="0" hangingPunct="1">
              <a:lnSpc>
                <a:spcPct val="105000"/>
              </a:lnSpc>
              <a:spcBef>
                <a:spcPts val="600"/>
              </a:spcBef>
              <a:spcAft>
                <a:spcPts val="60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研究成果</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p>
          <a:p>
            <a:pPr marL="800100" lvl="1" indent="-342900" algn="just">
              <a:lnSpc>
                <a:spcPct val="150000"/>
              </a:lnSpc>
              <a:buFont typeface="Wingdings" panose="05000000000000000000" pitchFamily="2" charset="2"/>
              <a:buChar char="ü"/>
              <a:defRPr/>
            </a:pPr>
            <a:r>
              <a:rPr lang="en-US" altLang="zh-CN" dirty="0">
                <a:solidFill>
                  <a:prstClr val="black"/>
                </a:solidFill>
                <a:latin typeface="微软雅黑" panose="020B0503020204020204" pitchFamily="34" charset="-122"/>
                <a:ea typeface="微软雅黑" panose="020B0503020204020204" pitchFamily="34" charset="-122"/>
              </a:rPr>
              <a:t>AA-CAES</a:t>
            </a:r>
            <a:r>
              <a:rPr lang="zh-CN" altLang="en-US" dirty="0">
                <a:solidFill>
                  <a:prstClr val="black"/>
                </a:solidFill>
                <a:latin typeface="微软雅黑" panose="020B0503020204020204" pitchFamily="34" charset="-122"/>
                <a:ea typeface="微软雅黑" panose="020B0503020204020204" pitchFamily="34" charset="-122"/>
              </a:rPr>
              <a:t>储能电站宽工况热力学特性曲线簇</a:t>
            </a:r>
            <a:endParaRPr lang="en-US" altLang="zh-CN" dirty="0">
              <a:solidFill>
                <a:prstClr val="black"/>
              </a:solidFill>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ü"/>
              <a:defRPr/>
            </a:pPr>
            <a:r>
              <a:rPr lang="en-US" altLang="zh-CN" dirty="0">
                <a:solidFill>
                  <a:prstClr val="black"/>
                </a:solidFill>
                <a:latin typeface="微软雅黑" panose="020B0503020204020204" pitchFamily="34" charset="-122"/>
                <a:ea typeface="微软雅黑" panose="020B0503020204020204" pitchFamily="34" charset="-122"/>
              </a:rPr>
              <a:t>AA-CAES</a:t>
            </a:r>
            <a:r>
              <a:rPr lang="zh-CN" altLang="en-US" dirty="0">
                <a:solidFill>
                  <a:prstClr val="black"/>
                </a:solidFill>
                <a:latin typeface="微软雅黑" panose="020B0503020204020204" pitchFamily="34" charset="-122"/>
                <a:ea typeface="微软雅黑" panose="020B0503020204020204" pitchFamily="34" charset="-122"/>
              </a:rPr>
              <a:t>储能电站双</a:t>
            </a:r>
            <a:r>
              <a:rPr lang="en-US" altLang="zh-CN" dirty="0">
                <a:solidFill>
                  <a:prstClr val="black"/>
                </a:solidFill>
                <a:latin typeface="微软雅黑" panose="020B0503020204020204" pitchFamily="34" charset="-122"/>
                <a:ea typeface="微软雅黑" panose="020B0503020204020204" pitchFamily="34" charset="-122"/>
              </a:rPr>
              <a:t>SOC</a:t>
            </a:r>
            <a:r>
              <a:rPr lang="zh-CN" altLang="en-US" dirty="0">
                <a:solidFill>
                  <a:prstClr val="black"/>
                </a:solidFill>
                <a:latin typeface="微软雅黑" panose="020B0503020204020204" pitchFamily="34" charset="-122"/>
                <a:ea typeface="微软雅黑" panose="020B0503020204020204" pitchFamily="34" charset="-122"/>
              </a:rPr>
              <a:t>运行模型框架及三种典型模型</a:t>
            </a:r>
            <a:endParaRPr lang="en-US" altLang="zh-CN" dirty="0">
              <a:solidFill>
                <a:prstClr val="black"/>
              </a:solidFill>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ü"/>
              <a:defRPr/>
            </a:pPr>
            <a:r>
              <a:rPr lang="zh-CN" altLang="en-US" dirty="0">
                <a:solidFill>
                  <a:prstClr val="black"/>
                </a:solidFill>
                <a:latin typeface="微软雅黑" panose="020B0503020204020204" pitchFamily="34" charset="-122"/>
                <a:ea typeface="微软雅黑" panose="020B0503020204020204" pitchFamily="34" charset="-122"/>
              </a:rPr>
              <a:t>宽工况对风电与</a:t>
            </a:r>
            <a:r>
              <a:rPr lang="en-US" altLang="zh-CN" dirty="0">
                <a:solidFill>
                  <a:prstClr val="black"/>
                </a:solidFill>
                <a:latin typeface="微软雅黑" panose="020B0503020204020204" pitchFamily="34" charset="-122"/>
                <a:ea typeface="微软雅黑" panose="020B0503020204020204" pitchFamily="34" charset="-122"/>
              </a:rPr>
              <a:t>AA-CAES</a:t>
            </a:r>
            <a:r>
              <a:rPr lang="zh-CN" altLang="en-US" dirty="0">
                <a:solidFill>
                  <a:prstClr val="black"/>
                </a:solidFill>
                <a:latin typeface="微软雅黑" panose="020B0503020204020204" pitchFamily="34" charset="-122"/>
                <a:ea typeface="微软雅黑" panose="020B0503020204020204" pitchFamily="34" charset="-122"/>
              </a:rPr>
              <a:t>储能电站协同系统发电能力的影响</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800100" lvl="1" indent="-342900" algn="just">
              <a:lnSpc>
                <a:spcPct val="150000"/>
              </a:lnSpc>
              <a:buFont typeface="Wingdings" panose="05000000000000000000" pitchFamily="2" charset="2"/>
              <a:buChar char="ü"/>
              <a:defRPr/>
            </a:pPr>
            <a:r>
              <a:rPr lang="en-US" altLang="zh-CN" dirty="0">
                <a:solidFill>
                  <a:prstClr val="black"/>
                </a:solidFill>
                <a:latin typeface="微软雅黑" panose="020B0503020204020204" pitchFamily="34" charset="-122"/>
                <a:ea typeface="微软雅黑" panose="020B0503020204020204" pitchFamily="34" charset="-122"/>
              </a:rPr>
              <a:t>AA-CAES</a:t>
            </a:r>
            <a:r>
              <a:rPr lang="zh-CN" altLang="en-US" dirty="0">
                <a:solidFill>
                  <a:prstClr val="black"/>
                </a:solidFill>
                <a:latin typeface="微软雅黑" panose="020B0503020204020204" pitchFamily="34" charset="-122"/>
                <a:ea typeface="微软雅黑" panose="020B0503020204020204" pitchFamily="34" charset="-122"/>
              </a:rPr>
              <a:t>储能电站日前电力市场竞标策略</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auto" latinLnBrk="0" hangingPunct="1">
              <a:lnSpc>
                <a:spcPct val="105000"/>
              </a:lnSpc>
              <a:spcBef>
                <a:spcPts val="600"/>
              </a:spcBef>
              <a:spcAft>
                <a:spcPts val="60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支撑材料</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742950" lvl="1" indent="-285750" algn="just" fontAlgn="base">
              <a:lnSpc>
                <a:spcPct val="150000"/>
              </a:lnSpc>
              <a:spcBef>
                <a:spcPct val="0"/>
              </a:spcBef>
              <a:spcAft>
                <a:spcPct val="0"/>
              </a:spcAft>
              <a:buFont typeface="Wingdings" panose="05000000000000000000" pitchFamily="2" charset="2"/>
              <a:buChar char="ü"/>
              <a:defRPr/>
            </a:pPr>
            <a:r>
              <a:rPr kumimoji="1" lang="zh-CN" altLang="en-US" b="1" kern="0" dirty="0">
                <a:solidFill>
                  <a:prstClr val="black"/>
                </a:solidFill>
                <a:latin typeface="微软雅黑" panose="020B0503020204020204" pitchFamily="34" charset="-122"/>
                <a:ea typeface="微软雅黑" panose="020B0503020204020204" pitchFamily="34" charset="-122"/>
              </a:rPr>
              <a:t>李瑞</a:t>
            </a:r>
            <a:r>
              <a:rPr kumimoji="1" lang="zh-CN" altLang="en-US" kern="0" dirty="0">
                <a:solidFill>
                  <a:prstClr val="black"/>
                </a:solidFill>
                <a:latin typeface="微软雅黑" panose="020B0503020204020204" pitchFamily="34" charset="-122"/>
                <a:ea typeface="微软雅黑" panose="020B0503020204020204" pitchFamily="34" charset="-122"/>
              </a:rPr>
              <a:t>，陈来军，梅生伟</a:t>
            </a:r>
            <a:r>
              <a:rPr kumimoji="1" lang="en-US" altLang="zh-CN" kern="0" dirty="0">
                <a:solidFill>
                  <a:prstClr val="black"/>
                </a:solidFill>
                <a:latin typeface="微软雅黑" panose="020B0503020204020204" pitchFamily="34" charset="-122"/>
                <a:ea typeface="微软雅黑" panose="020B0503020204020204" pitchFamily="34" charset="-122"/>
              </a:rPr>
              <a:t>*</a:t>
            </a:r>
            <a:r>
              <a:rPr kumimoji="1" lang="zh-CN" altLang="en-US" kern="0" dirty="0">
                <a:solidFill>
                  <a:prstClr val="black"/>
                </a:solidFill>
                <a:latin typeface="微软雅黑" panose="020B0503020204020204" pitchFamily="34" charset="-122"/>
                <a:ea typeface="微软雅黑" panose="020B0503020204020204" pitchFamily="34" charset="-122"/>
              </a:rPr>
              <a:t>，薛小代</a:t>
            </a:r>
            <a:r>
              <a:rPr kumimoji="1" lang="en-US" altLang="zh-CN" kern="0" dirty="0">
                <a:solidFill>
                  <a:prstClr val="black"/>
                </a:solidFill>
                <a:latin typeface="微软雅黑" panose="020B0503020204020204" pitchFamily="34" charset="-122"/>
                <a:ea typeface="微软雅黑" panose="020B0503020204020204" pitchFamily="34" charset="-122"/>
              </a:rPr>
              <a:t>. </a:t>
            </a:r>
            <a:r>
              <a:rPr kumimoji="1" lang="zh-CN" altLang="en-US" kern="0" dirty="0">
                <a:solidFill>
                  <a:prstClr val="black"/>
                </a:solidFill>
                <a:latin typeface="微软雅黑" panose="020B0503020204020204" pitchFamily="34" charset="-122"/>
                <a:ea typeface="微软雅黑" panose="020B0503020204020204" pitchFamily="34" charset="-122"/>
              </a:rPr>
              <a:t>先进绝热压缩空气储能宽工况运行特性建模及风电协同运行分析</a:t>
            </a:r>
            <a:r>
              <a:rPr kumimoji="1" lang="en-US" altLang="zh-CN" kern="0" dirty="0">
                <a:solidFill>
                  <a:prstClr val="black"/>
                </a:solidFill>
                <a:latin typeface="微软雅黑" panose="020B0503020204020204" pitchFamily="34" charset="-122"/>
                <a:ea typeface="微软雅黑" panose="020B0503020204020204" pitchFamily="34" charset="-122"/>
              </a:rPr>
              <a:t>. </a:t>
            </a:r>
            <a:r>
              <a:rPr kumimoji="1" lang="zh-CN" altLang="en-US" kern="0" dirty="0">
                <a:solidFill>
                  <a:prstClr val="black"/>
                </a:solidFill>
                <a:latin typeface="微软雅黑" panose="020B0503020204020204" pitchFamily="34" charset="-122"/>
                <a:ea typeface="微软雅黑" panose="020B0503020204020204" pitchFamily="34" charset="-122"/>
              </a:rPr>
              <a:t>电力系统自动化，</a:t>
            </a:r>
            <a:r>
              <a:rPr kumimoji="1" lang="en-US" altLang="zh-CN" kern="0" dirty="0">
                <a:solidFill>
                  <a:prstClr val="black"/>
                </a:solidFill>
                <a:latin typeface="微软雅黑" panose="020B0503020204020204" pitchFamily="34" charset="-122"/>
                <a:ea typeface="微软雅黑" panose="020B0503020204020204" pitchFamily="34" charset="-122"/>
              </a:rPr>
              <a:t>2019,43(11):25-33.</a:t>
            </a:r>
          </a:p>
          <a:p>
            <a:pPr marL="742950" lvl="1" indent="-285750" algn="just" fontAlgn="base">
              <a:lnSpc>
                <a:spcPct val="150000"/>
              </a:lnSpc>
              <a:spcBef>
                <a:spcPct val="0"/>
              </a:spcBef>
              <a:spcAft>
                <a:spcPct val="0"/>
              </a:spcAft>
              <a:buFont typeface="Wingdings" panose="05000000000000000000" pitchFamily="2" charset="2"/>
              <a:buChar char="ü"/>
              <a:defRPr/>
            </a:pPr>
            <a:r>
              <a:rPr kumimoji="1" lang="zh-CN" altLang="en-US" b="1" kern="0" dirty="0">
                <a:solidFill>
                  <a:prstClr val="black"/>
                </a:solidFill>
                <a:latin typeface="微软雅黑" panose="020B0503020204020204" pitchFamily="34" charset="-122"/>
                <a:ea typeface="微软雅黑" panose="020B0503020204020204" pitchFamily="34" charset="-122"/>
              </a:rPr>
              <a:t>李瑞</a:t>
            </a:r>
            <a:r>
              <a:rPr kumimoji="1" lang="zh-CN" altLang="en-US" kern="0" dirty="0">
                <a:solidFill>
                  <a:prstClr val="black"/>
                </a:solidFill>
                <a:latin typeface="微软雅黑" panose="020B0503020204020204" pitchFamily="34" charset="-122"/>
                <a:ea typeface="微软雅黑" panose="020B0503020204020204" pitchFamily="34" charset="-122"/>
              </a:rPr>
              <a:t>，陈来军，梅生伟*，薛小代</a:t>
            </a:r>
            <a:r>
              <a:rPr kumimoji="1" lang="en-US" altLang="zh-CN" kern="0" dirty="0">
                <a:solidFill>
                  <a:prstClr val="black"/>
                </a:solidFill>
                <a:latin typeface="微软雅黑" panose="020B0503020204020204" pitchFamily="34" charset="-122"/>
                <a:ea typeface="微软雅黑" panose="020B0503020204020204" pitchFamily="34" charset="-122"/>
              </a:rPr>
              <a:t>. </a:t>
            </a:r>
            <a:r>
              <a:rPr kumimoji="1" lang="zh-CN" altLang="en-US" kern="0" dirty="0">
                <a:solidFill>
                  <a:prstClr val="black"/>
                </a:solidFill>
                <a:latin typeface="微软雅黑" panose="020B0503020204020204" pitchFamily="34" charset="-122"/>
                <a:ea typeface="微软雅黑" panose="020B0503020204020204" pitchFamily="34" charset="-122"/>
              </a:rPr>
              <a:t>先进绝热压缩空气储能电站主从博弈竞标策略</a:t>
            </a:r>
            <a:r>
              <a:rPr kumimoji="1" lang="en-US" altLang="zh-CN" kern="0" dirty="0">
                <a:solidFill>
                  <a:prstClr val="black"/>
                </a:solidFill>
                <a:latin typeface="微软雅黑" panose="020B0503020204020204" pitchFamily="34" charset="-122"/>
                <a:ea typeface="微软雅黑" panose="020B0503020204020204" pitchFamily="34" charset="-122"/>
              </a:rPr>
              <a:t>. </a:t>
            </a:r>
            <a:r>
              <a:rPr kumimoji="1" lang="zh-CN" altLang="en-US" kern="0" dirty="0">
                <a:solidFill>
                  <a:prstClr val="black"/>
                </a:solidFill>
                <a:latin typeface="微软雅黑" panose="020B0503020204020204" pitchFamily="34" charset="-122"/>
                <a:ea typeface="微软雅黑" panose="020B0503020204020204" pitchFamily="34" charset="-122"/>
              </a:rPr>
              <a:t>控制理论与应用，</a:t>
            </a:r>
            <a:r>
              <a:rPr kumimoji="1" lang="en-US" altLang="zh-CN" kern="0" dirty="0">
                <a:solidFill>
                  <a:prstClr val="black"/>
                </a:solidFill>
                <a:latin typeface="微软雅黑" panose="020B0503020204020204" pitchFamily="34" charset="-122"/>
                <a:ea typeface="微软雅黑" panose="020B0503020204020204" pitchFamily="34" charset="-122"/>
              </a:rPr>
              <a:t>2018</a:t>
            </a:r>
            <a:r>
              <a:rPr kumimoji="1" lang="zh-CN" altLang="en-US" kern="0" dirty="0">
                <a:solidFill>
                  <a:prstClr val="black"/>
                </a:solidFill>
                <a:latin typeface="微软雅黑" panose="020B0503020204020204" pitchFamily="34" charset="-122"/>
                <a:ea typeface="微软雅黑" panose="020B0503020204020204" pitchFamily="34" charset="-122"/>
              </a:rPr>
              <a:t>，</a:t>
            </a:r>
            <a:r>
              <a:rPr kumimoji="1" lang="en-US" altLang="zh-CN" kern="0" dirty="0">
                <a:solidFill>
                  <a:prstClr val="black"/>
                </a:solidFill>
                <a:latin typeface="微软雅黑" panose="020B0503020204020204" pitchFamily="34" charset="-122"/>
                <a:ea typeface="微软雅黑" panose="020B0503020204020204" pitchFamily="34" charset="-122"/>
              </a:rPr>
              <a:t>35(5): 662-667.</a:t>
            </a:r>
          </a:p>
          <a:p>
            <a:pPr marL="742950" lvl="1" indent="-285750" algn="just" fontAlgn="base">
              <a:lnSpc>
                <a:spcPct val="150000"/>
              </a:lnSpc>
              <a:spcBef>
                <a:spcPct val="0"/>
              </a:spcBef>
              <a:spcAft>
                <a:spcPct val="0"/>
              </a:spcAft>
              <a:buFont typeface="Wingdings" panose="05000000000000000000" pitchFamily="2" charset="2"/>
              <a:buChar char="ü"/>
              <a:defRPr/>
            </a:pPr>
            <a:r>
              <a:rPr kumimoji="1" lang="zh-CN" altLang="en-US" kern="0" dirty="0">
                <a:solidFill>
                  <a:prstClr val="black"/>
                </a:solidFill>
                <a:latin typeface="微软雅黑" panose="020B0503020204020204" pitchFamily="34" charset="-122"/>
                <a:ea typeface="微软雅黑" panose="020B0503020204020204" pitchFamily="34" charset="-122"/>
              </a:rPr>
              <a:t>梅生伟</a:t>
            </a:r>
            <a:r>
              <a:rPr kumimoji="1" lang="en-US" altLang="zh-CN" kern="0" dirty="0">
                <a:solidFill>
                  <a:prstClr val="black"/>
                </a:solidFill>
                <a:latin typeface="微软雅黑" panose="020B0503020204020204" pitchFamily="34" charset="-122"/>
                <a:ea typeface="微软雅黑" panose="020B0503020204020204" pitchFamily="34" charset="-122"/>
              </a:rPr>
              <a:t>*, </a:t>
            </a:r>
            <a:r>
              <a:rPr kumimoji="1" lang="zh-CN" altLang="en-US" kern="0" dirty="0">
                <a:solidFill>
                  <a:prstClr val="black"/>
                </a:solidFill>
                <a:latin typeface="微软雅黑" panose="020B0503020204020204" pitchFamily="34" charset="-122"/>
                <a:ea typeface="微软雅黑" panose="020B0503020204020204" pitchFamily="34" charset="-122"/>
              </a:rPr>
              <a:t>公茂琼，秦国良，田芳，薛小代，</a:t>
            </a:r>
            <a:r>
              <a:rPr kumimoji="1" lang="zh-CN" altLang="en-US" b="1" kern="0" dirty="0">
                <a:solidFill>
                  <a:prstClr val="black"/>
                </a:solidFill>
                <a:latin typeface="微软雅黑" panose="020B0503020204020204" pitchFamily="34" charset="-122"/>
                <a:ea typeface="微软雅黑" panose="020B0503020204020204" pitchFamily="34" charset="-122"/>
              </a:rPr>
              <a:t>李瑞</a:t>
            </a:r>
            <a:r>
              <a:rPr kumimoji="1" lang="en-US" altLang="zh-CN" kern="0" dirty="0">
                <a:solidFill>
                  <a:prstClr val="black"/>
                </a:solidFill>
                <a:latin typeface="微软雅黑" panose="020B0503020204020204" pitchFamily="34" charset="-122"/>
                <a:ea typeface="微软雅黑" panose="020B0503020204020204" pitchFamily="34" charset="-122"/>
              </a:rPr>
              <a:t>. </a:t>
            </a:r>
            <a:r>
              <a:rPr kumimoji="1" lang="zh-CN" altLang="en-US" kern="0" dirty="0">
                <a:solidFill>
                  <a:prstClr val="black"/>
                </a:solidFill>
                <a:latin typeface="微软雅黑" panose="020B0503020204020204" pitchFamily="34" charset="-122"/>
                <a:ea typeface="微软雅黑" panose="020B0503020204020204" pitchFamily="34" charset="-122"/>
              </a:rPr>
              <a:t>基于盐穴储气的先进绝热压缩空气储能技术及应用前景</a:t>
            </a:r>
            <a:r>
              <a:rPr kumimoji="1" lang="en-US" altLang="zh-CN" kern="0" dirty="0">
                <a:solidFill>
                  <a:prstClr val="black"/>
                </a:solidFill>
                <a:latin typeface="微软雅黑" panose="020B0503020204020204" pitchFamily="34" charset="-122"/>
                <a:ea typeface="微软雅黑" panose="020B0503020204020204" pitchFamily="34" charset="-122"/>
              </a:rPr>
              <a:t>. </a:t>
            </a:r>
            <a:r>
              <a:rPr kumimoji="1" lang="zh-CN" altLang="en-US" kern="0" dirty="0">
                <a:solidFill>
                  <a:prstClr val="black"/>
                </a:solidFill>
                <a:latin typeface="微软雅黑" panose="020B0503020204020204" pitchFamily="34" charset="-122"/>
                <a:ea typeface="微软雅黑" panose="020B0503020204020204" pitchFamily="34" charset="-122"/>
              </a:rPr>
              <a:t>电网技术</a:t>
            </a:r>
            <a:r>
              <a:rPr kumimoji="1" lang="en-US" altLang="zh-CN" kern="0" dirty="0">
                <a:solidFill>
                  <a:prstClr val="black"/>
                </a:solidFill>
                <a:latin typeface="微软雅黑" panose="020B0503020204020204" pitchFamily="34" charset="-122"/>
                <a:ea typeface="微软雅黑" panose="020B0503020204020204" pitchFamily="34" charset="-122"/>
              </a:rPr>
              <a:t>, 2017,41(10):3392-3399. </a:t>
            </a:r>
          </a:p>
        </p:txBody>
      </p:sp>
      <p:sp>
        <p:nvSpPr>
          <p:cNvPr id="4" name="Slide Number Placeholder 3">
            <a:extLst>
              <a:ext uri="{FF2B5EF4-FFF2-40B4-BE49-F238E27FC236}">
                <a16:creationId xmlns:a16="http://schemas.microsoft.com/office/drawing/2014/main" id="{8893C167-4605-412E-92FA-73935D5D325F}"/>
              </a:ext>
            </a:extLst>
          </p:cNvPr>
          <p:cNvSpPr>
            <a:spLocks noGrp="1"/>
          </p:cNvSpPr>
          <p:nvPr>
            <p:ph type="sldNum" sz="quarter" idx="12"/>
          </p:nvPr>
        </p:nvSpPr>
        <p:spPr/>
        <p:txBody>
          <a:bodyPr/>
          <a:lstStyle/>
          <a:p>
            <a:fld id="{7D9BB5D0-35E4-459D-AEF3-FE4D7C45CC19}" type="slidenum">
              <a:rPr lang="zh-CN" altLang="en-US" smtClean="0"/>
              <a:pPr/>
              <a:t>25</a:t>
            </a:fld>
            <a:r>
              <a:rPr lang="en-US" altLang="zh-CN"/>
              <a:t>/42</a:t>
            </a:r>
            <a:endParaRPr lang="zh-CN" altLang="en-US" dirty="0"/>
          </a:p>
        </p:txBody>
      </p:sp>
    </p:spTree>
    <p:extLst>
      <p:ext uri="{BB962C8B-B14F-4D97-AF65-F5344CB8AC3E}">
        <p14:creationId xmlns:p14="http://schemas.microsoft.com/office/powerpoint/2010/main" val="1469900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29" name="矩形 1"/>
          <p:cNvSpPr>
            <a:spLocks noChangeArrowheads="1"/>
          </p:cNvSpPr>
          <p:nvPr/>
        </p:nvSpPr>
        <p:spPr bwMode="auto">
          <a:xfrm>
            <a:off x="323404" y="763967"/>
            <a:ext cx="4104580"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solidFill>
                  <a:srgbClr val="C00000"/>
                </a:solidFill>
                <a:latin typeface="微软雅黑" pitchFamily="34" charset="-122"/>
                <a:ea typeface="微软雅黑" pitchFamily="34" charset="-122"/>
              </a:rPr>
              <a:t>荷侧</a:t>
            </a:r>
            <a:r>
              <a:rPr lang="zh-CN" altLang="en-US" sz="2400" b="1" dirty="0">
                <a:latin typeface="微软雅黑" pitchFamily="34" charset="-122"/>
                <a:ea typeface="微软雅黑" pitchFamily="34" charset="-122"/>
              </a:rPr>
              <a:t>能量枢纽研究框架</a:t>
            </a:r>
            <a:endParaRPr kumimoji="0" lang="en-US" altLang="zh-CN" sz="2400" b="1" baseline="30000" dirty="0">
              <a:latin typeface="微软雅黑" pitchFamily="34" charset="-122"/>
              <a:ea typeface="微软雅黑" pitchFamily="34" charset="-122"/>
            </a:endParaRPr>
          </a:p>
        </p:txBody>
      </p:sp>
      <p:sp>
        <p:nvSpPr>
          <p:cNvPr id="36" name="Rectangle 2">
            <a:extLst>
              <a:ext uri="{FF2B5EF4-FFF2-40B4-BE49-F238E27FC236}">
                <a16:creationId xmlns:a16="http://schemas.microsoft.com/office/drawing/2014/main" id="{FE56D769-5AE2-4F03-B7C6-461E41F9FD9A}"/>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2.3 </a:t>
            </a:r>
            <a:r>
              <a:rPr lang="zh-CN" altLang="en-US" sz="3200" kern="0" dirty="0">
                <a:solidFill>
                  <a:srgbClr val="C00000"/>
                </a:solidFill>
                <a:effectLst/>
              </a:rPr>
              <a:t>荷侧</a:t>
            </a:r>
            <a:r>
              <a:rPr lang="zh-CN" altLang="en-US" sz="3200" kern="0" dirty="0">
                <a:effectLst/>
              </a:rPr>
              <a:t>先进绝热压缩空气</a:t>
            </a:r>
            <a:r>
              <a:rPr lang="zh-CN" altLang="en-US" sz="3200" kern="0" dirty="0">
                <a:solidFill>
                  <a:srgbClr val="C00000"/>
                </a:solidFill>
                <a:effectLst/>
              </a:rPr>
              <a:t>能量枢纽</a:t>
            </a:r>
            <a:r>
              <a:rPr lang="zh-CN" altLang="en-US" sz="3200" kern="0" dirty="0">
                <a:effectLst/>
              </a:rPr>
              <a:t>建模及运行</a:t>
            </a:r>
          </a:p>
        </p:txBody>
      </p:sp>
      <p:sp>
        <p:nvSpPr>
          <p:cNvPr id="9" name="圆角矩形 44">
            <a:extLst>
              <a:ext uri="{FF2B5EF4-FFF2-40B4-BE49-F238E27FC236}">
                <a16:creationId xmlns:a16="http://schemas.microsoft.com/office/drawing/2014/main" id="{1C4E5659-C67F-49CB-BA05-454655990F7B}"/>
              </a:ext>
            </a:extLst>
          </p:cNvPr>
          <p:cNvSpPr/>
          <p:nvPr/>
        </p:nvSpPr>
        <p:spPr bwMode="auto">
          <a:xfrm>
            <a:off x="525402" y="5561962"/>
            <a:ext cx="8173531" cy="840748"/>
          </a:xfrm>
          <a:prstGeom prst="roundRect">
            <a:avLst>
              <a:gd name="adj" fmla="val 0"/>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fontAlgn="base" hangingPunct="0">
              <a:lnSpc>
                <a:spcPct val="125000"/>
              </a:lnSpc>
              <a:spcBef>
                <a:spcPct val="0"/>
              </a:spcBef>
              <a:spcAft>
                <a:spcPct val="0"/>
              </a:spcAf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以</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能量枢纽</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形式挖掘</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供能灵活性（</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CHP+TES+EES</a:t>
            </a:r>
            <a:r>
              <a:rPr lang="en-US" altLang="zh-CN" sz="2000" b="1" dirty="0">
                <a:solidFill>
                  <a:srgbClr val="C00000"/>
                </a:solidFill>
                <a:latin typeface="微软雅黑" panose="020B0503020204020204" pitchFamily="34" charset="-122"/>
                <a:ea typeface="微软雅黑" panose="020B0503020204020204" pitchFamily="34" charset="-122"/>
              </a:rPr>
              <a:t>)</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结合</a:t>
            </a:r>
            <a:r>
              <a:rPr kumimoji="0" lang="zh-CN" altLang="en-US"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典型</a:t>
            </a:r>
            <a:r>
              <a:rPr kumimoji="0" lang="en-US" altLang="zh-CN"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AA-CAES</a:t>
            </a:r>
            <a:r>
              <a:rPr kumimoji="0" lang="zh-CN" altLang="en-US"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型能量枢纽</a:t>
            </a:r>
            <a:r>
              <a:rPr lang="zh-CN" altLang="en-US" sz="2000" b="1" dirty="0">
                <a:latin typeface="微软雅黑" panose="020B0503020204020204" pitchFamily="34" charset="-122"/>
                <a:ea typeface="微软雅黑" panose="020B0503020204020204" pitchFamily="34" charset="-122"/>
              </a:rPr>
              <a:t>的集中运营经济调度</a:t>
            </a:r>
            <a:r>
              <a:rPr kumimoji="0" lang="zh-CN" altLang="en-US" sz="2000" b="1" i="0"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及独立运营市场竞标</a:t>
            </a:r>
            <a:r>
              <a:rPr kumimoji="0" lang="zh-CN" altLang="en-US"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展开分析</a:t>
            </a:r>
          </a:p>
        </p:txBody>
      </p:sp>
      <p:pic>
        <p:nvPicPr>
          <p:cNvPr id="2" name="Picture 1">
            <a:extLst>
              <a:ext uri="{FF2B5EF4-FFF2-40B4-BE49-F238E27FC236}">
                <a16:creationId xmlns:a16="http://schemas.microsoft.com/office/drawing/2014/main" id="{BD7505F0-8255-49E2-B35B-13AC859CCB0A}"/>
              </a:ext>
            </a:extLst>
          </p:cNvPr>
          <p:cNvPicPr>
            <a:picLocks noChangeAspect="1"/>
          </p:cNvPicPr>
          <p:nvPr/>
        </p:nvPicPr>
        <p:blipFill>
          <a:blip r:embed="rId3"/>
          <a:stretch>
            <a:fillRect/>
          </a:stretch>
        </p:blipFill>
        <p:spPr>
          <a:xfrm>
            <a:off x="1159213" y="1415460"/>
            <a:ext cx="6808401" cy="3928060"/>
          </a:xfrm>
          <a:prstGeom prst="rect">
            <a:avLst/>
          </a:prstGeom>
        </p:spPr>
      </p:pic>
      <p:sp>
        <p:nvSpPr>
          <p:cNvPr id="12" name="Rectangle 11">
            <a:extLst>
              <a:ext uri="{FF2B5EF4-FFF2-40B4-BE49-F238E27FC236}">
                <a16:creationId xmlns:a16="http://schemas.microsoft.com/office/drawing/2014/main" id="{71A2948E-20AE-4B4D-9C69-CD86943D5DEF}"/>
              </a:ext>
            </a:extLst>
          </p:cNvPr>
          <p:cNvSpPr/>
          <p:nvPr/>
        </p:nvSpPr>
        <p:spPr>
          <a:xfrm>
            <a:off x="7236296" y="875664"/>
            <a:ext cx="1462637" cy="400110"/>
          </a:xfrm>
          <a:prstGeom prst="rect">
            <a:avLst/>
          </a:prstGeom>
          <a:solidFill>
            <a:srgbClr val="FFC000"/>
          </a:solid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论文第</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章</a:t>
            </a:r>
          </a:p>
        </p:txBody>
      </p:sp>
      <p:sp>
        <p:nvSpPr>
          <p:cNvPr id="5" name="Slide Number Placeholder 4">
            <a:extLst>
              <a:ext uri="{FF2B5EF4-FFF2-40B4-BE49-F238E27FC236}">
                <a16:creationId xmlns:a16="http://schemas.microsoft.com/office/drawing/2014/main" id="{0F6FC13A-8CA1-4963-92B7-00E1B0D87187}"/>
              </a:ext>
            </a:extLst>
          </p:cNvPr>
          <p:cNvSpPr>
            <a:spLocks noGrp="1"/>
          </p:cNvSpPr>
          <p:nvPr>
            <p:ph type="sldNum" sz="quarter" idx="12"/>
          </p:nvPr>
        </p:nvSpPr>
        <p:spPr/>
        <p:txBody>
          <a:bodyPr/>
          <a:lstStyle/>
          <a:p>
            <a:fld id="{7D9BB5D0-35E4-459D-AEF3-FE4D7C45CC19}" type="slidenum">
              <a:rPr lang="zh-CN" altLang="en-US" smtClean="0"/>
              <a:pPr/>
              <a:t>26</a:t>
            </a:fld>
            <a:r>
              <a:rPr lang="en-US" altLang="zh-CN"/>
              <a:t>/42</a:t>
            </a:r>
            <a:endParaRPr lang="zh-CN" altLang="en-US" dirty="0"/>
          </a:p>
        </p:txBody>
      </p:sp>
    </p:spTree>
    <p:extLst>
      <p:ext uri="{BB962C8B-B14F-4D97-AF65-F5344CB8AC3E}">
        <p14:creationId xmlns:p14="http://schemas.microsoft.com/office/powerpoint/2010/main" val="3688541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66354B6-BF29-4B24-9918-3F77D4CF77F9}"/>
              </a:ext>
            </a:extLst>
          </p:cNvPr>
          <p:cNvPicPr>
            <a:picLocks noChangeAspect="1"/>
          </p:cNvPicPr>
          <p:nvPr/>
        </p:nvPicPr>
        <p:blipFill>
          <a:blip r:embed="rId3"/>
          <a:stretch>
            <a:fillRect/>
          </a:stretch>
        </p:blipFill>
        <p:spPr>
          <a:xfrm>
            <a:off x="5024974" y="5956840"/>
            <a:ext cx="3250330" cy="410060"/>
          </a:xfrm>
          <a:prstGeom prst="rect">
            <a:avLst/>
          </a:prstGeom>
        </p:spPr>
      </p:pic>
      <p:pic>
        <p:nvPicPr>
          <p:cNvPr id="18" name="Picture 17">
            <a:extLst>
              <a:ext uri="{FF2B5EF4-FFF2-40B4-BE49-F238E27FC236}">
                <a16:creationId xmlns:a16="http://schemas.microsoft.com/office/drawing/2014/main" id="{80A7BBDD-4E88-4271-BA54-AD711CA9B500}"/>
              </a:ext>
            </a:extLst>
          </p:cNvPr>
          <p:cNvPicPr>
            <a:picLocks noChangeAspect="1"/>
          </p:cNvPicPr>
          <p:nvPr/>
        </p:nvPicPr>
        <p:blipFill>
          <a:blip r:embed="rId4"/>
          <a:stretch>
            <a:fillRect/>
          </a:stretch>
        </p:blipFill>
        <p:spPr>
          <a:xfrm>
            <a:off x="746149" y="5425817"/>
            <a:ext cx="3840250" cy="545171"/>
          </a:xfrm>
          <a:prstGeom prst="rect">
            <a:avLst/>
          </a:prstGeom>
        </p:spPr>
      </p:pic>
      <p:sp>
        <p:nvSpPr>
          <p:cNvPr id="21" name="下箭头 99">
            <a:extLst>
              <a:ext uri="{FF2B5EF4-FFF2-40B4-BE49-F238E27FC236}">
                <a16:creationId xmlns:a16="http://schemas.microsoft.com/office/drawing/2014/main" id="{FE557714-89EE-49BB-8FA0-3C169E277B6C}"/>
              </a:ext>
            </a:extLst>
          </p:cNvPr>
          <p:cNvSpPr/>
          <p:nvPr/>
        </p:nvSpPr>
        <p:spPr>
          <a:xfrm rot="10800000">
            <a:off x="6126021" y="5548847"/>
            <a:ext cx="637381" cy="360306"/>
          </a:xfrm>
          <a:prstGeom prst="downArrow">
            <a:avLst/>
          </a:prstGeom>
          <a:gradFill>
            <a:gsLst>
              <a:gs pos="84000">
                <a:schemeClr val="accent1">
                  <a:lumMod val="75000"/>
                </a:schemeClr>
              </a:gs>
              <a:gs pos="50000">
                <a:schemeClr val="accent1">
                  <a:tint val="44500"/>
                  <a:satMod val="160000"/>
                </a:schemeClr>
              </a:gs>
              <a:gs pos="0">
                <a:schemeClr val="bg1"/>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29" name="矩形 1"/>
          <p:cNvSpPr>
            <a:spLocks noChangeArrowheads="1"/>
          </p:cNvSpPr>
          <p:nvPr/>
        </p:nvSpPr>
        <p:spPr bwMode="auto">
          <a:xfrm>
            <a:off x="323404" y="763967"/>
            <a:ext cx="4104580"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荷侧能量枢纽</a:t>
            </a:r>
            <a:r>
              <a:rPr lang="zh-CN" altLang="en-US" sz="2400" b="1" dirty="0">
                <a:solidFill>
                  <a:srgbClr val="C00000"/>
                </a:solidFill>
                <a:latin typeface="微软雅黑" pitchFamily="34" charset="-122"/>
                <a:ea typeface="微软雅黑" pitchFamily="34" charset="-122"/>
              </a:rPr>
              <a:t>设计及建模</a:t>
            </a:r>
            <a:endParaRPr kumimoji="0" lang="en-US" altLang="zh-CN" sz="2400" b="1" baseline="30000" dirty="0">
              <a:solidFill>
                <a:srgbClr val="C00000"/>
              </a:solidFill>
              <a:latin typeface="微软雅黑" pitchFamily="34" charset="-122"/>
              <a:ea typeface="微软雅黑" pitchFamily="34" charset="-122"/>
            </a:endParaRPr>
          </a:p>
        </p:txBody>
      </p:sp>
      <p:sp>
        <p:nvSpPr>
          <p:cNvPr id="36" name="Rectangle 2">
            <a:extLst>
              <a:ext uri="{FF2B5EF4-FFF2-40B4-BE49-F238E27FC236}">
                <a16:creationId xmlns:a16="http://schemas.microsoft.com/office/drawing/2014/main" id="{FE56D769-5AE2-4F03-B7C6-461E41F9FD9A}"/>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2.3 </a:t>
            </a:r>
            <a:r>
              <a:rPr lang="zh-CN" altLang="en-US" sz="3200" kern="0" dirty="0">
                <a:solidFill>
                  <a:srgbClr val="C00000"/>
                </a:solidFill>
                <a:effectLst/>
              </a:rPr>
              <a:t>荷侧</a:t>
            </a:r>
            <a:r>
              <a:rPr lang="zh-CN" altLang="en-US" sz="3200" kern="0" dirty="0">
                <a:effectLst/>
              </a:rPr>
              <a:t>先进绝热压缩空气</a:t>
            </a:r>
            <a:r>
              <a:rPr lang="zh-CN" altLang="en-US" sz="3200" kern="0" dirty="0">
                <a:solidFill>
                  <a:srgbClr val="C00000"/>
                </a:solidFill>
                <a:effectLst/>
              </a:rPr>
              <a:t>能量枢纽</a:t>
            </a:r>
            <a:r>
              <a:rPr lang="zh-CN" altLang="en-US" sz="3200" kern="0" dirty="0">
                <a:effectLst/>
              </a:rPr>
              <a:t>建模及运行</a:t>
            </a:r>
          </a:p>
        </p:txBody>
      </p:sp>
      <p:pic>
        <p:nvPicPr>
          <p:cNvPr id="5" name="Picture 4">
            <a:extLst>
              <a:ext uri="{FF2B5EF4-FFF2-40B4-BE49-F238E27FC236}">
                <a16:creationId xmlns:a16="http://schemas.microsoft.com/office/drawing/2014/main" id="{E2E5C5BB-EA73-4571-A12B-02B86EBEBDDC}"/>
              </a:ext>
            </a:extLst>
          </p:cNvPr>
          <p:cNvPicPr>
            <a:picLocks noChangeAspect="1"/>
          </p:cNvPicPr>
          <p:nvPr/>
        </p:nvPicPr>
        <p:blipFill>
          <a:blip r:embed="rId5"/>
          <a:stretch>
            <a:fillRect/>
          </a:stretch>
        </p:blipFill>
        <p:spPr>
          <a:xfrm>
            <a:off x="424112" y="2769391"/>
            <a:ext cx="4172174" cy="2694676"/>
          </a:xfrm>
          <a:prstGeom prst="rect">
            <a:avLst/>
          </a:prstGeom>
        </p:spPr>
      </p:pic>
      <p:pic>
        <p:nvPicPr>
          <p:cNvPr id="6" name="Picture 5">
            <a:extLst>
              <a:ext uri="{FF2B5EF4-FFF2-40B4-BE49-F238E27FC236}">
                <a16:creationId xmlns:a16="http://schemas.microsoft.com/office/drawing/2014/main" id="{81C99394-4C7C-45AA-BA41-A7292A64099A}"/>
              </a:ext>
            </a:extLst>
          </p:cNvPr>
          <p:cNvPicPr>
            <a:picLocks noChangeAspect="1"/>
          </p:cNvPicPr>
          <p:nvPr/>
        </p:nvPicPr>
        <p:blipFill>
          <a:blip r:embed="rId6"/>
          <a:stretch>
            <a:fillRect/>
          </a:stretch>
        </p:blipFill>
        <p:spPr>
          <a:xfrm>
            <a:off x="4868219" y="2988407"/>
            <a:ext cx="3751437" cy="2313764"/>
          </a:xfrm>
          <a:prstGeom prst="rect">
            <a:avLst/>
          </a:prstGeom>
        </p:spPr>
      </p:pic>
      <p:sp>
        <p:nvSpPr>
          <p:cNvPr id="9" name="Rectangle 8">
            <a:extLst>
              <a:ext uri="{FF2B5EF4-FFF2-40B4-BE49-F238E27FC236}">
                <a16:creationId xmlns:a16="http://schemas.microsoft.com/office/drawing/2014/main" id="{C362A572-AE8F-4ED8-8E0C-DF5BFF38638D}"/>
              </a:ext>
            </a:extLst>
          </p:cNvPr>
          <p:cNvSpPr/>
          <p:nvPr/>
        </p:nvSpPr>
        <p:spPr>
          <a:xfrm>
            <a:off x="460722" y="1262505"/>
            <a:ext cx="8575774" cy="874407"/>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      多种具有灵活工作模式的</a:t>
            </a:r>
            <a:r>
              <a:rPr lang="en-US" altLang="zh-CN" dirty="0">
                <a:latin typeface="微软雅黑" panose="020B0503020204020204" pitchFamily="34" charset="-122"/>
                <a:ea typeface="微软雅黑" panose="020B0503020204020204" pitchFamily="34" charset="-122"/>
              </a:rPr>
              <a:t>AA-CAES</a:t>
            </a:r>
            <a:r>
              <a:rPr lang="zh-CN" altLang="en-US" dirty="0">
                <a:latin typeface="微软雅黑" panose="020B0503020204020204" pitchFamily="34" charset="-122"/>
                <a:ea typeface="微软雅黑" panose="020B0503020204020204" pitchFamily="34" charset="-122"/>
              </a:rPr>
              <a:t>或</a:t>
            </a:r>
            <a:r>
              <a:rPr lang="en-US" altLang="zh-CN" dirty="0">
                <a:latin typeface="微软雅黑" panose="020B0503020204020204" pitchFamily="34" charset="-122"/>
                <a:ea typeface="微软雅黑" panose="020B0503020204020204" pitchFamily="34" charset="-122"/>
              </a:rPr>
              <a:t>CAES</a:t>
            </a:r>
            <a:r>
              <a:rPr lang="zh-CN" altLang="en-US" dirty="0">
                <a:latin typeface="微软雅黑" panose="020B0503020204020204" pitchFamily="34" charset="-122"/>
                <a:ea typeface="微软雅黑" panose="020B0503020204020204" pitchFamily="34" charset="-122"/>
              </a:rPr>
              <a:t>理念，如</a:t>
            </a:r>
            <a:r>
              <a:rPr lang="en-US" altLang="zh-CN" dirty="0">
                <a:solidFill>
                  <a:srgbClr val="C00000"/>
                </a:solidFill>
                <a:latin typeface="微软雅黑" panose="020B0503020204020204" pitchFamily="34" charset="-122"/>
                <a:ea typeface="微软雅黑" panose="020B0503020204020204" pitchFamily="34" charset="-122"/>
              </a:rPr>
              <a:t>CAES</a:t>
            </a:r>
            <a:r>
              <a:rPr lang="zh-CN" altLang="en-US" dirty="0">
                <a:solidFill>
                  <a:srgbClr val="C00000"/>
                </a:solidFill>
                <a:latin typeface="微软雅黑" panose="020B0503020204020204" pitchFamily="34" charset="-122"/>
                <a:ea typeface="微软雅黑" panose="020B0503020204020204" pitchFamily="34" charset="-122"/>
              </a:rPr>
              <a:t>与燃气轮机</a:t>
            </a:r>
            <a:r>
              <a:rPr lang="zh-CN" altLang="en-US" dirty="0">
                <a:latin typeface="微软雅黑" panose="020B0503020204020204" pitchFamily="34" charset="-122"/>
                <a:ea typeface="微软雅黑" panose="020B0503020204020204" pitchFamily="34" charset="-122"/>
              </a:rPr>
              <a:t>混合循环、</a:t>
            </a:r>
            <a:r>
              <a:rPr lang="en-US" altLang="zh-CN" dirty="0">
                <a:latin typeface="微软雅黑" panose="020B0503020204020204" pitchFamily="34" charset="-122"/>
                <a:ea typeface="微软雅黑" panose="020B0503020204020204" pitchFamily="34" charset="-122"/>
              </a:rPr>
              <a:t>CAES</a:t>
            </a:r>
            <a:r>
              <a:rPr lang="zh-CN" altLang="en-US" dirty="0">
                <a:latin typeface="微软雅黑" panose="020B0503020204020204" pitchFamily="34" charset="-122"/>
                <a:ea typeface="微软雅黑" panose="020B0503020204020204" pitchFamily="34" charset="-122"/>
              </a:rPr>
              <a:t>与内燃机循环、风</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光</a:t>
            </a:r>
            <a:r>
              <a:rPr lang="en-US" altLang="zh-CN" dirty="0">
                <a:latin typeface="微软雅黑" panose="020B0503020204020204" pitchFamily="34" charset="-122"/>
                <a:ea typeface="微软雅黑" panose="020B0503020204020204" pitchFamily="34" charset="-122"/>
              </a:rPr>
              <a:t>-CAES</a:t>
            </a:r>
            <a:r>
              <a:rPr lang="zh-CN" altLang="en-US" dirty="0">
                <a:latin typeface="微软雅黑" panose="020B0503020204020204" pitchFamily="34" charset="-122"/>
                <a:ea typeface="微软雅黑" panose="020B0503020204020204" pitchFamily="34" charset="-122"/>
              </a:rPr>
              <a:t>互补系统、</a:t>
            </a:r>
            <a:r>
              <a:rPr lang="zh-CN" altLang="en-US" dirty="0">
                <a:solidFill>
                  <a:srgbClr val="C00000"/>
                </a:solidFill>
                <a:latin typeface="微软雅黑" panose="020B0503020204020204" pitchFamily="34" charset="-122"/>
                <a:ea typeface="微软雅黑" panose="020B0503020204020204" pitchFamily="34" charset="-122"/>
              </a:rPr>
              <a:t>槽式集热与</a:t>
            </a:r>
            <a:r>
              <a:rPr lang="en-US" altLang="zh-CN" dirty="0">
                <a:solidFill>
                  <a:srgbClr val="C00000"/>
                </a:solidFill>
                <a:latin typeface="微软雅黑" panose="020B0503020204020204" pitchFamily="34" charset="-122"/>
                <a:ea typeface="微软雅黑" panose="020B0503020204020204" pitchFamily="34" charset="-122"/>
              </a:rPr>
              <a:t>AA-CAES</a:t>
            </a:r>
            <a:r>
              <a:rPr lang="zh-CN" altLang="en-US" dirty="0">
                <a:latin typeface="微软雅黑" panose="020B0503020204020204" pitchFamily="34" charset="-122"/>
                <a:ea typeface="微软雅黑" panose="020B0503020204020204" pitchFamily="34" charset="-122"/>
              </a:rPr>
              <a:t>混合系统等</a:t>
            </a:r>
            <a:endParaRPr lang="en-US" dirty="0">
              <a:latin typeface="微软雅黑" panose="020B0503020204020204" pitchFamily="34" charset="-122"/>
              <a:ea typeface="微软雅黑" panose="020B0503020204020204" pitchFamily="34" charset="-122"/>
            </a:endParaRPr>
          </a:p>
        </p:txBody>
      </p:sp>
      <p:sp>
        <p:nvSpPr>
          <p:cNvPr id="10" name="下箭头 99">
            <a:extLst>
              <a:ext uri="{FF2B5EF4-FFF2-40B4-BE49-F238E27FC236}">
                <a16:creationId xmlns:a16="http://schemas.microsoft.com/office/drawing/2014/main" id="{3E7A1DBE-E40C-491F-8BA2-AD235972CCAC}"/>
              </a:ext>
            </a:extLst>
          </p:cNvPr>
          <p:cNvSpPr/>
          <p:nvPr/>
        </p:nvSpPr>
        <p:spPr>
          <a:xfrm>
            <a:off x="2847680" y="2354319"/>
            <a:ext cx="3751437" cy="498617"/>
          </a:xfrm>
          <a:prstGeom prst="downArrow">
            <a:avLst/>
          </a:prstGeom>
          <a:solidFill>
            <a:schemeClr val="accent2">
              <a:lumMod val="40000"/>
              <a:lumOff val="60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Rectangle 2">
            <a:extLst>
              <a:ext uri="{FF2B5EF4-FFF2-40B4-BE49-F238E27FC236}">
                <a16:creationId xmlns:a16="http://schemas.microsoft.com/office/drawing/2014/main" id="{E0DAD67C-8D55-449B-97EE-46A3078A2F84}"/>
              </a:ext>
            </a:extLst>
          </p:cNvPr>
          <p:cNvSpPr/>
          <p:nvPr/>
        </p:nvSpPr>
        <p:spPr>
          <a:xfrm>
            <a:off x="4053985" y="2401475"/>
            <a:ext cx="1338828" cy="369332"/>
          </a:xfrm>
          <a:prstGeom prst="rect">
            <a:avLst/>
          </a:prstGeom>
        </p:spPr>
        <p:txBody>
          <a:bodyPr wrap="none">
            <a:spAutoFit/>
          </a:bodyPr>
          <a:lstStyle/>
          <a:p>
            <a:r>
              <a:rPr lang="zh-CN" altLang="en-US" dirty="0">
                <a:solidFill>
                  <a:srgbClr val="C00000"/>
                </a:solidFill>
                <a:latin typeface="微软雅黑" panose="020B0503020204020204" pitchFamily="34" charset="-122"/>
                <a:ea typeface="微软雅黑" panose="020B0503020204020204" pitchFamily="34" charset="-122"/>
              </a:rPr>
              <a:t>抽象为两类</a:t>
            </a:r>
            <a:endParaRPr lang="zh-CN" altLang="en-US" dirty="0"/>
          </a:p>
        </p:txBody>
      </p:sp>
      <p:sp>
        <p:nvSpPr>
          <p:cNvPr id="16" name="Rectangle 15">
            <a:extLst>
              <a:ext uri="{FF2B5EF4-FFF2-40B4-BE49-F238E27FC236}">
                <a16:creationId xmlns:a16="http://schemas.microsoft.com/office/drawing/2014/main" id="{3A297977-F511-4E0E-9790-F2F74CB70D2B}"/>
              </a:ext>
            </a:extLst>
          </p:cNvPr>
          <p:cNvSpPr/>
          <p:nvPr/>
        </p:nvSpPr>
        <p:spPr>
          <a:xfrm>
            <a:off x="905739" y="4983505"/>
            <a:ext cx="2939909" cy="307777"/>
          </a:xfrm>
          <a:prstGeom prst="rect">
            <a:avLst/>
          </a:prstGeom>
        </p:spPr>
        <p:txBody>
          <a:bodyPr wrap="square">
            <a:spAutoFit/>
          </a:bodyPr>
          <a:lstStyle/>
          <a:p>
            <a:r>
              <a:rPr lang="zh-CN" altLang="en-US" sz="1400" i="1" kern="100" spc="10" dirty="0">
                <a:latin typeface="Times New Roman" panose="02020603050405020304" pitchFamily="18" charset="0"/>
                <a:ea typeface="黑体" panose="02010609060101010101" pitchFamily="49" charset="-122"/>
                <a:cs typeface="Times New Roman" panose="02020603050405020304" pitchFamily="18" charset="0"/>
              </a:rPr>
              <a:t>智慧无为能源“互联网</a:t>
            </a:r>
            <a:r>
              <a:rPr lang="en-US" altLang="zh-CN" sz="1400" i="1" kern="100" spc="1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i="1" kern="100" spc="10" dirty="0">
                <a:latin typeface="Times New Roman" panose="02020603050405020304" pitchFamily="18" charset="0"/>
                <a:ea typeface="黑体" panose="02010609060101010101" pitchFamily="49" charset="-122"/>
                <a:cs typeface="Times New Roman" panose="02020603050405020304" pitchFamily="18" charset="0"/>
              </a:rPr>
              <a:t>” 的抽象</a:t>
            </a:r>
            <a:endParaRPr lang="en-US" sz="1400" i="1" kern="100" spc="1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Rectangle 16">
            <a:extLst>
              <a:ext uri="{FF2B5EF4-FFF2-40B4-BE49-F238E27FC236}">
                <a16:creationId xmlns:a16="http://schemas.microsoft.com/office/drawing/2014/main" id="{1E73C18D-5062-4A20-AE69-1A1FAE716CDB}"/>
              </a:ext>
            </a:extLst>
          </p:cNvPr>
          <p:cNvSpPr/>
          <p:nvPr/>
        </p:nvSpPr>
        <p:spPr>
          <a:xfrm>
            <a:off x="5392813" y="5319003"/>
            <a:ext cx="2702251" cy="307777"/>
          </a:xfrm>
          <a:prstGeom prst="rect">
            <a:avLst/>
          </a:prstGeom>
        </p:spPr>
        <p:txBody>
          <a:bodyPr wrap="square">
            <a:spAutoFit/>
          </a:bodyPr>
          <a:lstStyle/>
          <a:p>
            <a:r>
              <a:rPr lang="en-US" altLang="zh-CN" sz="1400" i="1" kern="100" spc="10" dirty="0">
                <a:latin typeface="Times New Roman" panose="02020603050405020304" pitchFamily="18" charset="0"/>
                <a:ea typeface="黑体" panose="02010609060101010101" pitchFamily="49" charset="-122"/>
                <a:cs typeface="Times New Roman" panose="02020603050405020304" pitchFamily="18" charset="0"/>
              </a:rPr>
              <a:t>AA-CAES</a:t>
            </a:r>
            <a:r>
              <a:rPr lang="zh-CN" altLang="en-US" sz="1400" i="1" kern="100" spc="10" dirty="0">
                <a:latin typeface="Times New Roman" panose="02020603050405020304" pitchFamily="18" charset="0"/>
                <a:ea typeface="黑体" panose="02010609060101010101" pitchFamily="49" charset="-122"/>
                <a:cs typeface="Times New Roman" panose="02020603050405020304" pitchFamily="18" charset="0"/>
              </a:rPr>
              <a:t>各混合动力循环的抽象</a:t>
            </a:r>
            <a:endParaRPr lang="en-US" sz="1400" i="1" kern="100" spc="1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Rectangle 3">
            <a:extLst>
              <a:ext uri="{FF2B5EF4-FFF2-40B4-BE49-F238E27FC236}">
                <a16:creationId xmlns:a16="http://schemas.microsoft.com/office/drawing/2014/main" id="{1A638327-EF81-4EBA-B24D-2EDC209C8D65}"/>
              </a:ext>
            </a:extLst>
          </p:cNvPr>
          <p:cNvSpPr/>
          <p:nvPr/>
        </p:nvSpPr>
        <p:spPr>
          <a:xfrm>
            <a:off x="1463336" y="2309729"/>
            <a:ext cx="2016899" cy="338554"/>
          </a:xfrm>
          <a:prstGeom prst="rect">
            <a:avLst/>
          </a:prstGeom>
        </p:spPr>
        <p:txBody>
          <a:bodyPr wrap="none">
            <a:spAutoFit/>
          </a:bodyPr>
          <a:lstStyle/>
          <a:p>
            <a:pPr algn="ctr" fontAlgn="base">
              <a:spcBef>
                <a:spcPct val="50000"/>
              </a:spcBef>
              <a:spcAft>
                <a:spcPct val="0"/>
              </a:spcAft>
              <a:defRPr/>
            </a:pPr>
            <a:r>
              <a:rPr kumimoji="1" lang="zh-CN" altLang="en-US" sz="1600" kern="0" dirty="0">
                <a:latin typeface="微软雅黑" pitchFamily="34" charset="-122"/>
                <a:ea typeface="微软雅黑" pitchFamily="34" charset="-122"/>
              </a:rPr>
              <a:t>全清洁无碳排 </a:t>
            </a:r>
            <a:r>
              <a:rPr kumimoji="1" lang="en-US" altLang="zh-CN" sz="1600" kern="0" dirty="0">
                <a:latin typeface="微软雅黑" pitchFamily="34" charset="-122"/>
                <a:ea typeface="微软雅黑" pitchFamily="34" charset="-122"/>
              </a:rPr>
              <a:t>(I</a:t>
            </a:r>
            <a:r>
              <a:rPr kumimoji="1" lang="zh-CN" altLang="en-US" sz="1600" kern="0" dirty="0">
                <a:latin typeface="微软雅黑" pitchFamily="34" charset="-122"/>
                <a:ea typeface="微软雅黑" pitchFamily="34" charset="-122"/>
              </a:rPr>
              <a:t>型）</a:t>
            </a:r>
            <a:endParaRPr kumimoji="1" lang="en-US" altLang="zh-CN" sz="1600" kern="0" dirty="0">
              <a:latin typeface="微软雅黑" pitchFamily="34" charset="-122"/>
              <a:ea typeface="微软雅黑" pitchFamily="34" charset="-122"/>
            </a:endParaRPr>
          </a:p>
        </p:txBody>
      </p:sp>
      <p:sp>
        <p:nvSpPr>
          <p:cNvPr id="7" name="Rectangle 6">
            <a:extLst>
              <a:ext uri="{FF2B5EF4-FFF2-40B4-BE49-F238E27FC236}">
                <a16:creationId xmlns:a16="http://schemas.microsoft.com/office/drawing/2014/main" id="{A8F44FCB-C66D-4220-AB49-70BE3DF741BE}"/>
              </a:ext>
            </a:extLst>
          </p:cNvPr>
          <p:cNvSpPr/>
          <p:nvPr/>
        </p:nvSpPr>
        <p:spPr>
          <a:xfrm>
            <a:off x="6087151" y="2320607"/>
            <a:ext cx="1736373" cy="338554"/>
          </a:xfrm>
          <a:prstGeom prst="rect">
            <a:avLst/>
          </a:prstGeom>
        </p:spPr>
        <p:txBody>
          <a:bodyPr wrap="none">
            <a:spAutoFit/>
          </a:bodyPr>
          <a:lstStyle/>
          <a:p>
            <a:pPr lvl="0" algn="ctr" fontAlgn="base">
              <a:spcBef>
                <a:spcPct val="50000"/>
              </a:spcBef>
              <a:spcAft>
                <a:spcPct val="0"/>
              </a:spcAft>
              <a:defRPr/>
            </a:pPr>
            <a:r>
              <a:rPr kumimoji="1" lang="zh-CN" altLang="en-US" sz="1600" kern="0" dirty="0">
                <a:latin typeface="微软雅黑" pitchFamily="34" charset="-122"/>
                <a:ea typeface="微软雅黑" pitchFamily="34" charset="-122"/>
              </a:rPr>
              <a:t>高效灵活型 </a:t>
            </a:r>
            <a:r>
              <a:rPr kumimoji="1" lang="en-US" altLang="zh-CN" sz="1600" kern="0" dirty="0">
                <a:latin typeface="微软雅黑" pitchFamily="34" charset="-122"/>
                <a:ea typeface="微软雅黑" pitchFamily="34" charset="-122"/>
              </a:rPr>
              <a:t>(II</a:t>
            </a:r>
            <a:r>
              <a:rPr kumimoji="1" lang="zh-CN" altLang="en-US" sz="1600" kern="0" dirty="0">
                <a:latin typeface="微软雅黑" pitchFamily="34" charset="-122"/>
                <a:ea typeface="微软雅黑" pitchFamily="34" charset="-122"/>
              </a:rPr>
              <a:t>型</a:t>
            </a:r>
            <a:r>
              <a:rPr kumimoji="1" lang="en-US" altLang="zh-CN" sz="1600" kern="0" dirty="0">
                <a:latin typeface="微软雅黑" pitchFamily="34" charset="-122"/>
                <a:ea typeface="微软雅黑" pitchFamily="34" charset="-122"/>
              </a:rPr>
              <a:t>)</a:t>
            </a:r>
          </a:p>
        </p:txBody>
      </p:sp>
      <p:sp>
        <p:nvSpPr>
          <p:cNvPr id="25" name="Rectangle 24">
            <a:extLst>
              <a:ext uri="{FF2B5EF4-FFF2-40B4-BE49-F238E27FC236}">
                <a16:creationId xmlns:a16="http://schemas.microsoft.com/office/drawing/2014/main" id="{73D220A0-8696-498C-8C73-773108A1EA8C}"/>
              </a:ext>
            </a:extLst>
          </p:cNvPr>
          <p:cNvSpPr/>
          <p:nvPr/>
        </p:nvSpPr>
        <p:spPr>
          <a:xfrm>
            <a:off x="6634297" y="5674984"/>
            <a:ext cx="1441420" cy="307777"/>
          </a:xfrm>
          <a:prstGeom prst="rect">
            <a:avLst/>
          </a:prstGeom>
        </p:spPr>
        <p:txBody>
          <a:bodyPr wrap="none">
            <a:spAutoFit/>
          </a:bodyPr>
          <a:lstStyle/>
          <a:p>
            <a:r>
              <a:rPr lang="zh-CN" altLang="en-US" sz="1400" dirty="0">
                <a:solidFill>
                  <a:srgbClr val="C00000"/>
                </a:solidFill>
                <a:latin typeface="微软雅黑" panose="020B0503020204020204" pitchFamily="34" charset="-122"/>
                <a:ea typeface="微软雅黑" panose="020B0503020204020204" pitchFamily="34" charset="-122"/>
              </a:rPr>
              <a:t>储气库等温假设</a:t>
            </a:r>
            <a:endParaRPr lang="zh-CN" altLang="en-US" sz="1400" dirty="0"/>
          </a:p>
        </p:txBody>
      </p:sp>
      <p:pic>
        <p:nvPicPr>
          <p:cNvPr id="23" name="Picture 22">
            <a:extLst>
              <a:ext uri="{FF2B5EF4-FFF2-40B4-BE49-F238E27FC236}">
                <a16:creationId xmlns:a16="http://schemas.microsoft.com/office/drawing/2014/main" id="{941DF6D4-6FFA-4FC3-926E-279137987F2E}"/>
              </a:ext>
            </a:extLst>
          </p:cNvPr>
          <p:cNvPicPr>
            <a:picLocks noChangeAspect="1"/>
          </p:cNvPicPr>
          <p:nvPr/>
        </p:nvPicPr>
        <p:blipFill>
          <a:blip r:embed="rId7"/>
          <a:stretch>
            <a:fillRect/>
          </a:stretch>
        </p:blipFill>
        <p:spPr>
          <a:xfrm>
            <a:off x="939890" y="5970988"/>
            <a:ext cx="3490492" cy="395912"/>
          </a:xfrm>
          <a:prstGeom prst="rect">
            <a:avLst/>
          </a:prstGeom>
        </p:spPr>
      </p:pic>
      <p:sp>
        <p:nvSpPr>
          <p:cNvPr id="27" name="圆角矩形 44">
            <a:extLst>
              <a:ext uri="{FF2B5EF4-FFF2-40B4-BE49-F238E27FC236}">
                <a16:creationId xmlns:a16="http://schemas.microsoft.com/office/drawing/2014/main" id="{024F54CD-DD4B-4495-A340-DD0BC51A1458}"/>
              </a:ext>
            </a:extLst>
          </p:cNvPr>
          <p:cNvSpPr/>
          <p:nvPr/>
        </p:nvSpPr>
        <p:spPr bwMode="auto">
          <a:xfrm>
            <a:off x="528708" y="6402844"/>
            <a:ext cx="4347681" cy="395912"/>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CN" altLang="en-US" sz="2000" b="1" kern="100" spc="10" dirty="0">
                <a:latin typeface="Times New Roman" panose="02020603050405020304" pitchFamily="18" charset="0"/>
                <a:ea typeface="黑体" panose="02010609060101010101" pitchFamily="49" charset="-122"/>
                <a:cs typeface="Times New Roman" panose="02020603050405020304" pitchFamily="18" charset="0"/>
              </a:rPr>
              <a:t>多能联供，简化版仿真模型，双</a:t>
            </a:r>
            <a:r>
              <a:rPr lang="en-US" altLang="zh-CN" sz="2000" b="1" kern="100" spc="10" dirty="0">
                <a:latin typeface="Times New Roman" panose="02020603050405020304" pitchFamily="18" charset="0"/>
                <a:ea typeface="黑体" panose="02010609060101010101" pitchFamily="49" charset="-122"/>
                <a:cs typeface="Times New Roman" panose="02020603050405020304" pitchFamily="18" charset="0"/>
              </a:rPr>
              <a:t>SOC</a:t>
            </a:r>
          </a:p>
        </p:txBody>
      </p:sp>
      <p:sp>
        <p:nvSpPr>
          <p:cNvPr id="28" name="圆角矩形 44">
            <a:extLst>
              <a:ext uri="{FF2B5EF4-FFF2-40B4-BE49-F238E27FC236}">
                <a16:creationId xmlns:a16="http://schemas.microsoft.com/office/drawing/2014/main" id="{3FB544A7-0481-4FEA-A43A-F96E612D5737}"/>
              </a:ext>
            </a:extLst>
          </p:cNvPr>
          <p:cNvSpPr/>
          <p:nvPr/>
        </p:nvSpPr>
        <p:spPr bwMode="auto">
          <a:xfrm>
            <a:off x="5024974" y="6414587"/>
            <a:ext cx="3363450" cy="395912"/>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CN" altLang="en-US" sz="2000" b="1" kern="100" spc="10" dirty="0">
                <a:latin typeface="Times New Roman" panose="02020603050405020304" pitchFamily="18" charset="0"/>
                <a:ea typeface="黑体" panose="02010609060101010101" pitchFamily="49" charset="-122"/>
                <a:cs typeface="Times New Roman" panose="02020603050405020304" pitchFamily="18" charset="0"/>
              </a:rPr>
              <a:t>仅供电，等效电池</a:t>
            </a:r>
            <a:r>
              <a:rPr lang="en-US" altLang="zh-CN" sz="2000" b="1" kern="100" spc="10" dirty="0">
                <a:latin typeface="Times New Roman" panose="02020603050405020304" pitchFamily="18" charset="0"/>
                <a:ea typeface="黑体" panose="02010609060101010101" pitchFamily="49" charset="-122"/>
                <a:cs typeface="Times New Roman" panose="02020603050405020304" pitchFamily="18" charset="0"/>
              </a:rPr>
              <a:t>SOC</a:t>
            </a:r>
            <a:r>
              <a:rPr lang="zh-CN" altLang="en-US" sz="2000" b="1" kern="100" spc="10" dirty="0">
                <a:latin typeface="Times New Roman" panose="02020603050405020304" pitchFamily="18" charset="0"/>
                <a:ea typeface="黑体" panose="02010609060101010101" pitchFamily="49" charset="-122"/>
                <a:cs typeface="Times New Roman" panose="02020603050405020304" pitchFamily="18" charset="0"/>
              </a:rPr>
              <a:t>模型</a:t>
            </a:r>
            <a:endParaRPr lang="en-US" altLang="zh-CN" sz="2000" b="1" kern="100" spc="1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下箭头 99">
            <a:extLst>
              <a:ext uri="{FF2B5EF4-FFF2-40B4-BE49-F238E27FC236}">
                <a16:creationId xmlns:a16="http://schemas.microsoft.com/office/drawing/2014/main" id="{669C8557-8CB3-40CC-9913-0779942803BC}"/>
              </a:ext>
            </a:extLst>
          </p:cNvPr>
          <p:cNvSpPr/>
          <p:nvPr/>
        </p:nvSpPr>
        <p:spPr>
          <a:xfrm rot="10800000">
            <a:off x="3347864" y="5292738"/>
            <a:ext cx="637381" cy="360305"/>
          </a:xfrm>
          <a:prstGeom prst="downArrow">
            <a:avLst/>
          </a:prstGeom>
          <a:gradFill>
            <a:gsLst>
              <a:gs pos="84000">
                <a:schemeClr val="accent1">
                  <a:lumMod val="75000"/>
                </a:schemeClr>
              </a:gs>
              <a:gs pos="50000">
                <a:schemeClr val="accent1">
                  <a:tint val="44500"/>
                  <a:satMod val="160000"/>
                </a:schemeClr>
              </a:gs>
              <a:gs pos="0">
                <a:schemeClr val="bg1"/>
              </a:gs>
            </a:gsLst>
            <a:lin ang="54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Slide Number Placeholder 11">
            <a:extLst>
              <a:ext uri="{FF2B5EF4-FFF2-40B4-BE49-F238E27FC236}">
                <a16:creationId xmlns:a16="http://schemas.microsoft.com/office/drawing/2014/main" id="{5CAA1F19-6F69-46C9-9DCB-30DB6E42673A}"/>
              </a:ext>
            </a:extLst>
          </p:cNvPr>
          <p:cNvSpPr>
            <a:spLocks noGrp="1"/>
          </p:cNvSpPr>
          <p:nvPr>
            <p:ph type="sldNum" sz="quarter" idx="12"/>
          </p:nvPr>
        </p:nvSpPr>
        <p:spPr/>
        <p:txBody>
          <a:bodyPr/>
          <a:lstStyle/>
          <a:p>
            <a:fld id="{7D9BB5D0-35E4-459D-AEF3-FE4D7C45CC19}" type="slidenum">
              <a:rPr lang="zh-CN" altLang="en-US" smtClean="0"/>
              <a:pPr/>
              <a:t>27</a:t>
            </a:fld>
            <a:r>
              <a:rPr lang="en-US" altLang="zh-CN"/>
              <a:t>/42</a:t>
            </a:r>
            <a:endParaRPr lang="zh-CN" altLang="en-US" dirty="0"/>
          </a:p>
        </p:txBody>
      </p:sp>
    </p:spTree>
    <p:extLst>
      <p:ext uri="{BB962C8B-B14F-4D97-AF65-F5344CB8AC3E}">
        <p14:creationId xmlns:p14="http://schemas.microsoft.com/office/powerpoint/2010/main" val="4240403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D6EB696-61A2-4E38-8CD8-CF2309F77313}"/>
              </a:ext>
            </a:extLst>
          </p:cNvPr>
          <p:cNvGrpSpPr/>
          <p:nvPr/>
        </p:nvGrpSpPr>
        <p:grpSpPr>
          <a:xfrm>
            <a:off x="4372005" y="1294987"/>
            <a:ext cx="4472708" cy="2377642"/>
            <a:chOff x="4377256" y="1275774"/>
            <a:chExt cx="4472708" cy="2377642"/>
          </a:xfrm>
        </p:grpSpPr>
        <p:pic>
          <p:nvPicPr>
            <p:cNvPr id="6" name="Picture 5">
              <a:extLst>
                <a:ext uri="{FF2B5EF4-FFF2-40B4-BE49-F238E27FC236}">
                  <a16:creationId xmlns:a16="http://schemas.microsoft.com/office/drawing/2014/main" id="{ED8E8E81-CD79-4CFA-ADC2-DA55963BFDBE}"/>
                </a:ext>
              </a:extLst>
            </p:cNvPr>
            <p:cNvPicPr>
              <a:picLocks noChangeAspect="1"/>
            </p:cNvPicPr>
            <p:nvPr/>
          </p:nvPicPr>
          <p:blipFill>
            <a:blip r:embed="rId3"/>
            <a:stretch>
              <a:fillRect/>
            </a:stretch>
          </p:blipFill>
          <p:spPr>
            <a:xfrm>
              <a:off x="4377256" y="1275774"/>
              <a:ext cx="2193086" cy="2338410"/>
            </a:xfrm>
            <a:prstGeom prst="rect">
              <a:avLst/>
            </a:prstGeom>
          </p:spPr>
        </p:pic>
        <p:pic>
          <p:nvPicPr>
            <p:cNvPr id="9" name="Picture 8">
              <a:extLst>
                <a:ext uri="{FF2B5EF4-FFF2-40B4-BE49-F238E27FC236}">
                  <a16:creationId xmlns:a16="http://schemas.microsoft.com/office/drawing/2014/main" id="{303CE5FB-482E-4867-94D0-4F0DD3211867}"/>
                </a:ext>
              </a:extLst>
            </p:cNvPr>
            <p:cNvPicPr>
              <a:picLocks noChangeAspect="1"/>
            </p:cNvPicPr>
            <p:nvPr/>
          </p:nvPicPr>
          <p:blipFill>
            <a:blip r:embed="rId4"/>
            <a:stretch>
              <a:fillRect/>
            </a:stretch>
          </p:blipFill>
          <p:spPr>
            <a:xfrm>
              <a:off x="6619419" y="1347045"/>
              <a:ext cx="2230545" cy="2306371"/>
            </a:xfrm>
            <a:prstGeom prst="rect">
              <a:avLst/>
            </a:prstGeom>
          </p:spPr>
        </p:pic>
      </p:grpSp>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29" name="矩形 1"/>
          <p:cNvSpPr>
            <a:spLocks noChangeArrowheads="1"/>
          </p:cNvSpPr>
          <p:nvPr/>
        </p:nvSpPr>
        <p:spPr bwMode="auto">
          <a:xfrm>
            <a:off x="323404" y="763967"/>
            <a:ext cx="6974482"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含能量枢纽的</a:t>
            </a:r>
            <a:r>
              <a:rPr lang="zh-CN" altLang="en-US" sz="2400" b="1" dirty="0">
                <a:solidFill>
                  <a:srgbClr val="C00000"/>
                </a:solidFill>
                <a:latin typeface="微软雅黑" pitchFamily="34" charset="-122"/>
                <a:ea typeface="微软雅黑" pitchFamily="34" charset="-122"/>
              </a:rPr>
              <a:t>无碳排区域热电联合系统</a:t>
            </a:r>
            <a:r>
              <a:rPr lang="zh-CN" altLang="en-US" sz="2400" b="1" dirty="0">
                <a:latin typeface="微软雅黑" pitchFamily="34" charset="-122"/>
                <a:ea typeface="微软雅黑" pitchFamily="34" charset="-122"/>
              </a:rPr>
              <a:t>经济调度</a:t>
            </a:r>
            <a:endParaRPr kumimoji="0" lang="en-US" altLang="zh-CN" sz="2400" b="1" baseline="30000" dirty="0">
              <a:latin typeface="微软雅黑" pitchFamily="34" charset="-122"/>
              <a:ea typeface="微软雅黑" pitchFamily="34" charset="-122"/>
            </a:endParaRPr>
          </a:p>
        </p:txBody>
      </p:sp>
      <p:sp>
        <p:nvSpPr>
          <p:cNvPr id="36" name="Rectangle 2">
            <a:extLst>
              <a:ext uri="{FF2B5EF4-FFF2-40B4-BE49-F238E27FC236}">
                <a16:creationId xmlns:a16="http://schemas.microsoft.com/office/drawing/2014/main" id="{FE56D769-5AE2-4F03-B7C6-461E41F9FD9A}"/>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2.3 </a:t>
            </a:r>
            <a:r>
              <a:rPr lang="zh-CN" altLang="en-US" sz="3200" kern="0" dirty="0">
                <a:solidFill>
                  <a:srgbClr val="C00000"/>
                </a:solidFill>
                <a:effectLst/>
              </a:rPr>
              <a:t>荷侧</a:t>
            </a:r>
            <a:r>
              <a:rPr lang="zh-CN" altLang="en-US" sz="3200" kern="0" dirty="0">
                <a:effectLst/>
              </a:rPr>
              <a:t>先进绝热压缩空气</a:t>
            </a:r>
            <a:r>
              <a:rPr lang="zh-CN" altLang="en-US" sz="3200" kern="0" dirty="0">
                <a:solidFill>
                  <a:srgbClr val="C00000"/>
                </a:solidFill>
                <a:effectLst/>
              </a:rPr>
              <a:t>能量枢纽</a:t>
            </a:r>
            <a:r>
              <a:rPr lang="zh-CN" altLang="en-US" sz="3200" kern="0" dirty="0">
                <a:effectLst/>
              </a:rPr>
              <a:t>建模及运行</a:t>
            </a:r>
          </a:p>
        </p:txBody>
      </p:sp>
      <p:grpSp>
        <p:nvGrpSpPr>
          <p:cNvPr id="17" name="Group 16">
            <a:extLst>
              <a:ext uri="{FF2B5EF4-FFF2-40B4-BE49-F238E27FC236}">
                <a16:creationId xmlns:a16="http://schemas.microsoft.com/office/drawing/2014/main" id="{DEFAA469-10E4-425D-966B-AE52998B0A99}"/>
              </a:ext>
            </a:extLst>
          </p:cNvPr>
          <p:cNvGrpSpPr/>
          <p:nvPr/>
        </p:nvGrpSpPr>
        <p:grpSpPr>
          <a:xfrm>
            <a:off x="206573" y="1414300"/>
            <a:ext cx="4572194" cy="2095541"/>
            <a:chOff x="10920" y="1416523"/>
            <a:chExt cx="4572194" cy="2095541"/>
          </a:xfrm>
        </p:grpSpPr>
        <p:grpSp>
          <p:nvGrpSpPr>
            <p:cNvPr id="5" name="Group 4">
              <a:extLst>
                <a:ext uri="{FF2B5EF4-FFF2-40B4-BE49-F238E27FC236}">
                  <a16:creationId xmlns:a16="http://schemas.microsoft.com/office/drawing/2014/main" id="{D4662775-D64D-4F87-A78A-AA24B7EA64F6}"/>
                </a:ext>
              </a:extLst>
            </p:cNvPr>
            <p:cNvGrpSpPr/>
            <p:nvPr/>
          </p:nvGrpSpPr>
          <p:grpSpPr>
            <a:xfrm>
              <a:off x="10920" y="1482964"/>
              <a:ext cx="4572194" cy="2029100"/>
              <a:chOff x="4436261" y="1733046"/>
              <a:chExt cx="4572194" cy="2029100"/>
            </a:xfrm>
          </p:grpSpPr>
          <p:pic>
            <p:nvPicPr>
              <p:cNvPr id="3" name="Picture 2">
                <a:extLst>
                  <a:ext uri="{FF2B5EF4-FFF2-40B4-BE49-F238E27FC236}">
                    <a16:creationId xmlns:a16="http://schemas.microsoft.com/office/drawing/2014/main" id="{CC138F67-8C14-4E95-8716-96A3BB4A1B42}"/>
                  </a:ext>
                </a:extLst>
              </p:cNvPr>
              <p:cNvPicPr>
                <a:picLocks noChangeAspect="1"/>
              </p:cNvPicPr>
              <p:nvPr/>
            </p:nvPicPr>
            <p:blipFill>
              <a:blip r:embed="rId5"/>
              <a:stretch>
                <a:fillRect/>
              </a:stretch>
            </p:blipFill>
            <p:spPr>
              <a:xfrm>
                <a:off x="4436261" y="1733046"/>
                <a:ext cx="4163268" cy="2029100"/>
              </a:xfrm>
              <a:prstGeom prst="rect">
                <a:avLst/>
              </a:prstGeom>
            </p:spPr>
          </p:pic>
          <p:sp>
            <p:nvSpPr>
              <p:cNvPr id="19" name="Rectangle 18">
                <a:extLst>
                  <a:ext uri="{FF2B5EF4-FFF2-40B4-BE49-F238E27FC236}">
                    <a16:creationId xmlns:a16="http://schemas.microsoft.com/office/drawing/2014/main" id="{291F7D4B-3FAE-4652-AC57-156354AEBF0A}"/>
                  </a:ext>
                </a:extLst>
              </p:cNvPr>
              <p:cNvSpPr/>
              <p:nvPr/>
            </p:nvSpPr>
            <p:spPr>
              <a:xfrm>
                <a:off x="7095269" y="1833462"/>
                <a:ext cx="1913186" cy="338554"/>
              </a:xfrm>
              <a:prstGeom prst="rect">
                <a:avLst/>
              </a:prstGeom>
            </p:spPr>
            <p:txBody>
              <a:bodyPr wrap="square">
                <a:spAutoFit/>
              </a:bodyPr>
              <a:lstStyle/>
              <a:p>
                <a:pPr algn="ctr" fontAlgn="base">
                  <a:spcBef>
                    <a:spcPct val="50000"/>
                  </a:spcBef>
                  <a:spcAft>
                    <a:spcPct val="0"/>
                  </a:spcAft>
                  <a:defRPr/>
                </a:pPr>
                <a:r>
                  <a:rPr kumimoji="1" lang="zh-CN" altLang="en-US" sz="1600" u="sng" kern="0" dirty="0">
                    <a:latin typeface="微软雅黑" pitchFamily="34" charset="-122"/>
                    <a:ea typeface="微软雅黑" pitchFamily="34" charset="-122"/>
                  </a:rPr>
                  <a:t>电</a:t>
                </a:r>
                <a:r>
                  <a:rPr kumimoji="1" lang="en-US" altLang="zh-CN" sz="1600" u="sng" kern="0" dirty="0">
                    <a:latin typeface="微软雅黑" pitchFamily="34" charset="-122"/>
                    <a:ea typeface="微软雅黑" pitchFamily="34" charset="-122"/>
                  </a:rPr>
                  <a:t>-</a:t>
                </a:r>
                <a:r>
                  <a:rPr kumimoji="1" lang="zh-CN" altLang="en-US" sz="1600" u="sng" kern="0" dirty="0">
                    <a:latin typeface="微软雅黑" pitchFamily="34" charset="-122"/>
                    <a:ea typeface="微软雅黑" pitchFamily="34" charset="-122"/>
                  </a:rPr>
                  <a:t>电效率 </a:t>
                </a:r>
                <a:r>
                  <a:rPr kumimoji="1" lang="en-US" altLang="zh-CN" sz="1600" b="1" u="sng" kern="0" dirty="0">
                    <a:solidFill>
                      <a:srgbClr val="C00000"/>
                    </a:solidFill>
                    <a:latin typeface="微软雅黑" pitchFamily="34" charset="-122"/>
                    <a:ea typeface="微软雅黑" pitchFamily="34" charset="-122"/>
                  </a:rPr>
                  <a:t>52.14%</a:t>
                </a:r>
              </a:p>
            </p:txBody>
          </p:sp>
          <p:sp>
            <p:nvSpPr>
              <p:cNvPr id="20" name="Rectangle 19">
                <a:extLst>
                  <a:ext uri="{FF2B5EF4-FFF2-40B4-BE49-F238E27FC236}">
                    <a16:creationId xmlns:a16="http://schemas.microsoft.com/office/drawing/2014/main" id="{5D1A67EB-902D-48E6-915B-9C77DC260A5D}"/>
                  </a:ext>
                </a:extLst>
              </p:cNvPr>
              <p:cNvSpPr/>
              <p:nvPr/>
            </p:nvSpPr>
            <p:spPr>
              <a:xfrm>
                <a:off x="7027947" y="3287643"/>
                <a:ext cx="1919436" cy="338554"/>
              </a:xfrm>
              <a:prstGeom prst="rect">
                <a:avLst/>
              </a:prstGeom>
            </p:spPr>
            <p:txBody>
              <a:bodyPr wrap="square">
                <a:spAutoFit/>
              </a:bodyPr>
              <a:lstStyle/>
              <a:p>
                <a:pPr algn="ctr" fontAlgn="base">
                  <a:spcBef>
                    <a:spcPct val="50000"/>
                  </a:spcBef>
                  <a:spcAft>
                    <a:spcPct val="0"/>
                  </a:spcAft>
                  <a:defRPr/>
                </a:pPr>
                <a:r>
                  <a:rPr kumimoji="1" lang="zh-CN" altLang="en-US" sz="1600" u="sng" kern="0" dirty="0">
                    <a:latin typeface="微软雅黑" pitchFamily="34" charset="-122"/>
                    <a:ea typeface="微软雅黑" pitchFamily="34" charset="-122"/>
                  </a:rPr>
                  <a:t>综合能效 </a:t>
                </a:r>
                <a:r>
                  <a:rPr kumimoji="1" lang="en-US" altLang="zh-CN" sz="1600" b="1" u="sng" kern="0" dirty="0">
                    <a:solidFill>
                      <a:srgbClr val="C00000"/>
                    </a:solidFill>
                    <a:latin typeface="微软雅黑" pitchFamily="34" charset="-122"/>
                    <a:ea typeface="微软雅黑" pitchFamily="34" charset="-122"/>
                  </a:rPr>
                  <a:t>67.12%</a:t>
                </a:r>
              </a:p>
            </p:txBody>
          </p:sp>
        </p:grpSp>
        <p:sp>
          <p:nvSpPr>
            <p:cNvPr id="37" name="Rectangle 36">
              <a:extLst>
                <a:ext uri="{FF2B5EF4-FFF2-40B4-BE49-F238E27FC236}">
                  <a16:creationId xmlns:a16="http://schemas.microsoft.com/office/drawing/2014/main" id="{652728DA-EF2C-4545-B6DF-D98A8642434E}"/>
                </a:ext>
              </a:extLst>
            </p:cNvPr>
            <p:cNvSpPr/>
            <p:nvPr/>
          </p:nvSpPr>
          <p:spPr>
            <a:xfrm>
              <a:off x="89011" y="1416523"/>
              <a:ext cx="1440512" cy="830997"/>
            </a:xfrm>
            <a:prstGeom prst="rect">
              <a:avLst/>
            </a:prstGeom>
          </p:spPr>
          <p:txBody>
            <a:bodyPr wrap="square">
              <a:spAutoFit/>
            </a:bodyPr>
            <a:lstStyle/>
            <a:p>
              <a:pPr algn="ctr" fontAlgn="base">
                <a:spcBef>
                  <a:spcPct val="50000"/>
                </a:spcBef>
                <a:spcAft>
                  <a:spcPct val="0"/>
                </a:spcAft>
                <a:defRPr/>
              </a:pPr>
              <a:r>
                <a:rPr kumimoji="1" lang="en-US" altLang="zh-CN" sz="1600" b="1" u="sng" kern="0" dirty="0">
                  <a:solidFill>
                    <a:schemeClr val="accent6"/>
                  </a:solidFill>
                  <a:latin typeface="微软雅黑" pitchFamily="34" charset="-122"/>
                  <a:ea typeface="微软雅黑" pitchFamily="34" charset="-122"/>
                </a:rPr>
                <a:t>I </a:t>
              </a:r>
              <a:r>
                <a:rPr kumimoji="1" lang="zh-CN" altLang="en-US" sz="1600" b="1" u="sng" kern="0" dirty="0">
                  <a:solidFill>
                    <a:schemeClr val="accent6"/>
                  </a:solidFill>
                  <a:latin typeface="微软雅黑" pitchFamily="34" charset="-122"/>
                  <a:ea typeface="微软雅黑" pitchFamily="34" charset="-122"/>
                </a:rPr>
                <a:t>型 </a:t>
              </a:r>
              <a:r>
                <a:rPr kumimoji="1" lang="en-US" altLang="zh-CN" sz="1600" b="1" u="sng" kern="0" dirty="0">
                  <a:solidFill>
                    <a:schemeClr val="accent6"/>
                  </a:solidFill>
                  <a:latin typeface="微软雅黑" pitchFamily="34" charset="-122"/>
                  <a:ea typeface="微软雅黑" pitchFamily="34" charset="-122"/>
                </a:rPr>
                <a:t>AA-CAES</a:t>
              </a:r>
              <a:r>
                <a:rPr kumimoji="1" lang="zh-CN" altLang="en-US" sz="1600" b="1" u="sng" kern="0" dirty="0">
                  <a:solidFill>
                    <a:schemeClr val="accent6"/>
                  </a:solidFill>
                  <a:latin typeface="微软雅黑" pitchFamily="34" charset="-122"/>
                  <a:ea typeface="微软雅黑" pitchFamily="34" charset="-122"/>
                </a:rPr>
                <a:t>能量枢纽</a:t>
              </a:r>
              <a:endParaRPr kumimoji="1" lang="en-US" altLang="zh-CN" sz="1600" b="1" u="sng" kern="0" dirty="0">
                <a:solidFill>
                  <a:schemeClr val="accent6"/>
                </a:solidFill>
                <a:latin typeface="微软雅黑" pitchFamily="34" charset="-122"/>
                <a:ea typeface="微软雅黑" pitchFamily="34" charset="-122"/>
              </a:endParaRPr>
            </a:p>
          </p:txBody>
        </p:sp>
      </p:grpSp>
      <p:sp>
        <p:nvSpPr>
          <p:cNvPr id="30" name="Oval 29">
            <a:extLst>
              <a:ext uri="{FF2B5EF4-FFF2-40B4-BE49-F238E27FC236}">
                <a16:creationId xmlns:a16="http://schemas.microsoft.com/office/drawing/2014/main" id="{3E916BB0-A17F-440B-9B4E-0F328982F333}"/>
              </a:ext>
            </a:extLst>
          </p:cNvPr>
          <p:cNvSpPr/>
          <p:nvPr/>
        </p:nvSpPr>
        <p:spPr>
          <a:xfrm>
            <a:off x="4917368" y="2763339"/>
            <a:ext cx="1223078" cy="627658"/>
          </a:xfrm>
          <a:prstGeom prst="ellipse">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Oval 30">
            <a:extLst>
              <a:ext uri="{FF2B5EF4-FFF2-40B4-BE49-F238E27FC236}">
                <a16:creationId xmlns:a16="http://schemas.microsoft.com/office/drawing/2014/main" id="{3BFFA11A-4293-4245-A21A-616153C10082}"/>
              </a:ext>
            </a:extLst>
          </p:cNvPr>
          <p:cNvSpPr/>
          <p:nvPr/>
        </p:nvSpPr>
        <p:spPr>
          <a:xfrm>
            <a:off x="7039785" y="2721787"/>
            <a:ext cx="1223078" cy="549897"/>
          </a:xfrm>
          <a:prstGeom prst="ellipse">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Straight Connector 31">
            <a:extLst>
              <a:ext uri="{FF2B5EF4-FFF2-40B4-BE49-F238E27FC236}">
                <a16:creationId xmlns:a16="http://schemas.microsoft.com/office/drawing/2014/main" id="{A159D75A-15F0-4721-B3B9-38F57DE4282C}"/>
              </a:ext>
            </a:extLst>
          </p:cNvPr>
          <p:cNvCxnSpPr>
            <a:cxnSpLocks/>
          </p:cNvCxnSpPr>
          <p:nvPr/>
        </p:nvCxnSpPr>
        <p:spPr>
          <a:xfrm flipH="1" flipV="1">
            <a:off x="6886426" y="2593212"/>
            <a:ext cx="411460" cy="257151"/>
          </a:xfrm>
          <a:prstGeom prst="line">
            <a:avLst/>
          </a:prstGeom>
          <a:ln w="12700">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DE0FAEC-269D-4A9F-8CD3-35EE514BEA45}"/>
              </a:ext>
            </a:extLst>
          </p:cNvPr>
          <p:cNvCxnSpPr>
            <a:cxnSpLocks/>
          </p:cNvCxnSpPr>
          <p:nvPr/>
        </p:nvCxnSpPr>
        <p:spPr>
          <a:xfrm flipH="1">
            <a:off x="6189523" y="2553558"/>
            <a:ext cx="344877" cy="374610"/>
          </a:xfrm>
          <a:prstGeom prst="line">
            <a:avLst/>
          </a:prstGeom>
          <a:ln w="12700">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26" name="矩形 1">
            <a:extLst>
              <a:ext uri="{FF2B5EF4-FFF2-40B4-BE49-F238E27FC236}">
                <a16:creationId xmlns:a16="http://schemas.microsoft.com/office/drawing/2014/main" id="{12323F4D-7018-4657-BF78-BB52C38AFBF4}"/>
              </a:ext>
            </a:extLst>
          </p:cNvPr>
          <p:cNvSpPr>
            <a:spLocks noChangeArrowheads="1"/>
          </p:cNvSpPr>
          <p:nvPr/>
        </p:nvSpPr>
        <p:spPr bwMode="auto">
          <a:xfrm>
            <a:off x="5528907" y="3522518"/>
            <a:ext cx="3110587" cy="372025"/>
          </a:xfrm>
          <a:prstGeom prst="rect">
            <a:avLst/>
          </a:prstGeom>
          <a:noFill/>
          <a:ln w="9525">
            <a:noFill/>
            <a:miter lim="800000"/>
            <a:headEnd/>
            <a:tailEnd/>
          </a:ln>
        </p:spPr>
        <p:txBody>
          <a:bodyPr wrap="square">
            <a:spAutoFit/>
          </a:bodyPr>
          <a:lstStyle/>
          <a:p>
            <a:pPr algn="ctr">
              <a:lnSpc>
                <a:spcPct val="125000"/>
              </a:lnSpc>
            </a:pPr>
            <a:r>
              <a:rPr kumimoji="0" lang="zh-CN" altLang="en-US" sz="1600" i="1" dirty="0">
                <a:solidFill>
                  <a:srgbClr val="FF0000"/>
                </a:solidFill>
                <a:latin typeface="微软雅黑" pitchFamily="34" charset="-122"/>
                <a:ea typeface="微软雅黑" pitchFamily="34" charset="-122"/>
              </a:rPr>
              <a:t>发挥储能特性，降低夜间的弃风</a:t>
            </a:r>
            <a:endParaRPr kumimoji="0" lang="en-US" altLang="zh-CN" sz="1600" i="1" dirty="0">
              <a:solidFill>
                <a:srgbClr val="FF0000"/>
              </a:solidFill>
              <a:latin typeface="微软雅黑" pitchFamily="34" charset="-122"/>
              <a:ea typeface="微软雅黑" pitchFamily="34" charset="-122"/>
            </a:endParaRPr>
          </a:p>
        </p:txBody>
      </p:sp>
      <p:sp>
        <p:nvSpPr>
          <p:cNvPr id="40" name="圆角矩形 44">
            <a:extLst>
              <a:ext uri="{FF2B5EF4-FFF2-40B4-BE49-F238E27FC236}">
                <a16:creationId xmlns:a16="http://schemas.microsoft.com/office/drawing/2014/main" id="{2B041436-1057-4151-B10C-3B0E4A7709F4}"/>
              </a:ext>
            </a:extLst>
          </p:cNvPr>
          <p:cNvSpPr/>
          <p:nvPr/>
        </p:nvSpPr>
        <p:spPr bwMode="auto">
          <a:xfrm>
            <a:off x="432451" y="6453449"/>
            <a:ext cx="7874780" cy="340281"/>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fontAlgn="base" hangingPunct="0">
              <a:spcBef>
                <a:spcPct val="0"/>
              </a:spcBef>
              <a:spcAft>
                <a:spcPct val="0"/>
              </a:spcAft>
              <a:defRPr/>
            </a:pPr>
            <a:r>
              <a:rPr lang="zh-CN" altLang="en-US" sz="2000" b="1" dirty="0">
                <a:solidFill>
                  <a:srgbClr val="C00000"/>
                </a:solidFill>
                <a:latin typeface="黑体" panose="02010609060101010101" pitchFamily="49" charset="-122"/>
                <a:ea typeface="黑体" panose="02010609060101010101" pitchFamily="49" charset="-122"/>
              </a:rPr>
              <a:t>储能</a:t>
            </a:r>
            <a:r>
              <a:rPr lang="en-US" altLang="zh-CN" sz="2000" b="1" dirty="0">
                <a:solidFill>
                  <a:srgbClr val="C00000"/>
                </a:solidFill>
                <a:latin typeface="黑体" panose="02010609060101010101" pitchFamily="49" charset="-122"/>
                <a:ea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rPr>
              <a:t>储电</a:t>
            </a:r>
            <a:r>
              <a:rPr lang="en-US" altLang="zh-CN" sz="2000" b="1" dirty="0">
                <a:solidFill>
                  <a:srgbClr val="C00000"/>
                </a:solidFill>
                <a:latin typeface="黑体" panose="02010609060101010101" pitchFamily="49" charset="-122"/>
                <a:ea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rPr>
              <a:t>热电联供</a:t>
            </a:r>
            <a:r>
              <a:rPr lang="zh-CN" altLang="en-US" sz="2000" b="1" dirty="0">
                <a:solidFill>
                  <a:srgbClr val="000000"/>
                </a:solidFill>
                <a:latin typeface="黑体" panose="02010609060101010101" pitchFamily="49" charset="-122"/>
                <a:ea typeface="黑体" panose="02010609060101010101" pitchFamily="49" charset="-122"/>
              </a:rPr>
              <a:t>特性赋予了</a:t>
            </a:r>
            <a:r>
              <a:rPr lang="en-US" altLang="zh-CN" sz="2000" b="1" dirty="0">
                <a:solidFill>
                  <a:srgbClr val="000000"/>
                </a:solidFill>
                <a:latin typeface="黑体" panose="02010609060101010101" pitchFamily="49" charset="-122"/>
                <a:ea typeface="黑体" panose="02010609060101010101" pitchFamily="49" charset="-122"/>
              </a:rPr>
              <a:t>AA-CAES</a:t>
            </a:r>
            <a:r>
              <a:rPr lang="zh-CN" altLang="en-US" sz="2000" b="1" dirty="0">
                <a:solidFill>
                  <a:srgbClr val="000000"/>
                </a:solidFill>
                <a:latin typeface="黑体" panose="02010609060101010101" pitchFamily="49" charset="-122"/>
                <a:ea typeface="黑体" panose="02010609060101010101" pitchFamily="49" charset="-122"/>
              </a:rPr>
              <a:t>能量枢纽较强的</a:t>
            </a:r>
            <a:r>
              <a:rPr lang="zh-CN" altLang="en-US" sz="2000" b="1" dirty="0">
                <a:solidFill>
                  <a:srgbClr val="C00000"/>
                </a:solidFill>
                <a:latin typeface="黑体" panose="02010609060101010101" pitchFamily="49" charset="-122"/>
                <a:ea typeface="黑体" panose="02010609060101010101" pitchFamily="49" charset="-122"/>
              </a:rPr>
              <a:t>供能灵活性</a:t>
            </a:r>
            <a:endPar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endParaRPr>
          </a:p>
        </p:txBody>
      </p:sp>
      <p:pic>
        <p:nvPicPr>
          <p:cNvPr id="4" name="Picture 3">
            <a:extLst>
              <a:ext uri="{FF2B5EF4-FFF2-40B4-BE49-F238E27FC236}">
                <a16:creationId xmlns:a16="http://schemas.microsoft.com/office/drawing/2014/main" id="{EBA31487-A1CD-4E52-9335-7C9CECF62314}"/>
              </a:ext>
            </a:extLst>
          </p:cNvPr>
          <p:cNvPicPr>
            <a:picLocks noChangeAspect="1"/>
          </p:cNvPicPr>
          <p:nvPr/>
        </p:nvPicPr>
        <p:blipFill>
          <a:blip r:embed="rId6"/>
          <a:stretch>
            <a:fillRect/>
          </a:stretch>
        </p:blipFill>
        <p:spPr>
          <a:xfrm>
            <a:off x="206573" y="3663143"/>
            <a:ext cx="4381553" cy="2717021"/>
          </a:xfrm>
          <a:prstGeom prst="rect">
            <a:avLst/>
          </a:prstGeom>
        </p:spPr>
      </p:pic>
      <p:pic>
        <p:nvPicPr>
          <p:cNvPr id="16" name="Picture 15">
            <a:extLst>
              <a:ext uri="{FF2B5EF4-FFF2-40B4-BE49-F238E27FC236}">
                <a16:creationId xmlns:a16="http://schemas.microsoft.com/office/drawing/2014/main" id="{FA46E450-C66B-4313-90C4-3741D51A988D}"/>
              </a:ext>
            </a:extLst>
          </p:cNvPr>
          <p:cNvPicPr>
            <a:picLocks noChangeAspect="1"/>
          </p:cNvPicPr>
          <p:nvPr/>
        </p:nvPicPr>
        <p:blipFill>
          <a:blip r:embed="rId7"/>
          <a:stretch>
            <a:fillRect/>
          </a:stretch>
        </p:blipFill>
        <p:spPr>
          <a:xfrm>
            <a:off x="4572000" y="3867474"/>
            <a:ext cx="4381552" cy="2411320"/>
          </a:xfrm>
          <a:prstGeom prst="rect">
            <a:avLst/>
          </a:prstGeom>
        </p:spPr>
      </p:pic>
      <p:sp>
        <p:nvSpPr>
          <p:cNvPr id="24" name="Rectangle 23">
            <a:extLst>
              <a:ext uri="{FF2B5EF4-FFF2-40B4-BE49-F238E27FC236}">
                <a16:creationId xmlns:a16="http://schemas.microsoft.com/office/drawing/2014/main" id="{AC24AE35-A73F-407A-B3C7-27948DC062B0}"/>
              </a:ext>
            </a:extLst>
          </p:cNvPr>
          <p:cNvSpPr/>
          <p:nvPr/>
        </p:nvSpPr>
        <p:spPr>
          <a:xfrm>
            <a:off x="7581341" y="861958"/>
            <a:ext cx="1282341" cy="400110"/>
          </a:xfrm>
          <a:prstGeom prst="rect">
            <a:avLst/>
          </a:prstGeom>
        </p:spPr>
        <p:txBody>
          <a:bodyPr wrap="square">
            <a:spAutoFit/>
          </a:bodyPr>
          <a:lstStyle/>
          <a:p>
            <a:pPr fontAlgn="base">
              <a:spcBef>
                <a:spcPct val="50000"/>
              </a:spcBef>
              <a:spcAft>
                <a:spcPct val="0"/>
              </a:spcAft>
              <a:defRPr/>
            </a:pPr>
            <a:r>
              <a:rPr lang="zh-CN" altLang="en-US" sz="2000" u="sng" kern="100" spc="10" dirty="0">
                <a:latin typeface="Times New Roman" panose="02020603050405020304" pitchFamily="18" charset="0"/>
                <a:ea typeface="黑体" panose="02010609060101010101" pitchFamily="49" charset="-122"/>
                <a:cs typeface="Times New Roman" panose="02020603050405020304" pitchFamily="18" charset="0"/>
              </a:rPr>
              <a:t>集中运营</a:t>
            </a:r>
            <a:endParaRPr lang="en-US" altLang="zh-CN" sz="2000" u="sng" kern="100" spc="1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Slide Number Placeholder 7">
            <a:extLst>
              <a:ext uri="{FF2B5EF4-FFF2-40B4-BE49-F238E27FC236}">
                <a16:creationId xmlns:a16="http://schemas.microsoft.com/office/drawing/2014/main" id="{A684CFCB-6CDE-4380-94DD-00FCE75FBA76}"/>
              </a:ext>
            </a:extLst>
          </p:cNvPr>
          <p:cNvSpPr>
            <a:spLocks noGrp="1"/>
          </p:cNvSpPr>
          <p:nvPr>
            <p:ph type="sldNum" sz="quarter" idx="12"/>
          </p:nvPr>
        </p:nvSpPr>
        <p:spPr/>
        <p:txBody>
          <a:bodyPr/>
          <a:lstStyle/>
          <a:p>
            <a:fld id="{7D9BB5D0-35E4-459D-AEF3-FE4D7C45CC19}" type="slidenum">
              <a:rPr lang="zh-CN" altLang="en-US" smtClean="0"/>
              <a:pPr/>
              <a:t>28</a:t>
            </a:fld>
            <a:r>
              <a:rPr lang="en-US" altLang="zh-CN"/>
              <a:t>/42</a:t>
            </a:r>
            <a:endParaRPr lang="zh-CN" altLang="en-US" dirty="0"/>
          </a:p>
        </p:txBody>
      </p:sp>
      <p:sp>
        <p:nvSpPr>
          <p:cNvPr id="2" name="Rectangle 1">
            <a:extLst>
              <a:ext uri="{FF2B5EF4-FFF2-40B4-BE49-F238E27FC236}">
                <a16:creationId xmlns:a16="http://schemas.microsoft.com/office/drawing/2014/main" id="{7D9A801E-32A5-4619-8087-BC5AD9898FB6}"/>
              </a:ext>
            </a:extLst>
          </p:cNvPr>
          <p:cNvSpPr/>
          <p:nvPr/>
        </p:nvSpPr>
        <p:spPr>
          <a:xfrm>
            <a:off x="7145583" y="6064288"/>
            <a:ext cx="1415772" cy="372025"/>
          </a:xfrm>
          <a:prstGeom prst="rect">
            <a:avLst/>
          </a:prstGeom>
        </p:spPr>
        <p:txBody>
          <a:bodyPr wrap="none">
            <a:spAutoFit/>
          </a:bodyPr>
          <a:lstStyle/>
          <a:p>
            <a:pPr algn="ctr">
              <a:lnSpc>
                <a:spcPct val="125000"/>
              </a:lnSpc>
            </a:pPr>
            <a:r>
              <a:rPr lang="zh-CN" altLang="en-US" sz="1600" i="1" dirty="0">
                <a:solidFill>
                  <a:srgbClr val="FF0000"/>
                </a:solidFill>
                <a:latin typeface="微软雅黑" pitchFamily="34" charset="-122"/>
                <a:ea typeface="微软雅黑" pitchFamily="34" charset="-122"/>
              </a:rPr>
              <a:t>三种供热模式</a:t>
            </a:r>
            <a:endParaRPr lang="en-US" altLang="zh-CN" sz="1600" i="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575661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29B2D2B8-E64E-4713-B89C-B7E489B5A117}"/>
              </a:ext>
            </a:extLst>
          </p:cNvPr>
          <p:cNvPicPr>
            <a:picLocks noChangeAspect="1"/>
          </p:cNvPicPr>
          <p:nvPr/>
        </p:nvPicPr>
        <p:blipFill>
          <a:blip r:embed="rId3"/>
          <a:stretch>
            <a:fillRect/>
          </a:stretch>
        </p:blipFill>
        <p:spPr>
          <a:xfrm>
            <a:off x="4654963" y="4543234"/>
            <a:ext cx="3805469" cy="1746652"/>
          </a:xfrm>
          <a:prstGeom prst="rect">
            <a:avLst/>
          </a:prstGeom>
        </p:spPr>
      </p:pic>
      <p:pic>
        <p:nvPicPr>
          <p:cNvPr id="33" name="Picture 32">
            <a:extLst>
              <a:ext uri="{FF2B5EF4-FFF2-40B4-BE49-F238E27FC236}">
                <a16:creationId xmlns:a16="http://schemas.microsoft.com/office/drawing/2014/main" id="{B81B5DE8-D8C5-46EF-828A-8E234AE8803E}"/>
              </a:ext>
            </a:extLst>
          </p:cNvPr>
          <p:cNvPicPr>
            <a:picLocks noChangeAspect="1"/>
          </p:cNvPicPr>
          <p:nvPr/>
        </p:nvPicPr>
        <p:blipFill>
          <a:blip r:embed="rId4"/>
          <a:stretch>
            <a:fillRect/>
          </a:stretch>
        </p:blipFill>
        <p:spPr>
          <a:xfrm>
            <a:off x="705792" y="4521458"/>
            <a:ext cx="4010224" cy="1787862"/>
          </a:xfrm>
          <a:prstGeom prst="rect">
            <a:avLst/>
          </a:prstGeom>
        </p:spPr>
      </p:pic>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29" name="矩形 1"/>
          <p:cNvSpPr>
            <a:spLocks noChangeArrowheads="1"/>
          </p:cNvSpPr>
          <p:nvPr/>
        </p:nvSpPr>
        <p:spPr bwMode="auto">
          <a:xfrm>
            <a:off x="323404" y="763967"/>
            <a:ext cx="7488956"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热电联合系统</a:t>
            </a:r>
            <a:r>
              <a:rPr lang="zh-CN" altLang="en-US" sz="2400" b="1" dirty="0">
                <a:solidFill>
                  <a:srgbClr val="C00000"/>
                </a:solidFill>
                <a:latin typeface="微软雅黑" pitchFamily="34" charset="-122"/>
                <a:ea typeface="微软雅黑" pitchFamily="34" charset="-122"/>
              </a:rPr>
              <a:t>质量</a:t>
            </a:r>
            <a:r>
              <a:rPr lang="en-US" altLang="zh-CN" sz="2400" b="1" dirty="0">
                <a:solidFill>
                  <a:srgbClr val="C00000"/>
                </a:solidFill>
                <a:latin typeface="微软雅黑" pitchFamily="34" charset="-122"/>
                <a:ea typeface="微软雅黑" pitchFamily="34" charset="-122"/>
              </a:rPr>
              <a:t>-</a:t>
            </a:r>
            <a:r>
              <a:rPr lang="zh-CN" altLang="en-US" sz="2400" b="1" dirty="0">
                <a:solidFill>
                  <a:srgbClr val="C00000"/>
                </a:solidFill>
                <a:latin typeface="微软雅黑" pitchFamily="34" charset="-122"/>
                <a:ea typeface="微软雅黑" pitchFamily="34" charset="-122"/>
              </a:rPr>
              <a:t>数量</a:t>
            </a:r>
            <a:r>
              <a:rPr lang="zh-CN" altLang="en-US" sz="2400" b="1" dirty="0">
                <a:latin typeface="微软雅黑" pitchFamily="34" charset="-122"/>
                <a:ea typeface="微软雅黑" pitchFamily="34" charset="-122"/>
              </a:rPr>
              <a:t>联合建模</a:t>
            </a:r>
            <a:endParaRPr kumimoji="0" lang="en-US" altLang="zh-CN" sz="2400" b="1" baseline="30000" dirty="0">
              <a:latin typeface="微软雅黑" pitchFamily="34" charset="-122"/>
              <a:ea typeface="微软雅黑" pitchFamily="34" charset="-122"/>
            </a:endParaRPr>
          </a:p>
        </p:txBody>
      </p:sp>
      <p:sp>
        <p:nvSpPr>
          <p:cNvPr id="36" name="Rectangle 2">
            <a:extLst>
              <a:ext uri="{FF2B5EF4-FFF2-40B4-BE49-F238E27FC236}">
                <a16:creationId xmlns:a16="http://schemas.microsoft.com/office/drawing/2014/main" id="{FE56D769-5AE2-4F03-B7C6-461E41F9FD9A}"/>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2.3 </a:t>
            </a:r>
            <a:r>
              <a:rPr lang="zh-CN" altLang="en-US" sz="3200" kern="0" dirty="0">
                <a:solidFill>
                  <a:srgbClr val="C00000"/>
                </a:solidFill>
                <a:effectLst/>
              </a:rPr>
              <a:t>荷侧</a:t>
            </a:r>
            <a:r>
              <a:rPr lang="zh-CN" altLang="en-US" sz="3200" kern="0" dirty="0">
                <a:effectLst/>
              </a:rPr>
              <a:t>先进绝热压缩空气</a:t>
            </a:r>
            <a:r>
              <a:rPr lang="zh-CN" altLang="en-US" sz="3200" kern="0" dirty="0">
                <a:solidFill>
                  <a:srgbClr val="C00000"/>
                </a:solidFill>
                <a:effectLst/>
              </a:rPr>
              <a:t>能量枢纽</a:t>
            </a:r>
            <a:r>
              <a:rPr lang="zh-CN" altLang="en-US" sz="3200" kern="0" dirty="0">
                <a:effectLst/>
              </a:rPr>
              <a:t>建模及运行</a:t>
            </a:r>
          </a:p>
        </p:txBody>
      </p:sp>
      <p:pic>
        <p:nvPicPr>
          <p:cNvPr id="8" name="Picture 7">
            <a:extLst>
              <a:ext uri="{FF2B5EF4-FFF2-40B4-BE49-F238E27FC236}">
                <a16:creationId xmlns:a16="http://schemas.microsoft.com/office/drawing/2014/main" id="{A9B8884E-9D4A-4588-8772-AF5CC2C2DAE8}"/>
              </a:ext>
            </a:extLst>
          </p:cNvPr>
          <p:cNvPicPr>
            <a:picLocks noChangeAspect="1"/>
          </p:cNvPicPr>
          <p:nvPr/>
        </p:nvPicPr>
        <p:blipFill>
          <a:blip r:embed="rId5"/>
          <a:stretch>
            <a:fillRect/>
          </a:stretch>
        </p:blipFill>
        <p:spPr>
          <a:xfrm>
            <a:off x="3288458" y="1964505"/>
            <a:ext cx="2596082" cy="500094"/>
          </a:xfrm>
          <a:prstGeom prst="rect">
            <a:avLst/>
          </a:prstGeom>
        </p:spPr>
      </p:pic>
      <p:sp>
        <p:nvSpPr>
          <p:cNvPr id="21" name="矩形标注 53">
            <a:extLst>
              <a:ext uri="{FF2B5EF4-FFF2-40B4-BE49-F238E27FC236}">
                <a16:creationId xmlns:a16="http://schemas.microsoft.com/office/drawing/2014/main" id="{569CEC50-E185-4EA8-BF19-93F828E6E706}"/>
              </a:ext>
            </a:extLst>
          </p:cNvPr>
          <p:cNvSpPr/>
          <p:nvPr/>
        </p:nvSpPr>
        <p:spPr>
          <a:xfrm flipH="1">
            <a:off x="1912628" y="2088149"/>
            <a:ext cx="990370" cy="334586"/>
          </a:xfrm>
          <a:prstGeom prst="wedgeRectCallout">
            <a:avLst>
              <a:gd name="adj1" fmla="val -35506"/>
              <a:gd name="adj2" fmla="val -33683"/>
            </a:avLst>
          </a:prstGeom>
          <a:no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800"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rPr>
              <a:t>数量</a:t>
            </a:r>
            <a:endParaRPr kumimoji="1" lang="en-US" altLang="zh-CN" sz="1800"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sp>
        <p:nvSpPr>
          <p:cNvPr id="22" name="矩形标注 53">
            <a:extLst>
              <a:ext uri="{FF2B5EF4-FFF2-40B4-BE49-F238E27FC236}">
                <a16:creationId xmlns:a16="http://schemas.microsoft.com/office/drawing/2014/main" id="{872BF35D-5B88-4530-A422-982F3450D2C1}"/>
              </a:ext>
            </a:extLst>
          </p:cNvPr>
          <p:cNvSpPr/>
          <p:nvPr/>
        </p:nvSpPr>
        <p:spPr>
          <a:xfrm flipH="1">
            <a:off x="6380648" y="1997186"/>
            <a:ext cx="918362" cy="334586"/>
          </a:xfrm>
          <a:prstGeom prst="wedgeRectCallout">
            <a:avLst>
              <a:gd name="adj1" fmla="val -35506"/>
              <a:gd name="adj2" fmla="val -33683"/>
            </a:avLst>
          </a:prstGeom>
          <a:no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b="1" kern="0" dirty="0">
                <a:solidFill>
                  <a:srgbClr val="C00000"/>
                </a:solidFill>
                <a:latin typeface="微软雅黑" pitchFamily="34" charset="-122"/>
                <a:ea typeface="微软雅黑" pitchFamily="34" charset="-122"/>
              </a:rPr>
              <a:t>品位</a:t>
            </a:r>
            <a:endParaRPr kumimoji="1" lang="en-US" altLang="zh-CN" sz="1800" b="1" i="0" u="none" strike="noStrike" kern="0" cap="none" spc="0" normalizeH="0" baseline="0" noProof="0" dirty="0">
              <a:ln>
                <a:noFill/>
              </a:ln>
              <a:solidFill>
                <a:srgbClr val="C00000"/>
              </a:solidFill>
              <a:effectLst/>
              <a:uLnTx/>
              <a:uFillTx/>
              <a:latin typeface="微软雅黑" pitchFamily="34" charset="-122"/>
              <a:ea typeface="微软雅黑" pitchFamily="34" charset="-122"/>
            </a:endParaRPr>
          </a:p>
        </p:txBody>
      </p:sp>
      <p:sp>
        <p:nvSpPr>
          <p:cNvPr id="25" name="Rectangle 24">
            <a:extLst>
              <a:ext uri="{FF2B5EF4-FFF2-40B4-BE49-F238E27FC236}">
                <a16:creationId xmlns:a16="http://schemas.microsoft.com/office/drawing/2014/main" id="{91B9F6F7-47CB-488C-A284-57E5FFC2B179}"/>
              </a:ext>
            </a:extLst>
          </p:cNvPr>
          <p:cNvSpPr/>
          <p:nvPr/>
        </p:nvSpPr>
        <p:spPr>
          <a:xfrm>
            <a:off x="440078" y="1209296"/>
            <a:ext cx="8396806" cy="822597"/>
          </a:xfrm>
          <a:prstGeom prst="rect">
            <a:avLst/>
          </a:prstGeom>
        </p:spPr>
        <p:txBody>
          <a:bodyPr wrap="square">
            <a:spAutoFit/>
          </a:bodyPr>
          <a:lstStyle/>
          <a:p>
            <a:pPr>
              <a:lnSpc>
                <a:spcPct val="125000"/>
              </a:lnSpc>
            </a:pPr>
            <a:r>
              <a:rPr lang="en-US" altLang="zh-CN" sz="2000" kern="100" spc="10" dirty="0">
                <a:latin typeface="Times New Roman" panose="02020603050405020304" pitchFamily="18" charset="0"/>
                <a:ea typeface="黑体" panose="02010609060101010101" pitchFamily="49" charset="-122"/>
                <a:cs typeface="Times New Roman" panose="02020603050405020304" pitchFamily="18" charset="0"/>
              </a:rPr>
              <a:t>       AA-CAES</a:t>
            </a:r>
            <a:r>
              <a:rPr lang="zh-CN" altLang="en-US" sz="2000" kern="100" spc="10" dirty="0">
                <a:latin typeface="Times New Roman" panose="02020603050405020304" pitchFamily="18" charset="0"/>
                <a:ea typeface="黑体" panose="02010609060101010101" pitchFamily="49" charset="-122"/>
                <a:cs typeface="Times New Roman" panose="02020603050405020304" pitchFamily="18" charset="0"/>
              </a:rPr>
              <a:t>及综合能源系统涉及不同品位的多能流统筹，需要集能量与品位于一体的质量</a:t>
            </a:r>
            <a:r>
              <a:rPr lang="en-US" altLang="zh-CN" sz="2000" kern="100" spc="1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kern="100" spc="10" dirty="0">
                <a:latin typeface="Times New Roman" panose="02020603050405020304" pitchFamily="18" charset="0"/>
                <a:ea typeface="黑体" panose="02010609060101010101" pitchFamily="49" charset="-122"/>
                <a:cs typeface="Times New Roman" panose="02020603050405020304" pitchFamily="18" charset="0"/>
              </a:rPr>
              <a:t>数量联合分析模型。</a:t>
            </a:r>
            <a:endParaRPr lang="en-US" sz="2000" kern="100" spc="10"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4" name="Group 3">
            <a:extLst>
              <a:ext uri="{FF2B5EF4-FFF2-40B4-BE49-F238E27FC236}">
                <a16:creationId xmlns:a16="http://schemas.microsoft.com/office/drawing/2014/main" id="{CD40E193-885C-46B8-8877-9A9D647F74FD}"/>
              </a:ext>
            </a:extLst>
          </p:cNvPr>
          <p:cNvGrpSpPr/>
          <p:nvPr/>
        </p:nvGrpSpPr>
        <p:grpSpPr>
          <a:xfrm>
            <a:off x="622040" y="2410924"/>
            <a:ext cx="8032882" cy="1527795"/>
            <a:chOff x="590024" y="2420888"/>
            <a:chExt cx="8032882" cy="1527795"/>
          </a:xfrm>
        </p:grpSpPr>
        <p:pic>
          <p:nvPicPr>
            <p:cNvPr id="15" name="Picture 14">
              <a:extLst>
                <a:ext uri="{FF2B5EF4-FFF2-40B4-BE49-F238E27FC236}">
                  <a16:creationId xmlns:a16="http://schemas.microsoft.com/office/drawing/2014/main" id="{2FBF7378-70EC-4F4C-AEB4-85499972A1B3}"/>
                </a:ext>
              </a:extLst>
            </p:cNvPr>
            <p:cNvPicPr>
              <a:picLocks noChangeAspect="1"/>
            </p:cNvPicPr>
            <p:nvPr/>
          </p:nvPicPr>
          <p:blipFill>
            <a:blip r:embed="rId6"/>
            <a:stretch>
              <a:fillRect/>
            </a:stretch>
          </p:blipFill>
          <p:spPr>
            <a:xfrm>
              <a:off x="4880758" y="2932465"/>
              <a:ext cx="3157915" cy="424796"/>
            </a:xfrm>
            <a:prstGeom prst="rect">
              <a:avLst/>
            </a:prstGeom>
          </p:spPr>
        </p:pic>
        <p:pic>
          <p:nvPicPr>
            <p:cNvPr id="16" name="Picture 15">
              <a:extLst>
                <a:ext uri="{FF2B5EF4-FFF2-40B4-BE49-F238E27FC236}">
                  <a16:creationId xmlns:a16="http://schemas.microsoft.com/office/drawing/2014/main" id="{16B4E719-5ADF-45B4-905C-ED7627289FFC}"/>
                </a:ext>
              </a:extLst>
            </p:cNvPr>
            <p:cNvPicPr>
              <a:picLocks noChangeAspect="1"/>
            </p:cNvPicPr>
            <p:nvPr/>
          </p:nvPicPr>
          <p:blipFill>
            <a:blip r:embed="rId7"/>
            <a:stretch>
              <a:fillRect/>
            </a:stretch>
          </p:blipFill>
          <p:spPr>
            <a:xfrm>
              <a:off x="5200108" y="3326929"/>
              <a:ext cx="2655060" cy="621754"/>
            </a:xfrm>
            <a:prstGeom prst="rect">
              <a:avLst/>
            </a:prstGeom>
          </p:spPr>
        </p:pic>
        <p:grpSp>
          <p:nvGrpSpPr>
            <p:cNvPr id="3" name="Group 2">
              <a:extLst>
                <a:ext uri="{FF2B5EF4-FFF2-40B4-BE49-F238E27FC236}">
                  <a16:creationId xmlns:a16="http://schemas.microsoft.com/office/drawing/2014/main" id="{CB6F153A-755F-44AA-92BC-AA91820D0CA8}"/>
                </a:ext>
              </a:extLst>
            </p:cNvPr>
            <p:cNvGrpSpPr/>
            <p:nvPr/>
          </p:nvGrpSpPr>
          <p:grpSpPr>
            <a:xfrm>
              <a:off x="4355976" y="2487389"/>
              <a:ext cx="371327" cy="1398725"/>
              <a:chOff x="4444754" y="2889876"/>
              <a:chExt cx="371327" cy="1398725"/>
            </a:xfrm>
          </p:grpSpPr>
          <p:cxnSp>
            <p:nvCxnSpPr>
              <p:cNvPr id="7" name="Straight Connector 6">
                <a:extLst>
                  <a:ext uri="{FF2B5EF4-FFF2-40B4-BE49-F238E27FC236}">
                    <a16:creationId xmlns:a16="http://schemas.microsoft.com/office/drawing/2014/main" id="{073DF95A-56BC-4657-BB24-FE39134CACDD}"/>
                  </a:ext>
                </a:extLst>
              </p:cNvPr>
              <p:cNvCxnSpPr/>
              <p:nvPr/>
            </p:nvCxnSpPr>
            <p:spPr>
              <a:xfrm flipH="1">
                <a:off x="4621861" y="2889876"/>
                <a:ext cx="6906" cy="1372957"/>
              </a:xfrm>
              <a:prstGeom prst="line">
                <a:avLst/>
              </a:prstGeom>
              <a:noFill/>
              <a:ln w="19050" cap="flat" cmpd="sng" algn="ctr">
                <a:solidFill>
                  <a:schemeClr val="accent2"/>
                </a:solidFill>
                <a:prstDash val="solid"/>
              </a:ln>
              <a:effectLst/>
            </p:spPr>
          </p:cxnSp>
          <p:sp>
            <p:nvSpPr>
              <p:cNvPr id="12" name="矩形标注 53">
                <a:extLst>
                  <a:ext uri="{FF2B5EF4-FFF2-40B4-BE49-F238E27FC236}">
                    <a16:creationId xmlns:a16="http://schemas.microsoft.com/office/drawing/2014/main" id="{2063122C-7D7E-4B21-9BFE-859210498992}"/>
                  </a:ext>
                </a:extLst>
              </p:cNvPr>
              <p:cNvSpPr/>
              <p:nvPr/>
            </p:nvSpPr>
            <p:spPr>
              <a:xfrm flipH="1">
                <a:off x="4453076" y="2895229"/>
                <a:ext cx="337570" cy="302958"/>
              </a:xfrm>
              <a:prstGeom prst="wedgeRectCallout">
                <a:avLst>
                  <a:gd name="adj1" fmla="val -35506"/>
                  <a:gd name="adj2" fmla="val -33683"/>
                </a:avLst>
              </a:prstGeom>
              <a:solidFill>
                <a:schemeClr val="accent2">
                  <a:lumMod val="60000"/>
                  <a:lumOff val="40000"/>
                </a:scheme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800" b="1" i="0" u="none" strike="noStrike" kern="0" cap="none" spc="0" normalizeH="0" baseline="0" noProof="0" dirty="0">
                    <a:ln>
                      <a:noFill/>
                    </a:ln>
                    <a:effectLst/>
                    <a:uLnTx/>
                    <a:uFillTx/>
                    <a:latin typeface="微软雅黑" pitchFamily="34" charset="-122"/>
                    <a:ea typeface="微软雅黑" pitchFamily="34" charset="-122"/>
                    <a:cs typeface="+mn-cs"/>
                  </a:rPr>
                  <a:t>源</a:t>
                </a:r>
                <a:endParaRPr kumimoji="1" lang="en-US" altLang="zh-CN" sz="1800" b="1" i="0" u="none" strike="noStrike" kern="0" cap="none" spc="0" normalizeH="0" baseline="0" noProof="0" dirty="0">
                  <a:ln>
                    <a:noFill/>
                  </a:ln>
                  <a:effectLst/>
                  <a:uLnTx/>
                  <a:uFillTx/>
                  <a:latin typeface="微软雅黑" pitchFamily="34" charset="-122"/>
                  <a:ea typeface="微软雅黑" pitchFamily="34" charset="-122"/>
                  <a:cs typeface="+mn-cs"/>
                </a:endParaRPr>
              </a:p>
            </p:txBody>
          </p:sp>
          <p:sp>
            <p:nvSpPr>
              <p:cNvPr id="14" name="矩形标注 53">
                <a:extLst>
                  <a:ext uri="{FF2B5EF4-FFF2-40B4-BE49-F238E27FC236}">
                    <a16:creationId xmlns:a16="http://schemas.microsoft.com/office/drawing/2014/main" id="{9C506D51-898C-4876-8F10-9A3EF34AFBD7}"/>
                  </a:ext>
                </a:extLst>
              </p:cNvPr>
              <p:cNvSpPr/>
              <p:nvPr/>
            </p:nvSpPr>
            <p:spPr>
              <a:xfrm flipH="1">
                <a:off x="4455282" y="3441373"/>
                <a:ext cx="337570" cy="315087"/>
              </a:xfrm>
              <a:prstGeom prst="wedgeRectCallout">
                <a:avLst>
                  <a:gd name="adj1" fmla="val -35506"/>
                  <a:gd name="adj2" fmla="val -33683"/>
                </a:avLst>
              </a:prstGeom>
              <a:solidFill>
                <a:schemeClr val="accent2">
                  <a:lumMod val="60000"/>
                  <a:lumOff val="40000"/>
                </a:scheme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800" b="1" i="0" u="none" strike="noStrike" kern="0" cap="none" spc="0" normalizeH="0" baseline="0" noProof="0" dirty="0">
                    <a:ln>
                      <a:noFill/>
                    </a:ln>
                    <a:effectLst/>
                    <a:uLnTx/>
                    <a:uFillTx/>
                    <a:latin typeface="微软雅黑" pitchFamily="34" charset="-122"/>
                    <a:ea typeface="微软雅黑" pitchFamily="34" charset="-122"/>
                    <a:cs typeface="+mn-cs"/>
                  </a:rPr>
                  <a:t>网</a:t>
                </a:r>
                <a:endParaRPr kumimoji="1" lang="en-US" altLang="zh-CN" sz="1800" b="1" i="0" u="none" strike="noStrike" kern="0" cap="none" spc="0" normalizeH="0" baseline="0" noProof="0" dirty="0">
                  <a:ln>
                    <a:noFill/>
                  </a:ln>
                  <a:effectLst/>
                  <a:uLnTx/>
                  <a:uFillTx/>
                  <a:latin typeface="微软雅黑" pitchFamily="34" charset="-122"/>
                  <a:ea typeface="微软雅黑" pitchFamily="34" charset="-122"/>
                  <a:cs typeface="+mn-cs"/>
                </a:endParaRPr>
              </a:p>
            </p:txBody>
          </p:sp>
          <p:sp>
            <p:nvSpPr>
              <p:cNvPr id="17" name="矩形标注 53">
                <a:extLst>
                  <a:ext uri="{FF2B5EF4-FFF2-40B4-BE49-F238E27FC236}">
                    <a16:creationId xmlns:a16="http://schemas.microsoft.com/office/drawing/2014/main" id="{2836998A-B9F0-4E28-8F9E-A05AD7F6B1B7}"/>
                  </a:ext>
                </a:extLst>
              </p:cNvPr>
              <p:cNvSpPr/>
              <p:nvPr/>
            </p:nvSpPr>
            <p:spPr>
              <a:xfrm flipH="1">
                <a:off x="4444754" y="3975463"/>
                <a:ext cx="371327" cy="313138"/>
              </a:xfrm>
              <a:prstGeom prst="wedgeRectCallout">
                <a:avLst>
                  <a:gd name="adj1" fmla="val -35506"/>
                  <a:gd name="adj2" fmla="val -33683"/>
                </a:avLst>
              </a:prstGeom>
              <a:solidFill>
                <a:schemeClr val="accent2">
                  <a:lumMod val="60000"/>
                  <a:lumOff val="40000"/>
                </a:scheme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800" b="1" i="0" u="none" strike="noStrike" kern="0" cap="none" spc="0" normalizeH="0" baseline="0" noProof="0" dirty="0">
                    <a:ln>
                      <a:noFill/>
                    </a:ln>
                    <a:effectLst/>
                    <a:uLnTx/>
                    <a:uFillTx/>
                    <a:latin typeface="微软雅黑" pitchFamily="34" charset="-122"/>
                    <a:ea typeface="微软雅黑" pitchFamily="34" charset="-122"/>
                    <a:cs typeface="+mn-cs"/>
                  </a:rPr>
                  <a:t>荷</a:t>
                </a:r>
                <a:endParaRPr kumimoji="1" lang="en-US" altLang="zh-CN" sz="1800" b="1" i="0" u="none" strike="noStrike" kern="0" cap="none" spc="0" normalizeH="0" baseline="0" noProof="0" dirty="0">
                  <a:ln>
                    <a:noFill/>
                  </a:ln>
                  <a:effectLst/>
                  <a:uLnTx/>
                  <a:uFillTx/>
                  <a:latin typeface="微软雅黑" pitchFamily="34" charset="-122"/>
                  <a:ea typeface="微软雅黑" pitchFamily="34" charset="-122"/>
                  <a:cs typeface="+mn-cs"/>
                </a:endParaRPr>
              </a:p>
            </p:txBody>
          </p:sp>
        </p:grpSp>
        <p:pic>
          <p:nvPicPr>
            <p:cNvPr id="18" name="Picture 17">
              <a:extLst>
                <a:ext uri="{FF2B5EF4-FFF2-40B4-BE49-F238E27FC236}">
                  <a16:creationId xmlns:a16="http://schemas.microsoft.com/office/drawing/2014/main" id="{DF84B245-AC8D-4A88-BFE8-E04FAE7E0273}"/>
                </a:ext>
              </a:extLst>
            </p:cNvPr>
            <p:cNvPicPr>
              <a:picLocks noChangeAspect="1"/>
            </p:cNvPicPr>
            <p:nvPr/>
          </p:nvPicPr>
          <p:blipFill>
            <a:blip r:embed="rId8"/>
            <a:stretch>
              <a:fillRect/>
            </a:stretch>
          </p:blipFill>
          <p:spPr>
            <a:xfrm>
              <a:off x="1865008" y="2479707"/>
              <a:ext cx="1710450" cy="397976"/>
            </a:xfrm>
            <a:prstGeom prst="rect">
              <a:avLst/>
            </a:prstGeom>
          </p:spPr>
        </p:pic>
        <p:pic>
          <p:nvPicPr>
            <p:cNvPr id="19" name="Picture 18">
              <a:extLst>
                <a:ext uri="{FF2B5EF4-FFF2-40B4-BE49-F238E27FC236}">
                  <a16:creationId xmlns:a16="http://schemas.microsoft.com/office/drawing/2014/main" id="{AA717BB9-3CB3-4032-A999-284077258787}"/>
                </a:ext>
              </a:extLst>
            </p:cNvPr>
            <p:cNvPicPr>
              <a:picLocks noChangeAspect="1"/>
            </p:cNvPicPr>
            <p:nvPr/>
          </p:nvPicPr>
          <p:blipFill>
            <a:blip r:embed="rId9"/>
            <a:stretch>
              <a:fillRect/>
            </a:stretch>
          </p:blipFill>
          <p:spPr>
            <a:xfrm>
              <a:off x="1004730" y="2847605"/>
              <a:ext cx="3141211" cy="364158"/>
            </a:xfrm>
            <a:prstGeom prst="rect">
              <a:avLst/>
            </a:prstGeom>
          </p:spPr>
        </p:pic>
        <p:pic>
          <p:nvPicPr>
            <p:cNvPr id="20" name="Picture 19">
              <a:extLst>
                <a:ext uri="{FF2B5EF4-FFF2-40B4-BE49-F238E27FC236}">
                  <a16:creationId xmlns:a16="http://schemas.microsoft.com/office/drawing/2014/main" id="{92606DBD-5DF9-4046-959C-2B81AD7447AB}"/>
                </a:ext>
              </a:extLst>
            </p:cNvPr>
            <p:cNvPicPr>
              <a:picLocks noChangeAspect="1"/>
            </p:cNvPicPr>
            <p:nvPr/>
          </p:nvPicPr>
          <p:blipFill>
            <a:blip r:embed="rId10"/>
            <a:stretch>
              <a:fillRect/>
            </a:stretch>
          </p:blipFill>
          <p:spPr>
            <a:xfrm>
              <a:off x="1509786" y="3261722"/>
              <a:ext cx="2386453" cy="519158"/>
            </a:xfrm>
            <a:prstGeom prst="rect">
              <a:avLst/>
            </a:prstGeom>
          </p:spPr>
        </p:pic>
        <p:sp>
          <p:nvSpPr>
            <p:cNvPr id="23" name="矩形标注 36">
              <a:extLst>
                <a:ext uri="{FF2B5EF4-FFF2-40B4-BE49-F238E27FC236}">
                  <a16:creationId xmlns:a16="http://schemas.microsoft.com/office/drawing/2014/main" id="{05688589-430B-4F6C-A267-92B2C1FD44BF}"/>
                </a:ext>
              </a:extLst>
            </p:cNvPr>
            <p:cNvSpPr/>
            <p:nvPr/>
          </p:nvSpPr>
          <p:spPr>
            <a:xfrm flipH="1">
              <a:off x="590024" y="2468108"/>
              <a:ext cx="372368" cy="1372957"/>
            </a:xfrm>
            <a:prstGeom prst="wedgeRectCallout">
              <a:avLst>
                <a:gd name="adj1" fmla="val -19468"/>
                <a:gd name="adj2" fmla="val 14660"/>
              </a:avLst>
            </a:prstGeom>
            <a:solidFill>
              <a:schemeClr val="accent1">
                <a:lumMod val="60000"/>
                <a:lumOff val="40000"/>
              </a:scheme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b="1" kern="0" noProof="0" dirty="0">
                  <a:solidFill>
                    <a:srgbClr val="C00000"/>
                  </a:solidFill>
                  <a:latin typeface="微软雅黑" pitchFamily="34" charset="-122"/>
                  <a:ea typeface="微软雅黑" pitchFamily="34" charset="-122"/>
                </a:rPr>
                <a:t>热一律</a:t>
              </a:r>
              <a:endParaRPr kumimoji="1" lang="zh-CN" altLang="en-US" sz="1800" b="1" i="0" u="none" strike="noStrike" kern="0" cap="none" spc="0" normalizeH="0" baseline="0" noProof="0" dirty="0">
                <a:ln>
                  <a:noFill/>
                </a:ln>
                <a:solidFill>
                  <a:srgbClr val="C00000"/>
                </a:solidFill>
                <a:effectLst/>
                <a:uLnTx/>
                <a:uFillTx/>
                <a:latin typeface="微软雅黑" pitchFamily="34" charset="-122"/>
                <a:ea typeface="微软雅黑" pitchFamily="34" charset="-122"/>
              </a:endParaRPr>
            </a:p>
          </p:txBody>
        </p:sp>
        <p:sp>
          <p:nvSpPr>
            <p:cNvPr id="24" name="矩形标注 36">
              <a:extLst>
                <a:ext uri="{FF2B5EF4-FFF2-40B4-BE49-F238E27FC236}">
                  <a16:creationId xmlns:a16="http://schemas.microsoft.com/office/drawing/2014/main" id="{0CC12BA6-5DA8-4575-B6B1-68DCB34CD48E}"/>
                </a:ext>
              </a:extLst>
            </p:cNvPr>
            <p:cNvSpPr/>
            <p:nvPr/>
          </p:nvSpPr>
          <p:spPr>
            <a:xfrm flipH="1">
              <a:off x="8250538" y="2452755"/>
              <a:ext cx="372368" cy="1399061"/>
            </a:xfrm>
            <a:prstGeom prst="wedgeRectCallout">
              <a:avLst>
                <a:gd name="adj1" fmla="val -19468"/>
                <a:gd name="adj2" fmla="val 14660"/>
              </a:avLst>
            </a:prstGeom>
            <a:solidFill>
              <a:schemeClr val="accent1">
                <a:lumMod val="60000"/>
                <a:lumOff val="40000"/>
              </a:scheme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b="1" kern="0" noProof="0" dirty="0">
                  <a:solidFill>
                    <a:srgbClr val="C00000"/>
                  </a:solidFill>
                  <a:latin typeface="微软雅黑" pitchFamily="34" charset="-122"/>
                  <a:ea typeface="微软雅黑" pitchFamily="34" charset="-122"/>
                </a:rPr>
                <a:t>热二律</a:t>
              </a:r>
              <a:endParaRPr kumimoji="1" lang="zh-CN" altLang="en-US" sz="1800" b="1" i="0" u="none" strike="noStrike" kern="0" cap="none" spc="0" normalizeH="0" baseline="0" noProof="0" dirty="0">
                <a:ln>
                  <a:noFill/>
                </a:ln>
                <a:solidFill>
                  <a:srgbClr val="C00000"/>
                </a:solidFill>
                <a:effectLst/>
                <a:uLnTx/>
                <a:uFillTx/>
                <a:latin typeface="微软雅黑" pitchFamily="34" charset="-122"/>
                <a:ea typeface="微软雅黑" pitchFamily="34" charset="-122"/>
              </a:endParaRPr>
            </a:p>
          </p:txBody>
        </p:sp>
        <p:pic>
          <p:nvPicPr>
            <p:cNvPr id="27" name="Picture 26">
              <a:extLst>
                <a:ext uri="{FF2B5EF4-FFF2-40B4-BE49-F238E27FC236}">
                  <a16:creationId xmlns:a16="http://schemas.microsoft.com/office/drawing/2014/main" id="{57CA3188-BDF6-4DF6-A72C-65063A971AEF}"/>
                </a:ext>
              </a:extLst>
            </p:cNvPr>
            <p:cNvPicPr>
              <a:picLocks noChangeAspect="1"/>
            </p:cNvPicPr>
            <p:nvPr/>
          </p:nvPicPr>
          <p:blipFill>
            <a:blip r:embed="rId11"/>
            <a:stretch>
              <a:fillRect/>
            </a:stretch>
          </p:blipFill>
          <p:spPr>
            <a:xfrm>
              <a:off x="5066989" y="2420888"/>
              <a:ext cx="2745371" cy="503897"/>
            </a:xfrm>
            <a:prstGeom prst="rect">
              <a:avLst/>
            </a:prstGeom>
          </p:spPr>
        </p:pic>
      </p:grpSp>
      <p:sp>
        <p:nvSpPr>
          <p:cNvPr id="28" name="圆角矩形 44">
            <a:extLst>
              <a:ext uri="{FF2B5EF4-FFF2-40B4-BE49-F238E27FC236}">
                <a16:creationId xmlns:a16="http://schemas.microsoft.com/office/drawing/2014/main" id="{4D776313-30B0-4195-8D18-21BE26D82AC7}"/>
              </a:ext>
            </a:extLst>
          </p:cNvPr>
          <p:cNvSpPr/>
          <p:nvPr/>
        </p:nvSpPr>
        <p:spPr bwMode="auto">
          <a:xfrm>
            <a:off x="472102" y="6398131"/>
            <a:ext cx="7839933" cy="365125"/>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fontAlgn="base">
              <a:spcBef>
                <a:spcPct val="0"/>
              </a:spcBef>
              <a:spcAft>
                <a:spcPct val="0"/>
              </a:spcAft>
              <a:defRPr/>
            </a:pPr>
            <a:r>
              <a:rPr lang="zh-CN" altLang="en-US" sz="2000" b="1" kern="100" spc="10" dirty="0">
                <a:latin typeface="Times New Roman" panose="02020603050405020304" pitchFamily="18" charset="0"/>
                <a:ea typeface="黑体" panose="02010609060101010101" pitchFamily="49" charset="-122"/>
                <a:cs typeface="Times New Roman" panose="02020603050405020304" pitchFamily="18" charset="0"/>
              </a:rPr>
              <a:t>可用于热电综合能源系统的运行、规划及</a:t>
            </a:r>
            <a:r>
              <a:rPr lang="en-US" altLang="zh-CN" sz="2000" b="1" kern="100" spc="1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AA-CAES</a:t>
            </a:r>
            <a:r>
              <a:rPr lang="zh-CN" altLang="en-US" sz="2000" b="1" kern="100" spc="1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多能流产品定价</a:t>
            </a:r>
          </a:p>
        </p:txBody>
      </p:sp>
      <p:sp>
        <p:nvSpPr>
          <p:cNvPr id="26" name="下箭头 99">
            <a:extLst>
              <a:ext uri="{FF2B5EF4-FFF2-40B4-BE49-F238E27FC236}">
                <a16:creationId xmlns:a16="http://schemas.microsoft.com/office/drawing/2014/main" id="{C1EC8D30-4A58-4332-A7FC-7E7F79ABC76E}"/>
              </a:ext>
            </a:extLst>
          </p:cNvPr>
          <p:cNvSpPr/>
          <p:nvPr/>
        </p:nvSpPr>
        <p:spPr>
          <a:xfrm>
            <a:off x="2720892" y="4051012"/>
            <a:ext cx="3751437" cy="498617"/>
          </a:xfrm>
          <a:prstGeom prst="downArrow">
            <a:avLst/>
          </a:prstGeom>
          <a:solidFill>
            <a:schemeClr val="accent2">
              <a:lumMod val="20000"/>
              <a:lumOff val="80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Rectangle 29">
            <a:extLst>
              <a:ext uri="{FF2B5EF4-FFF2-40B4-BE49-F238E27FC236}">
                <a16:creationId xmlns:a16="http://schemas.microsoft.com/office/drawing/2014/main" id="{3AD25A4F-6559-4FE2-BC8C-711B452D0D9E}"/>
              </a:ext>
            </a:extLst>
          </p:cNvPr>
          <p:cNvSpPr/>
          <p:nvPr/>
        </p:nvSpPr>
        <p:spPr>
          <a:xfrm>
            <a:off x="4139020" y="4069622"/>
            <a:ext cx="877163"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兼容性</a:t>
            </a:r>
            <a:endParaRPr lang="zh-CN" altLang="en-US" dirty="0"/>
          </a:p>
        </p:txBody>
      </p:sp>
      <p:sp>
        <p:nvSpPr>
          <p:cNvPr id="31" name="Rectangle 30">
            <a:extLst>
              <a:ext uri="{FF2B5EF4-FFF2-40B4-BE49-F238E27FC236}">
                <a16:creationId xmlns:a16="http://schemas.microsoft.com/office/drawing/2014/main" id="{596A118F-89C8-40E9-8C81-B0514AA95F3E}"/>
              </a:ext>
            </a:extLst>
          </p:cNvPr>
          <p:cNvSpPr/>
          <p:nvPr/>
        </p:nvSpPr>
        <p:spPr>
          <a:xfrm>
            <a:off x="756295" y="3985486"/>
            <a:ext cx="2561919" cy="338554"/>
          </a:xfrm>
          <a:prstGeom prst="rect">
            <a:avLst/>
          </a:prstGeom>
        </p:spPr>
        <p:txBody>
          <a:bodyPr wrap="none">
            <a:spAutoFit/>
          </a:bodyPr>
          <a:lstStyle/>
          <a:p>
            <a:pPr algn="ctr" fontAlgn="base">
              <a:spcBef>
                <a:spcPct val="50000"/>
              </a:spcBef>
              <a:spcAft>
                <a:spcPct val="0"/>
              </a:spcAft>
              <a:defRPr/>
            </a:pPr>
            <a:r>
              <a:rPr kumimoji="1" lang="zh-CN" altLang="en-US" sz="1600" kern="0" dirty="0">
                <a:latin typeface="微软雅黑" pitchFamily="34" charset="-122"/>
                <a:ea typeface="微软雅黑" pitchFamily="34" charset="-122"/>
              </a:rPr>
              <a:t>电能㶲为</a:t>
            </a:r>
            <a:r>
              <a:rPr kumimoji="1" lang="en-US" altLang="zh-CN" sz="1600" kern="0" dirty="0">
                <a:latin typeface="微软雅黑" pitchFamily="34" charset="-122"/>
                <a:ea typeface="微软雅黑" pitchFamily="34" charset="-122"/>
              </a:rPr>
              <a:t>1</a:t>
            </a:r>
            <a:r>
              <a:rPr kumimoji="1" lang="zh-CN" altLang="en-US" sz="1600" kern="0" dirty="0">
                <a:latin typeface="微软雅黑" pitchFamily="34" charset="-122"/>
                <a:ea typeface="微软雅黑" pitchFamily="34" charset="-122"/>
              </a:rPr>
              <a:t>、模型无需改变</a:t>
            </a:r>
            <a:endParaRPr kumimoji="1" lang="en-US" altLang="zh-CN" sz="1600" kern="0" dirty="0">
              <a:latin typeface="微软雅黑" pitchFamily="34" charset="-122"/>
              <a:ea typeface="微软雅黑" pitchFamily="34" charset="-122"/>
            </a:endParaRPr>
          </a:p>
        </p:txBody>
      </p:sp>
      <p:sp>
        <p:nvSpPr>
          <p:cNvPr id="32" name="Rectangle 31">
            <a:extLst>
              <a:ext uri="{FF2B5EF4-FFF2-40B4-BE49-F238E27FC236}">
                <a16:creationId xmlns:a16="http://schemas.microsoft.com/office/drawing/2014/main" id="{8A2B3554-3C55-49EF-954B-7184422E2D6F}"/>
              </a:ext>
            </a:extLst>
          </p:cNvPr>
          <p:cNvSpPr/>
          <p:nvPr/>
        </p:nvSpPr>
        <p:spPr>
          <a:xfrm>
            <a:off x="5454294" y="4022770"/>
            <a:ext cx="2715808" cy="338554"/>
          </a:xfrm>
          <a:prstGeom prst="rect">
            <a:avLst/>
          </a:prstGeom>
        </p:spPr>
        <p:txBody>
          <a:bodyPr wrap="none">
            <a:spAutoFit/>
          </a:bodyPr>
          <a:lstStyle/>
          <a:p>
            <a:pPr algn="ctr" fontAlgn="base">
              <a:spcBef>
                <a:spcPct val="50000"/>
              </a:spcBef>
              <a:spcAft>
                <a:spcPct val="0"/>
              </a:spcAft>
              <a:defRPr/>
            </a:pPr>
            <a:r>
              <a:rPr kumimoji="1" lang="en-US" altLang="zh-CN" sz="1600" kern="0" dirty="0">
                <a:latin typeface="微软雅黑" pitchFamily="34" charset="-122"/>
                <a:ea typeface="微软雅黑" pitchFamily="34" charset="-122"/>
              </a:rPr>
              <a:t>AA-CAES</a:t>
            </a:r>
            <a:r>
              <a:rPr kumimoji="1" lang="zh-CN" altLang="en-US" sz="1600" kern="0" dirty="0">
                <a:latin typeface="微软雅黑" pitchFamily="34" charset="-122"/>
                <a:ea typeface="微软雅黑" pitchFamily="34" charset="-122"/>
              </a:rPr>
              <a:t>型能量枢纽㶲接口</a:t>
            </a:r>
            <a:endParaRPr kumimoji="1" lang="en-US" altLang="zh-CN" sz="1600" kern="0" dirty="0">
              <a:latin typeface="微软雅黑" pitchFamily="34" charset="-122"/>
              <a:ea typeface="微软雅黑" pitchFamily="34" charset="-122"/>
            </a:endParaRPr>
          </a:p>
        </p:txBody>
      </p:sp>
      <p:sp>
        <p:nvSpPr>
          <p:cNvPr id="6" name="Slide Number Placeholder 5">
            <a:extLst>
              <a:ext uri="{FF2B5EF4-FFF2-40B4-BE49-F238E27FC236}">
                <a16:creationId xmlns:a16="http://schemas.microsoft.com/office/drawing/2014/main" id="{153DAA1C-FDE1-468B-9DD0-35365F4651D2}"/>
              </a:ext>
            </a:extLst>
          </p:cNvPr>
          <p:cNvSpPr>
            <a:spLocks noGrp="1"/>
          </p:cNvSpPr>
          <p:nvPr>
            <p:ph type="sldNum" sz="quarter" idx="12"/>
          </p:nvPr>
        </p:nvSpPr>
        <p:spPr/>
        <p:txBody>
          <a:bodyPr/>
          <a:lstStyle/>
          <a:p>
            <a:fld id="{7D9BB5D0-35E4-459D-AEF3-FE4D7C45CC19}" type="slidenum">
              <a:rPr lang="zh-CN" altLang="en-US" smtClean="0"/>
              <a:pPr/>
              <a:t>29</a:t>
            </a:fld>
            <a:r>
              <a:rPr lang="en-US" altLang="zh-CN"/>
              <a:t>/42</a:t>
            </a:r>
            <a:endParaRPr lang="zh-CN" altLang="en-US" dirty="0"/>
          </a:p>
        </p:txBody>
      </p:sp>
    </p:spTree>
    <p:extLst>
      <p:ext uri="{BB962C8B-B14F-4D97-AF65-F5344CB8AC3E}">
        <p14:creationId xmlns:p14="http://schemas.microsoft.com/office/powerpoint/2010/main" val="3619991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1C7C69D-4B13-4E77-913F-0A11BCB82A62}"/>
              </a:ext>
            </a:extLst>
          </p:cNvPr>
          <p:cNvPicPr>
            <a:picLocks noChangeAspect="1"/>
          </p:cNvPicPr>
          <p:nvPr/>
        </p:nvPicPr>
        <p:blipFill>
          <a:blip r:embed="rId3"/>
          <a:stretch>
            <a:fillRect/>
          </a:stretch>
        </p:blipFill>
        <p:spPr>
          <a:xfrm>
            <a:off x="651415" y="4523555"/>
            <a:ext cx="7915118" cy="1785765"/>
          </a:xfrm>
          <a:prstGeom prst="rect">
            <a:avLst/>
          </a:prstGeom>
        </p:spPr>
      </p:pic>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9" name="Rectangle 2"/>
          <p:cNvSpPr txBox="1">
            <a:spLocks noChangeArrowheads="1"/>
          </p:cNvSpPr>
          <p:nvPr/>
        </p:nvSpPr>
        <p:spPr bwMode="auto">
          <a:xfrm>
            <a:off x="302799" y="-27384"/>
            <a:ext cx="390916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1. </a:t>
            </a:r>
            <a:r>
              <a:rPr lang="zh-CN" altLang="en-US" sz="3200" kern="0" dirty="0">
                <a:effectLst/>
              </a:rPr>
              <a:t>研究背景</a:t>
            </a:r>
          </a:p>
        </p:txBody>
      </p:sp>
      <p:sp>
        <p:nvSpPr>
          <p:cNvPr id="29" name="矩形 1"/>
          <p:cNvSpPr>
            <a:spLocks noChangeArrowheads="1"/>
          </p:cNvSpPr>
          <p:nvPr/>
        </p:nvSpPr>
        <p:spPr bwMode="auto">
          <a:xfrm>
            <a:off x="434024" y="717573"/>
            <a:ext cx="3993960"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新能源电力系统</a:t>
            </a:r>
            <a:r>
              <a:rPr lang="zh-CN" altLang="en-US" sz="2400" b="1" dirty="0">
                <a:solidFill>
                  <a:srgbClr val="C00000"/>
                </a:solidFill>
                <a:latin typeface="微软雅黑" pitchFamily="34" charset="-122"/>
                <a:ea typeface="微软雅黑" pitchFamily="34" charset="-122"/>
              </a:rPr>
              <a:t>现状</a:t>
            </a:r>
            <a:r>
              <a:rPr lang="zh-CN" altLang="en-US" sz="2400" b="1" dirty="0">
                <a:latin typeface="微软雅黑" pitchFamily="34" charset="-122"/>
                <a:ea typeface="微软雅黑" pitchFamily="34" charset="-122"/>
              </a:rPr>
              <a:t>（</a:t>
            </a:r>
            <a:r>
              <a:rPr lang="en-US" altLang="zh-CN" sz="2400" b="1" dirty="0">
                <a:latin typeface="微软雅黑" pitchFamily="34" charset="-122"/>
                <a:ea typeface="微软雅黑" pitchFamily="34" charset="-122"/>
              </a:rPr>
              <a:t>I</a:t>
            </a:r>
            <a:r>
              <a:rPr lang="zh-CN" altLang="en-US" sz="2400" b="1" dirty="0">
                <a:latin typeface="微软雅黑" pitchFamily="34" charset="-122"/>
                <a:ea typeface="微软雅黑" pitchFamily="34" charset="-122"/>
              </a:rPr>
              <a:t>）</a:t>
            </a:r>
            <a:endParaRPr kumimoji="0" lang="en-US" altLang="zh-CN" sz="2400" b="1" dirty="0">
              <a:latin typeface="微软雅黑" pitchFamily="34" charset="-122"/>
              <a:ea typeface="微软雅黑" pitchFamily="34" charset="-122"/>
            </a:endParaRPr>
          </a:p>
        </p:txBody>
      </p:sp>
      <p:grpSp>
        <p:nvGrpSpPr>
          <p:cNvPr id="14" name="Group 13">
            <a:extLst>
              <a:ext uri="{FF2B5EF4-FFF2-40B4-BE49-F238E27FC236}">
                <a16:creationId xmlns:a16="http://schemas.microsoft.com/office/drawing/2014/main" id="{516915F3-8441-4327-B853-D7037B779B7E}"/>
              </a:ext>
            </a:extLst>
          </p:cNvPr>
          <p:cNvGrpSpPr/>
          <p:nvPr/>
        </p:nvGrpSpPr>
        <p:grpSpPr>
          <a:xfrm>
            <a:off x="655623" y="1350561"/>
            <a:ext cx="3886209" cy="2633424"/>
            <a:chOff x="810394" y="1350561"/>
            <a:chExt cx="3731437" cy="2554373"/>
          </a:xfrm>
        </p:grpSpPr>
        <p:pic>
          <p:nvPicPr>
            <p:cNvPr id="2" name="Picture 1"/>
            <p:cNvPicPr>
              <a:picLocks noChangeAspect="1"/>
            </p:cNvPicPr>
            <p:nvPr/>
          </p:nvPicPr>
          <p:blipFill>
            <a:blip r:embed="rId4"/>
            <a:stretch>
              <a:fillRect/>
            </a:stretch>
          </p:blipFill>
          <p:spPr>
            <a:xfrm>
              <a:off x="2777447" y="1377156"/>
              <a:ext cx="1764384" cy="806133"/>
            </a:xfrm>
            <a:prstGeom prst="rect">
              <a:avLst/>
            </a:prstGeom>
          </p:spPr>
        </p:pic>
        <p:grpSp>
          <p:nvGrpSpPr>
            <p:cNvPr id="6" name="Group 5"/>
            <p:cNvGrpSpPr/>
            <p:nvPr/>
          </p:nvGrpSpPr>
          <p:grpSpPr>
            <a:xfrm>
              <a:off x="810394" y="2250022"/>
              <a:ext cx="1778248" cy="1198867"/>
              <a:chOff x="1512019" y="4571834"/>
              <a:chExt cx="1590737" cy="1193068"/>
            </a:xfrm>
          </p:grpSpPr>
          <p:pic>
            <p:nvPicPr>
              <p:cNvPr id="3" name="Picture 2"/>
              <p:cNvPicPr>
                <a:picLocks noChangeAspect="1"/>
              </p:cNvPicPr>
              <p:nvPr/>
            </p:nvPicPr>
            <p:blipFill>
              <a:blip r:embed="rId5"/>
              <a:stretch>
                <a:fillRect/>
              </a:stretch>
            </p:blipFill>
            <p:spPr>
              <a:xfrm>
                <a:off x="1601935" y="4571834"/>
                <a:ext cx="1285875" cy="876300"/>
              </a:xfrm>
              <a:prstGeom prst="rect">
                <a:avLst/>
              </a:prstGeom>
            </p:spPr>
          </p:pic>
          <p:pic>
            <p:nvPicPr>
              <p:cNvPr id="4" name="Picture 3"/>
              <p:cNvPicPr>
                <a:picLocks noChangeAspect="1"/>
              </p:cNvPicPr>
              <p:nvPr/>
            </p:nvPicPr>
            <p:blipFill>
              <a:blip r:embed="rId6"/>
              <a:stretch>
                <a:fillRect/>
              </a:stretch>
            </p:blipFill>
            <p:spPr>
              <a:xfrm>
                <a:off x="1512019" y="5515750"/>
                <a:ext cx="1590737" cy="249152"/>
              </a:xfrm>
              <a:prstGeom prst="rect">
                <a:avLst/>
              </a:prstGeom>
            </p:spPr>
          </p:pic>
        </p:grpSp>
        <p:sp>
          <p:nvSpPr>
            <p:cNvPr id="7" name="Rectangle 6"/>
            <p:cNvSpPr/>
            <p:nvPr/>
          </p:nvSpPr>
          <p:spPr>
            <a:xfrm>
              <a:off x="1364596" y="3516835"/>
              <a:ext cx="669843" cy="388099"/>
            </a:xfrm>
            <a:prstGeom prst="rect">
              <a:avLst/>
            </a:prstGeom>
          </p:spPr>
          <p:txBody>
            <a:bodyPr wrap="none">
              <a:spAutoFit/>
            </a:bodyPr>
            <a:lstStyle/>
            <a:p>
              <a:r>
                <a:rPr lang="en-US" altLang="zh-CN" sz="2000" b="1" dirty="0">
                  <a:solidFill>
                    <a:srgbClr val="FF0000"/>
                  </a:solidFill>
                  <a:latin typeface="Arial" panose="020B0604020202020204" pitchFamily="34" charset="0"/>
                  <a:ea typeface="微软雅黑" panose="020B0503020204020204" pitchFamily="34" charset="-122"/>
                  <a:cs typeface="Times New Roman" panose="02020603050405020304" pitchFamily="18" charset="0"/>
                </a:rPr>
                <a:t>50%</a:t>
              </a:r>
              <a:endParaRPr lang="en-US" sz="2000" dirty="0">
                <a:solidFill>
                  <a:srgbClr val="FF0000"/>
                </a:solidFill>
              </a:endParaRPr>
            </a:p>
          </p:txBody>
        </p:sp>
        <p:pic>
          <p:nvPicPr>
            <p:cNvPr id="10" name="Picture 9"/>
            <p:cNvPicPr>
              <a:picLocks noChangeAspect="1"/>
            </p:cNvPicPr>
            <p:nvPr/>
          </p:nvPicPr>
          <p:blipFill>
            <a:blip r:embed="rId7"/>
            <a:stretch>
              <a:fillRect/>
            </a:stretch>
          </p:blipFill>
          <p:spPr>
            <a:xfrm>
              <a:off x="2816147" y="2287089"/>
              <a:ext cx="1527068" cy="1527068"/>
            </a:xfrm>
            <a:prstGeom prst="rect">
              <a:avLst/>
            </a:prstGeom>
          </p:spPr>
        </p:pic>
        <p:pic>
          <p:nvPicPr>
            <p:cNvPr id="12" name="Picture 11"/>
            <p:cNvPicPr>
              <a:picLocks noChangeAspect="1"/>
            </p:cNvPicPr>
            <p:nvPr/>
          </p:nvPicPr>
          <p:blipFill>
            <a:blip r:embed="rId8"/>
            <a:stretch>
              <a:fillRect/>
            </a:stretch>
          </p:blipFill>
          <p:spPr>
            <a:xfrm>
              <a:off x="824830" y="1350561"/>
              <a:ext cx="1740400" cy="859722"/>
            </a:xfrm>
            <a:prstGeom prst="rect">
              <a:avLst/>
            </a:prstGeom>
          </p:spPr>
        </p:pic>
      </p:grpSp>
      <p:sp>
        <p:nvSpPr>
          <p:cNvPr id="36" name="圆角矩形 44">
            <a:extLst>
              <a:ext uri="{FF2B5EF4-FFF2-40B4-BE49-F238E27FC236}">
                <a16:creationId xmlns:a16="http://schemas.microsoft.com/office/drawing/2014/main" id="{2997C564-2E8B-481D-9059-7D7A589BC5F3}"/>
              </a:ext>
            </a:extLst>
          </p:cNvPr>
          <p:cNvSpPr/>
          <p:nvPr/>
        </p:nvSpPr>
        <p:spPr bwMode="auto">
          <a:xfrm>
            <a:off x="537494" y="6425816"/>
            <a:ext cx="7780979" cy="362663"/>
          </a:xfrm>
          <a:prstGeom prst="round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fontAlgn="base" hangingPunct="0">
              <a:spcBef>
                <a:spcPct val="0"/>
              </a:spcBef>
              <a:spcAft>
                <a:spcPct val="0"/>
              </a:spcAft>
              <a:defRPr/>
            </a:pPr>
            <a:r>
              <a:rPr lang="zh-CN" altLang="en-US" sz="2000" b="1" dirty="0">
                <a:solidFill>
                  <a:srgbClr val="000000"/>
                </a:solidFill>
                <a:latin typeface="微软雅黑" panose="020B0503020204020204" pitchFamily="34" charset="-122"/>
                <a:ea typeface="微软雅黑" panose="020B0503020204020204" pitchFamily="34" charset="-122"/>
              </a:rPr>
              <a:t>受限于电力系统</a:t>
            </a:r>
            <a:r>
              <a:rPr lang="zh-CN" altLang="en-US" sz="2000" b="1" dirty="0">
                <a:solidFill>
                  <a:srgbClr val="C00000"/>
                </a:solidFill>
                <a:latin typeface="微软雅黑" panose="020B0503020204020204" pitchFamily="34" charset="-122"/>
                <a:ea typeface="微软雅黑" panose="020B0503020204020204" pitchFamily="34" charset="-122"/>
              </a:rPr>
              <a:t>灵活性资源</a:t>
            </a:r>
            <a:r>
              <a:rPr lang="zh-CN" altLang="en-US" sz="2000" b="1" dirty="0">
                <a:latin typeface="微软雅黑" panose="020B0503020204020204" pitchFamily="34" charset="-122"/>
                <a:ea typeface="微软雅黑" panose="020B0503020204020204" pitchFamily="34" charset="-122"/>
              </a:rPr>
              <a:t>，新能源机组</a:t>
            </a:r>
            <a:r>
              <a:rPr lang="zh-CN" altLang="en-US" sz="2000" b="1" dirty="0">
                <a:solidFill>
                  <a:srgbClr val="C00000"/>
                </a:solidFill>
                <a:latin typeface="微软雅黑" panose="020B0503020204020204" pitchFamily="34" charset="-122"/>
                <a:ea typeface="微软雅黑" panose="020B0503020204020204" pitchFamily="34" charset="-122"/>
              </a:rPr>
              <a:t>电量</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容量</a:t>
            </a:r>
            <a:r>
              <a:rPr lang="zh-CN" altLang="en-US" sz="2000" b="1" dirty="0">
                <a:latin typeface="微软雅黑" panose="020B0503020204020204" pitchFamily="34" charset="-122"/>
                <a:ea typeface="微软雅黑" panose="020B0503020204020204" pitchFamily="34" charset="-122"/>
              </a:rPr>
              <a:t>继续渗透受阻</a:t>
            </a:r>
            <a:endParaRPr kumimoji="0" lang="zh-CN" altLang="en-US"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0" name="Rectangle 19">
            <a:extLst>
              <a:ext uri="{FF2B5EF4-FFF2-40B4-BE49-F238E27FC236}">
                <a16:creationId xmlns:a16="http://schemas.microsoft.com/office/drawing/2014/main" id="{DA7EEE1F-984F-46AA-A934-201F43168244}"/>
              </a:ext>
            </a:extLst>
          </p:cNvPr>
          <p:cNvSpPr/>
          <p:nvPr/>
        </p:nvSpPr>
        <p:spPr>
          <a:xfrm>
            <a:off x="4191719" y="800285"/>
            <a:ext cx="4662030" cy="400110"/>
          </a:xfrm>
          <a:prstGeom prst="rect">
            <a:avLst/>
          </a:prstGeom>
        </p:spPr>
        <p:txBody>
          <a:bodyPr wrap="square">
            <a:spAutoFit/>
          </a:bodyPr>
          <a:lstStyle/>
          <a:p>
            <a:pPr algn="ctr"/>
            <a:r>
              <a:rPr lang="zh-CN" altLang="en-US" sz="2000" u="sng" dirty="0">
                <a:latin typeface="times" panose="02020603050405020304" pitchFamily="18" charset="0"/>
                <a:ea typeface="黑体" panose="02010609060101010101" pitchFamily="49" charset="-122"/>
                <a:cs typeface="times" panose="02020603050405020304" pitchFamily="18" charset="0"/>
              </a:rPr>
              <a:t>新能源容量与电量高比例渗透</a:t>
            </a:r>
            <a:r>
              <a:rPr lang="zh-CN" altLang="en-US" sz="2000" u="sng" dirty="0">
                <a:solidFill>
                  <a:srgbClr val="C00000"/>
                </a:solidFill>
                <a:latin typeface="times" panose="02020603050405020304" pitchFamily="18" charset="0"/>
                <a:ea typeface="黑体" panose="02010609060101010101" pitchFamily="49" charset="-122"/>
                <a:cs typeface="times" panose="02020603050405020304" pitchFamily="18" charset="0"/>
              </a:rPr>
              <a:t>渐成共识</a:t>
            </a:r>
          </a:p>
        </p:txBody>
      </p:sp>
      <p:pic>
        <p:nvPicPr>
          <p:cNvPr id="21" name="Picture 20">
            <a:extLst>
              <a:ext uri="{FF2B5EF4-FFF2-40B4-BE49-F238E27FC236}">
                <a16:creationId xmlns:a16="http://schemas.microsoft.com/office/drawing/2014/main" id="{3B4CD769-BE38-4D37-A7FE-856664F47A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25593" y="1292949"/>
            <a:ext cx="3447749" cy="2772347"/>
          </a:xfrm>
          <a:prstGeom prst="rect">
            <a:avLst/>
          </a:prstGeom>
        </p:spPr>
      </p:pic>
      <p:sp>
        <p:nvSpPr>
          <p:cNvPr id="23" name="TextBox 22">
            <a:extLst>
              <a:ext uri="{FF2B5EF4-FFF2-40B4-BE49-F238E27FC236}">
                <a16:creationId xmlns:a16="http://schemas.microsoft.com/office/drawing/2014/main" id="{C6EF4D04-EA45-4518-B3C2-436CF0DCD14C}"/>
              </a:ext>
            </a:extLst>
          </p:cNvPr>
          <p:cNvSpPr txBox="1"/>
          <p:nvPr/>
        </p:nvSpPr>
        <p:spPr>
          <a:xfrm>
            <a:off x="5221166" y="3922062"/>
            <a:ext cx="3330910" cy="276999"/>
          </a:xfrm>
          <a:prstGeom prst="rect">
            <a:avLst/>
          </a:prstGeom>
          <a:noFill/>
        </p:spPr>
        <p:txBody>
          <a:bodyPr wrap="square" rtlCol="0">
            <a:spAutoFit/>
          </a:bodyPr>
          <a:lstStyle/>
          <a:p>
            <a:r>
              <a:rPr lang="zh-CN" altLang="en-US" sz="1200" i="1" u="sng" dirty="0">
                <a:latin typeface="黑体" panose="02010609060101010101" pitchFamily="49" charset="-122"/>
                <a:ea typeface="黑体" panose="02010609060101010101" pitchFamily="49" charset="-122"/>
              </a:rPr>
              <a:t>青海电网“绿电</a:t>
            </a:r>
            <a:r>
              <a:rPr lang="en-US" altLang="zh-CN" sz="1200" i="1" u="sng" dirty="0">
                <a:latin typeface="黑体" panose="02010609060101010101" pitchFamily="49" charset="-122"/>
                <a:ea typeface="黑体" panose="02010609060101010101" pitchFamily="49" charset="-122"/>
              </a:rPr>
              <a:t>9</a:t>
            </a:r>
            <a:r>
              <a:rPr lang="zh-CN" altLang="en-US" sz="1200" i="1" u="sng" dirty="0">
                <a:latin typeface="黑体" panose="02010609060101010101" pitchFamily="49" charset="-122"/>
                <a:ea typeface="黑体" panose="02010609060101010101" pitchFamily="49" charset="-122"/>
              </a:rPr>
              <a:t>日”装机容量，图源自网络</a:t>
            </a:r>
          </a:p>
        </p:txBody>
      </p:sp>
      <p:sp>
        <p:nvSpPr>
          <p:cNvPr id="8" name="Rectangle: Rounded Corners 7">
            <a:extLst>
              <a:ext uri="{FF2B5EF4-FFF2-40B4-BE49-F238E27FC236}">
                <a16:creationId xmlns:a16="http://schemas.microsoft.com/office/drawing/2014/main" id="{2B1191C9-D7B8-4099-B08E-72559F2C1ACB}"/>
              </a:ext>
            </a:extLst>
          </p:cNvPr>
          <p:cNvSpPr/>
          <p:nvPr/>
        </p:nvSpPr>
        <p:spPr>
          <a:xfrm>
            <a:off x="533278" y="1294369"/>
            <a:ext cx="4100075" cy="2917825"/>
          </a:xfrm>
          <a:prstGeom prst="roundRect">
            <a:avLst>
              <a:gd name="adj" fmla="val 4500"/>
            </a:avLst>
          </a:pr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a:extLst>
              <a:ext uri="{FF2B5EF4-FFF2-40B4-BE49-F238E27FC236}">
                <a16:creationId xmlns:a16="http://schemas.microsoft.com/office/drawing/2014/main" id="{A6FB0781-E4AD-4626-A1CE-F3EEB5899AC3}"/>
              </a:ext>
            </a:extLst>
          </p:cNvPr>
          <p:cNvSpPr txBox="1"/>
          <p:nvPr/>
        </p:nvSpPr>
        <p:spPr>
          <a:xfrm>
            <a:off x="2257379" y="3882367"/>
            <a:ext cx="2260072" cy="276999"/>
          </a:xfrm>
          <a:prstGeom prst="rect">
            <a:avLst/>
          </a:prstGeom>
          <a:noFill/>
        </p:spPr>
        <p:txBody>
          <a:bodyPr wrap="square" rtlCol="0">
            <a:spAutoFit/>
          </a:bodyPr>
          <a:lstStyle/>
          <a:p>
            <a:r>
              <a:rPr lang="zh-CN" altLang="en-US" sz="1200" i="1" u="sng" dirty="0">
                <a:latin typeface="黑体" panose="02010609060101010101" pitchFamily="49" charset="-122"/>
                <a:ea typeface="黑体" panose="02010609060101010101" pitchFamily="49" charset="-122"/>
              </a:rPr>
              <a:t>高比例可再生能源规划与法令</a:t>
            </a:r>
          </a:p>
        </p:txBody>
      </p:sp>
      <p:pic>
        <p:nvPicPr>
          <p:cNvPr id="31" name="Picture 30">
            <a:extLst>
              <a:ext uri="{FF2B5EF4-FFF2-40B4-BE49-F238E27FC236}">
                <a16:creationId xmlns:a16="http://schemas.microsoft.com/office/drawing/2014/main" id="{34E68476-87DF-4261-A34C-CD0A86D4821A}"/>
              </a:ext>
            </a:extLst>
          </p:cNvPr>
          <p:cNvPicPr>
            <a:picLocks noChangeAspect="1"/>
          </p:cNvPicPr>
          <p:nvPr/>
        </p:nvPicPr>
        <p:blipFill>
          <a:blip r:embed="rId10"/>
          <a:stretch>
            <a:fillRect/>
          </a:stretch>
        </p:blipFill>
        <p:spPr>
          <a:xfrm>
            <a:off x="709597" y="4438347"/>
            <a:ext cx="7793741" cy="1849327"/>
          </a:xfrm>
          <a:prstGeom prst="rect">
            <a:avLst/>
          </a:prstGeom>
        </p:spPr>
      </p:pic>
      <p:sp>
        <p:nvSpPr>
          <p:cNvPr id="13" name="Slide Number Placeholder 12">
            <a:extLst>
              <a:ext uri="{FF2B5EF4-FFF2-40B4-BE49-F238E27FC236}">
                <a16:creationId xmlns:a16="http://schemas.microsoft.com/office/drawing/2014/main" id="{62A01D2A-93FB-4C97-84EC-4B5CF13FF275}"/>
              </a:ext>
            </a:extLst>
          </p:cNvPr>
          <p:cNvSpPr>
            <a:spLocks noGrp="1"/>
          </p:cNvSpPr>
          <p:nvPr>
            <p:ph type="sldNum" sz="quarter" idx="12"/>
          </p:nvPr>
        </p:nvSpPr>
        <p:spPr/>
        <p:txBody>
          <a:bodyPr/>
          <a:lstStyle/>
          <a:p>
            <a:fld id="{7D9BB5D0-35E4-459D-AEF3-FE4D7C45CC19}" type="slidenum">
              <a:rPr lang="zh-CN" altLang="en-US" smtClean="0"/>
              <a:pPr/>
              <a:t>3</a:t>
            </a:fld>
            <a:r>
              <a:rPr lang="en-US" altLang="zh-CN"/>
              <a:t>/42</a:t>
            </a:r>
            <a:endParaRPr lang="zh-CN" altLang="en-US" dirty="0"/>
          </a:p>
        </p:txBody>
      </p:sp>
    </p:spTree>
    <p:extLst>
      <p:ext uri="{BB962C8B-B14F-4D97-AF65-F5344CB8AC3E}">
        <p14:creationId xmlns:p14="http://schemas.microsoft.com/office/powerpoint/2010/main" val="363563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C0BC3A8-3847-4E54-99CA-482BB1BB86BC}"/>
              </a:ext>
            </a:extLst>
          </p:cNvPr>
          <p:cNvPicPr>
            <a:picLocks noChangeAspect="1"/>
          </p:cNvPicPr>
          <p:nvPr/>
        </p:nvPicPr>
        <p:blipFill>
          <a:blip r:embed="rId3"/>
          <a:stretch>
            <a:fillRect/>
          </a:stretch>
        </p:blipFill>
        <p:spPr>
          <a:xfrm>
            <a:off x="450911" y="1099925"/>
            <a:ext cx="3332045" cy="1561351"/>
          </a:xfrm>
          <a:prstGeom prst="rect">
            <a:avLst/>
          </a:prstGeom>
        </p:spPr>
      </p:pic>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29" name="矩形 1"/>
          <p:cNvSpPr>
            <a:spLocks noChangeArrowheads="1"/>
          </p:cNvSpPr>
          <p:nvPr/>
        </p:nvSpPr>
        <p:spPr bwMode="auto">
          <a:xfrm>
            <a:off x="323404" y="763967"/>
            <a:ext cx="7488956"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面向热电综合能源市场的能量枢纽</a:t>
            </a:r>
            <a:r>
              <a:rPr lang="zh-CN" altLang="en-US" sz="2400" b="1" dirty="0">
                <a:solidFill>
                  <a:srgbClr val="C00000"/>
                </a:solidFill>
                <a:latin typeface="微软雅黑" pitchFamily="34" charset="-122"/>
                <a:ea typeface="微软雅黑" pitchFamily="34" charset="-122"/>
              </a:rPr>
              <a:t>竞标策略</a:t>
            </a:r>
            <a:endParaRPr kumimoji="0" lang="en-US" altLang="zh-CN" sz="2400" b="1" baseline="30000" dirty="0">
              <a:solidFill>
                <a:srgbClr val="C00000"/>
              </a:solidFill>
              <a:latin typeface="微软雅黑" pitchFamily="34" charset="-122"/>
              <a:ea typeface="微软雅黑" pitchFamily="34" charset="-122"/>
            </a:endParaRPr>
          </a:p>
        </p:txBody>
      </p:sp>
      <p:sp>
        <p:nvSpPr>
          <p:cNvPr id="36" name="Rectangle 2">
            <a:extLst>
              <a:ext uri="{FF2B5EF4-FFF2-40B4-BE49-F238E27FC236}">
                <a16:creationId xmlns:a16="http://schemas.microsoft.com/office/drawing/2014/main" id="{FE56D769-5AE2-4F03-B7C6-461E41F9FD9A}"/>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2.3 </a:t>
            </a:r>
            <a:r>
              <a:rPr lang="zh-CN" altLang="en-US" sz="3200" kern="0" dirty="0">
                <a:solidFill>
                  <a:srgbClr val="C00000"/>
                </a:solidFill>
                <a:effectLst/>
              </a:rPr>
              <a:t>荷侧</a:t>
            </a:r>
            <a:r>
              <a:rPr lang="zh-CN" altLang="en-US" sz="3200" kern="0" dirty="0">
                <a:effectLst/>
              </a:rPr>
              <a:t>先进绝热压缩空气</a:t>
            </a:r>
            <a:r>
              <a:rPr lang="zh-CN" altLang="en-US" sz="3200" kern="0" dirty="0">
                <a:solidFill>
                  <a:srgbClr val="C00000"/>
                </a:solidFill>
                <a:effectLst/>
              </a:rPr>
              <a:t>能量枢纽</a:t>
            </a:r>
            <a:r>
              <a:rPr lang="zh-CN" altLang="en-US" sz="3200" kern="0" dirty="0">
                <a:effectLst/>
              </a:rPr>
              <a:t>建模及运行</a:t>
            </a:r>
          </a:p>
        </p:txBody>
      </p:sp>
      <p:pic>
        <p:nvPicPr>
          <p:cNvPr id="5" name="Picture 4">
            <a:extLst>
              <a:ext uri="{FF2B5EF4-FFF2-40B4-BE49-F238E27FC236}">
                <a16:creationId xmlns:a16="http://schemas.microsoft.com/office/drawing/2014/main" id="{C9EC1C10-5B2E-429F-B665-9023D5601F0E}"/>
              </a:ext>
            </a:extLst>
          </p:cNvPr>
          <p:cNvPicPr>
            <a:picLocks noChangeAspect="1"/>
          </p:cNvPicPr>
          <p:nvPr/>
        </p:nvPicPr>
        <p:blipFill>
          <a:blip r:embed="rId4"/>
          <a:stretch>
            <a:fillRect/>
          </a:stretch>
        </p:blipFill>
        <p:spPr>
          <a:xfrm>
            <a:off x="3763309" y="1254637"/>
            <a:ext cx="4685365" cy="2613189"/>
          </a:xfrm>
          <a:prstGeom prst="rect">
            <a:avLst/>
          </a:prstGeom>
        </p:spPr>
      </p:pic>
      <p:sp>
        <p:nvSpPr>
          <p:cNvPr id="14" name="Rectangle 13">
            <a:extLst>
              <a:ext uri="{FF2B5EF4-FFF2-40B4-BE49-F238E27FC236}">
                <a16:creationId xmlns:a16="http://schemas.microsoft.com/office/drawing/2014/main" id="{29798E2C-1369-4F22-A764-49F8D04DBD88}"/>
              </a:ext>
            </a:extLst>
          </p:cNvPr>
          <p:cNvSpPr/>
          <p:nvPr/>
        </p:nvSpPr>
        <p:spPr>
          <a:xfrm>
            <a:off x="7311403" y="1470544"/>
            <a:ext cx="1409376" cy="738664"/>
          </a:xfrm>
          <a:prstGeom prst="rect">
            <a:avLst/>
          </a:prstGeom>
        </p:spPr>
        <p:txBody>
          <a:bodyPr wrap="square">
            <a:spAutoFit/>
          </a:bodyPr>
          <a:lstStyle/>
          <a:p>
            <a:pPr algn="ctr" fontAlgn="base">
              <a:spcBef>
                <a:spcPct val="50000"/>
              </a:spcBef>
              <a:spcAft>
                <a:spcPct val="0"/>
              </a:spcAft>
              <a:defRPr/>
            </a:pPr>
            <a:r>
              <a:rPr kumimoji="1" lang="zh-CN" altLang="en-US" sz="1400" kern="0" dirty="0">
                <a:solidFill>
                  <a:srgbClr val="C00000"/>
                </a:solidFill>
                <a:latin typeface="微软雅黑" pitchFamily="34" charset="-122"/>
                <a:ea typeface="微软雅黑" pitchFamily="34" charset="-122"/>
              </a:rPr>
              <a:t>丹麦、瑞典等区域热力市场的兴起</a:t>
            </a:r>
            <a:endParaRPr kumimoji="1" lang="en-US" altLang="zh-CN" sz="1400" kern="0" dirty="0">
              <a:solidFill>
                <a:srgbClr val="C00000"/>
              </a:solidFill>
              <a:latin typeface="微软雅黑" pitchFamily="34" charset="-122"/>
              <a:ea typeface="微软雅黑" pitchFamily="34" charset="-122"/>
            </a:endParaRPr>
          </a:p>
        </p:txBody>
      </p:sp>
      <p:cxnSp>
        <p:nvCxnSpPr>
          <p:cNvPr id="15" name="Straight Connector 14">
            <a:extLst>
              <a:ext uri="{FF2B5EF4-FFF2-40B4-BE49-F238E27FC236}">
                <a16:creationId xmlns:a16="http://schemas.microsoft.com/office/drawing/2014/main" id="{4F6F5D32-ED48-4898-93F9-86E1C3AF595D}"/>
              </a:ext>
            </a:extLst>
          </p:cNvPr>
          <p:cNvCxnSpPr>
            <a:cxnSpLocks/>
          </p:cNvCxnSpPr>
          <p:nvPr/>
        </p:nvCxnSpPr>
        <p:spPr>
          <a:xfrm flipV="1">
            <a:off x="7828069" y="2217510"/>
            <a:ext cx="408023" cy="891802"/>
          </a:xfrm>
          <a:prstGeom prst="line">
            <a:avLst/>
          </a:prstGeom>
          <a:ln w="127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5A1857C-C9AE-405F-988F-97CF49E0D7DB}"/>
              </a:ext>
            </a:extLst>
          </p:cNvPr>
          <p:cNvCxnSpPr>
            <a:cxnSpLocks/>
          </p:cNvCxnSpPr>
          <p:nvPr/>
        </p:nvCxnSpPr>
        <p:spPr>
          <a:xfrm>
            <a:off x="4101060" y="2854291"/>
            <a:ext cx="1" cy="327491"/>
          </a:xfrm>
          <a:prstGeom prst="line">
            <a:avLst/>
          </a:prstGeom>
          <a:ln w="1270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3929CC2-DCAF-4BCB-8D80-9BC33357B21B}"/>
              </a:ext>
            </a:extLst>
          </p:cNvPr>
          <p:cNvSpPr/>
          <p:nvPr/>
        </p:nvSpPr>
        <p:spPr>
          <a:xfrm>
            <a:off x="3506687" y="2427361"/>
            <a:ext cx="1122389" cy="523220"/>
          </a:xfrm>
          <a:prstGeom prst="rect">
            <a:avLst/>
          </a:prstGeom>
        </p:spPr>
        <p:txBody>
          <a:bodyPr wrap="square">
            <a:spAutoFit/>
          </a:bodyPr>
          <a:lstStyle/>
          <a:p>
            <a:pPr algn="ctr" fontAlgn="base">
              <a:spcBef>
                <a:spcPct val="50000"/>
              </a:spcBef>
              <a:spcAft>
                <a:spcPct val="0"/>
              </a:spcAft>
              <a:defRPr/>
            </a:pPr>
            <a:r>
              <a:rPr kumimoji="1" lang="zh-CN" altLang="en-US" sz="1400" kern="0" dirty="0">
                <a:solidFill>
                  <a:srgbClr val="C00000"/>
                </a:solidFill>
                <a:latin typeface="微软雅黑" pitchFamily="34" charset="-122"/>
                <a:ea typeface="微软雅黑" pitchFamily="34" charset="-122"/>
              </a:rPr>
              <a:t>开放的区域配电市场</a:t>
            </a:r>
            <a:endParaRPr kumimoji="1" lang="en-US" altLang="zh-CN" sz="1400" kern="0" dirty="0">
              <a:solidFill>
                <a:srgbClr val="C00000"/>
              </a:solidFill>
              <a:latin typeface="微软雅黑" pitchFamily="34" charset="-122"/>
              <a:ea typeface="微软雅黑" pitchFamily="34" charset="-122"/>
            </a:endParaRPr>
          </a:p>
        </p:txBody>
      </p:sp>
      <p:sp>
        <p:nvSpPr>
          <p:cNvPr id="20" name="Rectangle 19">
            <a:extLst>
              <a:ext uri="{FF2B5EF4-FFF2-40B4-BE49-F238E27FC236}">
                <a16:creationId xmlns:a16="http://schemas.microsoft.com/office/drawing/2014/main" id="{453F4BFF-A26B-40B8-8056-E8635C733B03}"/>
              </a:ext>
            </a:extLst>
          </p:cNvPr>
          <p:cNvSpPr/>
          <p:nvPr/>
        </p:nvSpPr>
        <p:spPr>
          <a:xfrm>
            <a:off x="479836" y="1885613"/>
            <a:ext cx="532359" cy="1754326"/>
          </a:xfrm>
          <a:prstGeom prst="rect">
            <a:avLst/>
          </a:prstGeom>
        </p:spPr>
        <p:txBody>
          <a:bodyPr wrap="square">
            <a:spAutoFit/>
          </a:bodyPr>
          <a:lstStyle/>
          <a:p>
            <a:pPr algn="ctr" fontAlgn="base">
              <a:spcBef>
                <a:spcPct val="50000"/>
              </a:spcBef>
              <a:spcAft>
                <a:spcPct val="0"/>
              </a:spcAft>
              <a:defRPr/>
            </a:pPr>
            <a:r>
              <a:rPr kumimoji="1" lang="en-US" altLang="zh-CN" b="1" u="sng" kern="0" dirty="0">
                <a:solidFill>
                  <a:schemeClr val="accent6"/>
                </a:solidFill>
                <a:latin typeface="微软雅黑" pitchFamily="34" charset="-122"/>
                <a:ea typeface="微软雅黑" pitchFamily="34" charset="-122"/>
              </a:rPr>
              <a:t>II </a:t>
            </a:r>
            <a:r>
              <a:rPr kumimoji="1" lang="zh-CN" altLang="en-US" b="1" u="sng" kern="0" dirty="0">
                <a:solidFill>
                  <a:schemeClr val="accent6"/>
                </a:solidFill>
                <a:latin typeface="微软雅黑" pitchFamily="34" charset="-122"/>
                <a:ea typeface="微软雅黑" pitchFamily="34" charset="-122"/>
              </a:rPr>
              <a:t>型 能量枢纽</a:t>
            </a:r>
            <a:endParaRPr kumimoji="1" lang="en-US" altLang="zh-CN" b="1" u="sng" kern="0" dirty="0">
              <a:solidFill>
                <a:schemeClr val="accent6"/>
              </a:solidFill>
              <a:latin typeface="微软雅黑" pitchFamily="34" charset="-122"/>
              <a:ea typeface="微软雅黑" pitchFamily="34" charset="-122"/>
            </a:endParaRPr>
          </a:p>
        </p:txBody>
      </p:sp>
      <p:pic>
        <p:nvPicPr>
          <p:cNvPr id="28" name="Picture 27">
            <a:extLst>
              <a:ext uri="{FF2B5EF4-FFF2-40B4-BE49-F238E27FC236}">
                <a16:creationId xmlns:a16="http://schemas.microsoft.com/office/drawing/2014/main" id="{E85B0213-AB3E-458D-BFD5-E170698F3159}"/>
              </a:ext>
            </a:extLst>
          </p:cNvPr>
          <p:cNvPicPr>
            <a:picLocks noChangeAspect="1"/>
          </p:cNvPicPr>
          <p:nvPr/>
        </p:nvPicPr>
        <p:blipFill>
          <a:blip r:embed="rId5"/>
          <a:stretch>
            <a:fillRect/>
          </a:stretch>
        </p:blipFill>
        <p:spPr>
          <a:xfrm>
            <a:off x="5192621" y="3824506"/>
            <a:ext cx="3706350" cy="2566528"/>
          </a:xfrm>
          <a:prstGeom prst="rect">
            <a:avLst/>
          </a:prstGeom>
        </p:spPr>
      </p:pic>
      <p:sp>
        <p:nvSpPr>
          <p:cNvPr id="33" name="圆角矩形 44">
            <a:extLst>
              <a:ext uri="{FF2B5EF4-FFF2-40B4-BE49-F238E27FC236}">
                <a16:creationId xmlns:a16="http://schemas.microsoft.com/office/drawing/2014/main" id="{AEFE18BF-8E88-4987-A1F2-FAC92B986B49}"/>
              </a:ext>
            </a:extLst>
          </p:cNvPr>
          <p:cNvSpPr/>
          <p:nvPr/>
        </p:nvSpPr>
        <p:spPr bwMode="auto">
          <a:xfrm>
            <a:off x="596767" y="6380007"/>
            <a:ext cx="8208912" cy="391224"/>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fontAlgn="base">
              <a:spcBef>
                <a:spcPct val="0"/>
              </a:spcBef>
              <a:spcAft>
                <a:spcPct val="0"/>
              </a:spcAft>
              <a:defRPr/>
            </a:pPr>
            <a:r>
              <a:rPr lang="zh-CN" altLang="en-US" sz="2000" b="1" kern="100" spc="10" dirty="0">
                <a:latin typeface="Times New Roman" panose="02020603050405020304" pitchFamily="18" charset="0"/>
                <a:ea typeface="黑体" panose="02010609060101010101" pitchFamily="49" charset="-122"/>
                <a:cs typeface="Times New Roman" panose="02020603050405020304" pitchFamily="18" charset="0"/>
              </a:rPr>
              <a:t>充分利用燃气、电价及热价间的</a:t>
            </a:r>
            <a:r>
              <a:rPr lang="zh-CN" altLang="en-US" sz="2000" b="1" kern="100" spc="1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交叉套利</a:t>
            </a:r>
            <a:r>
              <a:rPr lang="zh-CN" altLang="en-US" sz="2000" b="1" kern="100" spc="10" dirty="0">
                <a:latin typeface="Times New Roman" panose="02020603050405020304" pitchFamily="18" charset="0"/>
                <a:ea typeface="黑体" panose="02010609060101010101" pitchFamily="49" charset="-122"/>
                <a:cs typeface="Times New Roman" panose="02020603050405020304" pitchFamily="18" charset="0"/>
              </a:rPr>
              <a:t>，确保最小经济性及辅助定容</a:t>
            </a:r>
          </a:p>
        </p:txBody>
      </p:sp>
      <p:sp>
        <p:nvSpPr>
          <p:cNvPr id="34" name="Oval 33">
            <a:extLst>
              <a:ext uri="{FF2B5EF4-FFF2-40B4-BE49-F238E27FC236}">
                <a16:creationId xmlns:a16="http://schemas.microsoft.com/office/drawing/2014/main" id="{D8CCCC9F-7808-4773-B3CF-BE26D410CA61}"/>
              </a:ext>
            </a:extLst>
          </p:cNvPr>
          <p:cNvSpPr/>
          <p:nvPr/>
        </p:nvSpPr>
        <p:spPr>
          <a:xfrm>
            <a:off x="5614540" y="4172420"/>
            <a:ext cx="685652" cy="602598"/>
          </a:xfrm>
          <a:prstGeom prst="ellipse">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Oval 34">
            <a:extLst>
              <a:ext uri="{FF2B5EF4-FFF2-40B4-BE49-F238E27FC236}">
                <a16:creationId xmlns:a16="http://schemas.microsoft.com/office/drawing/2014/main" id="{F9299F10-1D4E-449F-AF52-6ABD544D14AE}"/>
              </a:ext>
            </a:extLst>
          </p:cNvPr>
          <p:cNvSpPr/>
          <p:nvPr/>
        </p:nvSpPr>
        <p:spPr>
          <a:xfrm>
            <a:off x="6516216" y="3979281"/>
            <a:ext cx="1737648" cy="473792"/>
          </a:xfrm>
          <a:prstGeom prst="ellipse">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Rectangle 36">
            <a:extLst>
              <a:ext uri="{FF2B5EF4-FFF2-40B4-BE49-F238E27FC236}">
                <a16:creationId xmlns:a16="http://schemas.microsoft.com/office/drawing/2014/main" id="{02702D1F-A580-4B2D-A60C-8329CCC00735}"/>
              </a:ext>
            </a:extLst>
          </p:cNvPr>
          <p:cNvSpPr/>
          <p:nvPr/>
        </p:nvSpPr>
        <p:spPr>
          <a:xfrm>
            <a:off x="6012160" y="4849291"/>
            <a:ext cx="1997883" cy="338554"/>
          </a:xfrm>
          <a:prstGeom prst="rect">
            <a:avLst/>
          </a:prstGeom>
        </p:spPr>
        <p:txBody>
          <a:bodyPr wrap="square">
            <a:spAutoFit/>
          </a:bodyPr>
          <a:lstStyle/>
          <a:p>
            <a:pPr algn="ctr" fontAlgn="base">
              <a:spcBef>
                <a:spcPct val="50000"/>
              </a:spcBef>
              <a:spcAft>
                <a:spcPct val="0"/>
              </a:spcAft>
              <a:defRPr/>
            </a:pPr>
            <a:r>
              <a:rPr kumimoji="1" lang="zh-CN" altLang="en-US" sz="1600" kern="0" dirty="0">
                <a:latin typeface="微软雅黑" pitchFamily="34" charset="-122"/>
                <a:ea typeface="微软雅黑" pitchFamily="34" charset="-122"/>
              </a:rPr>
              <a:t>多能流交叉套利</a:t>
            </a:r>
            <a:endParaRPr kumimoji="1" lang="en-US" altLang="zh-CN" sz="1600" kern="0" dirty="0">
              <a:latin typeface="微软雅黑" pitchFamily="34" charset="-122"/>
              <a:ea typeface="微软雅黑" pitchFamily="34" charset="-122"/>
            </a:endParaRPr>
          </a:p>
        </p:txBody>
      </p:sp>
      <p:sp>
        <p:nvSpPr>
          <p:cNvPr id="38" name="Rectangle 37">
            <a:extLst>
              <a:ext uri="{FF2B5EF4-FFF2-40B4-BE49-F238E27FC236}">
                <a16:creationId xmlns:a16="http://schemas.microsoft.com/office/drawing/2014/main" id="{74A4A0E1-85AB-4CCB-B91F-FB71851B8C38}"/>
              </a:ext>
            </a:extLst>
          </p:cNvPr>
          <p:cNvSpPr/>
          <p:nvPr/>
        </p:nvSpPr>
        <p:spPr>
          <a:xfrm>
            <a:off x="7157188" y="877003"/>
            <a:ext cx="1587210" cy="369332"/>
          </a:xfrm>
          <a:prstGeom prst="rect">
            <a:avLst/>
          </a:prstGeom>
        </p:spPr>
        <p:txBody>
          <a:bodyPr wrap="square">
            <a:spAutoFit/>
          </a:bodyPr>
          <a:lstStyle/>
          <a:p>
            <a:pPr algn="ctr" fontAlgn="base">
              <a:spcBef>
                <a:spcPct val="50000"/>
              </a:spcBef>
              <a:spcAft>
                <a:spcPct val="0"/>
              </a:spcAft>
              <a:defRPr/>
            </a:pPr>
            <a:r>
              <a:rPr kumimoji="1" lang="zh-CN" altLang="en-US" u="sng" kern="0" dirty="0">
                <a:latin typeface="微软雅黑" pitchFamily="34" charset="-122"/>
                <a:ea typeface="微软雅黑" pitchFamily="34" charset="-122"/>
              </a:rPr>
              <a:t>独立运营模式</a:t>
            </a:r>
            <a:endParaRPr kumimoji="1" lang="en-US" altLang="zh-CN" u="sng" kern="0" dirty="0">
              <a:latin typeface="微软雅黑" pitchFamily="34" charset="-122"/>
              <a:ea typeface="微软雅黑" pitchFamily="34" charset="-122"/>
            </a:endParaRPr>
          </a:p>
        </p:txBody>
      </p:sp>
      <p:pic>
        <p:nvPicPr>
          <p:cNvPr id="17" name="Picture 16">
            <a:extLst>
              <a:ext uri="{FF2B5EF4-FFF2-40B4-BE49-F238E27FC236}">
                <a16:creationId xmlns:a16="http://schemas.microsoft.com/office/drawing/2014/main" id="{1B8E6497-8C5D-4243-B067-2E934C6D8E23}"/>
              </a:ext>
            </a:extLst>
          </p:cNvPr>
          <p:cNvPicPr>
            <a:picLocks noChangeAspect="1"/>
          </p:cNvPicPr>
          <p:nvPr/>
        </p:nvPicPr>
        <p:blipFill>
          <a:blip r:embed="rId6"/>
          <a:stretch>
            <a:fillRect/>
          </a:stretch>
        </p:blipFill>
        <p:spPr>
          <a:xfrm>
            <a:off x="907908" y="2564904"/>
            <a:ext cx="2562225" cy="1638300"/>
          </a:xfrm>
          <a:prstGeom prst="rect">
            <a:avLst/>
          </a:prstGeom>
        </p:spPr>
      </p:pic>
      <p:sp>
        <p:nvSpPr>
          <p:cNvPr id="22" name="矩形标注 36">
            <a:extLst>
              <a:ext uri="{FF2B5EF4-FFF2-40B4-BE49-F238E27FC236}">
                <a16:creationId xmlns:a16="http://schemas.microsoft.com/office/drawing/2014/main" id="{E68AB029-8DE2-4A8E-B380-D8F5C799DCE2}"/>
              </a:ext>
            </a:extLst>
          </p:cNvPr>
          <p:cNvSpPr/>
          <p:nvPr/>
        </p:nvSpPr>
        <p:spPr>
          <a:xfrm flipH="1">
            <a:off x="8414057" y="2158807"/>
            <a:ext cx="372368" cy="1493010"/>
          </a:xfrm>
          <a:prstGeom prst="wedgeRectCallout">
            <a:avLst>
              <a:gd name="adj1" fmla="val -19468"/>
              <a:gd name="adj2" fmla="val 14660"/>
            </a:avLst>
          </a:prstGeom>
          <a:solidFill>
            <a:schemeClr val="accent1">
              <a:lumMod val="60000"/>
              <a:lumOff val="40000"/>
            </a:scheme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800"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rPr>
              <a:t>主从博弈</a:t>
            </a:r>
          </a:p>
        </p:txBody>
      </p:sp>
      <p:grpSp>
        <p:nvGrpSpPr>
          <p:cNvPr id="31" name="Group 30">
            <a:extLst>
              <a:ext uri="{FF2B5EF4-FFF2-40B4-BE49-F238E27FC236}">
                <a16:creationId xmlns:a16="http://schemas.microsoft.com/office/drawing/2014/main" id="{4EF8B846-59FB-4E0A-BC75-DFBAC93A99EC}"/>
              </a:ext>
            </a:extLst>
          </p:cNvPr>
          <p:cNvGrpSpPr/>
          <p:nvPr/>
        </p:nvGrpSpPr>
        <p:grpSpPr>
          <a:xfrm>
            <a:off x="626608" y="4102168"/>
            <a:ext cx="4355053" cy="2049424"/>
            <a:chOff x="166823" y="4405363"/>
            <a:chExt cx="4117145" cy="2049424"/>
          </a:xfrm>
        </p:grpSpPr>
        <p:grpSp>
          <p:nvGrpSpPr>
            <p:cNvPr id="27" name="Group 26">
              <a:extLst>
                <a:ext uri="{FF2B5EF4-FFF2-40B4-BE49-F238E27FC236}">
                  <a16:creationId xmlns:a16="http://schemas.microsoft.com/office/drawing/2014/main" id="{40192BAF-A7A2-45F5-8A1A-92105AE69ECC}"/>
                </a:ext>
              </a:extLst>
            </p:cNvPr>
            <p:cNvGrpSpPr/>
            <p:nvPr/>
          </p:nvGrpSpPr>
          <p:grpSpPr>
            <a:xfrm>
              <a:off x="166823" y="4405363"/>
              <a:ext cx="4117145" cy="2049424"/>
              <a:chOff x="32796" y="4410550"/>
              <a:chExt cx="4539204" cy="2105303"/>
            </a:xfrm>
          </p:grpSpPr>
          <p:pic>
            <p:nvPicPr>
              <p:cNvPr id="21" name="Picture 20">
                <a:extLst>
                  <a:ext uri="{FF2B5EF4-FFF2-40B4-BE49-F238E27FC236}">
                    <a16:creationId xmlns:a16="http://schemas.microsoft.com/office/drawing/2014/main" id="{51B90A74-680B-4EF9-BAAC-44C01479633C}"/>
                  </a:ext>
                </a:extLst>
              </p:cNvPr>
              <p:cNvPicPr>
                <a:picLocks noChangeAspect="1"/>
              </p:cNvPicPr>
              <p:nvPr/>
            </p:nvPicPr>
            <p:blipFill>
              <a:blip r:embed="rId7"/>
              <a:stretch>
                <a:fillRect/>
              </a:stretch>
            </p:blipFill>
            <p:spPr>
              <a:xfrm>
                <a:off x="166823" y="5281716"/>
                <a:ext cx="4333169" cy="1234137"/>
              </a:xfrm>
              <a:prstGeom prst="rect">
                <a:avLst/>
              </a:prstGeom>
            </p:spPr>
          </p:pic>
          <p:pic>
            <p:nvPicPr>
              <p:cNvPr id="26" name="Picture 25">
                <a:extLst>
                  <a:ext uri="{FF2B5EF4-FFF2-40B4-BE49-F238E27FC236}">
                    <a16:creationId xmlns:a16="http://schemas.microsoft.com/office/drawing/2014/main" id="{ADAC003F-3B6F-46A7-8EE2-C6021D387FCE}"/>
                  </a:ext>
                </a:extLst>
              </p:cNvPr>
              <p:cNvPicPr>
                <a:picLocks noChangeAspect="1"/>
              </p:cNvPicPr>
              <p:nvPr/>
            </p:nvPicPr>
            <p:blipFill>
              <a:blip r:embed="rId8"/>
              <a:stretch>
                <a:fillRect/>
              </a:stretch>
            </p:blipFill>
            <p:spPr>
              <a:xfrm>
                <a:off x="32796" y="4410550"/>
                <a:ext cx="4539204" cy="864412"/>
              </a:xfrm>
              <a:prstGeom prst="rect">
                <a:avLst/>
              </a:prstGeom>
            </p:spPr>
          </p:pic>
        </p:grpSp>
        <p:sp>
          <p:nvSpPr>
            <p:cNvPr id="30" name="Oval 29">
              <a:extLst>
                <a:ext uri="{FF2B5EF4-FFF2-40B4-BE49-F238E27FC236}">
                  <a16:creationId xmlns:a16="http://schemas.microsoft.com/office/drawing/2014/main" id="{616078B8-7B32-4499-B48F-4BEA6F0007BC}"/>
                </a:ext>
              </a:extLst>
            </p:cNvPr>
            <p:cNvSpPr/>
            <p:nvPr/>
          </p:nvSpPr>
          <p:spPr>
            <a:xfrm>
              <a:off x="323404" y="5805264"/>
              <a:ext cx="648196" cy="602598"/>
            </a:xfrm>
            <a:prstGeom prst="ellipse">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63367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29" name="矩形 1"/>
          <p:cNvSpPr>
            <a:spLocks noChangeArrowheads="1"/>
          </p:cNvSpPr>
          <p:nvPr/>
        </p:nvSpPr>
        <p:spPr bwMode="auto">
          <a:xfrm>
            <a:off x="323404" y="763967"/>
            <a:ext cx="4104580"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小结</a:t>
            </a:r>
            <a:endParaRPr kumimoji="0" lang="en-US" altLang="zh-CN" sz="2400" b="1" baseline="30000" dirty="0">
              <a:latin typeface="微软雅黑" pitchFamily="34" charset="-122"/>
              <a:ea typeface="微软雅黑" pitchFamily="34" charset="-122"/>
            </a:endParaRPr>
          </a:p>
        </p:txBody>
      </p:sp>
      <p:sp>
        <p:nvSpPr>
          <p:cNvPr id="36" name="Rectangle 2">
            <a:extLst>
              <a:ext uri="{FF2B5EF4-FFF2-40B4-BE49-F238E27FC236}">
                <a16:creationId xmlns:a16="http://schemas.microsoft.com/office/drawing/2014/main" id="{FE56D769-5AE2-4F03-B7C6-461E41F9FD9A}"/>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2.3 </a:t>
            </a:r>
            <a:r>
              <a:rPr lang="zh-CN" altLang="en-US" sz="3200" kern="0" dirty="0">
                <a:solidFill>
                  <a:srgbClr val="C00000"/>
                </a:solidFill>
                <a:effectLst/>
              </a:rPr>
              <a:t>荷侧</a:t>
            </a:r>
            <a:r>
              <a:rPr lang="zh-CN" altLang="en-US" sz="3200" kern="0" dirty="0">
                <a:effectLst/>
              </a:rPr>
              <a:t>先进绝热压缩空气</a:t>
            </a:r>
            <a:r>
              <a:rPr lang="zh-CN" altLang="en-US" sz="3200" kern="0" dirty="0">
                <a:solidFill>
                  <a:srgbClr val="C00000"/>
                </a:solidFill>
                <a:effectLst/>
              </a:rPr>
              <a:t>能量枢纽</a:t>
            </a:r>
            <a:r>
              <a:rPr lang="zh-CN" altLang="en-US" sz="3200" kern="0" dirty="0">
                <a:effectLst/>
              </a:rPr>
              <a:t>建模及运行</a:t>
            </a:r>
          </a:p>
        </p:txBody>
      </p:sp>
      <p:sp>
        <p:nvSpPr>
          <p:cNvPr id="9" name="矩形 4">
            <a:extLst>
              <a:ext uri="{FF2B5EF4-FFF2-40B4-BE49-F238E27FC236}">
                <a16:creationId xmlns:a16="http://schemas.microsoft.com/office/drawing/2014/main" id="{8AD43CF1-2E5F-455D-B93D-41F08F9332D1}"/>
              </a:ext>
            </a:extLst>
          </p:cNvPr>
          <p:cNvSpPr/>
          <p:nvPr/>
        </p:nvSpPr>
        <p:spPr>
          <a:xfrm>
            <a:off x="414166" y="1291396"/>
            <a:ext cx="8405349" cy="5555367"/>
          </a:xfrm>
          <a:prstGeom prst="rect">
            <a:avLst/>
          </a:prstGeom>
        </p:spPr>
        <p:txBody>
          <a:bodyPr wrap="square">
            <a:spAutoFit/>
          </a:bodyPr>
          <a:lstStyle/>
          <a:p>
            <a:pPr marL="342900" marR="0" lvl="0" indent="-342900" algn="just" defTabSz="914400" rtl="0" eaLnBrk="1" fontAlgn="auto" latinLnBrk="0" hangingPunct="1">
              <a:lnSpc>
                <a:spcPct val="105000"/>
              </a:lnSpc>
              <a:spcBef>
                <a:spcPts val="600"/>
              </a:spcBef>
              <a:spcAft>
                <a:spcPts val="60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研究成果</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p>
          <a:p>
            <a:pPr marL="800100" lvl="1" indent="-342900" algn="just">
              <a:lnSpc>
                <a:spcPct val="125000"/>
              </a:lnSpc>
              <a:buFont typeface="Wingdings" panose="05000000000000000000" pitchFamily="2" charset="2"/>
              <a:buChar char="ü"/>
              <a:defRPr/>
            </a:pPr>
            <a:r>
              <a:rPr lang="zh-CN" altLang="en-US" dirty="0">
                <a:solidFill>
                  <a:prstClr val="black"/>
                </a:solidFill>
                <a:latin typeface="微软雅黑" panose="020B0503020204020204" pitchFamily="34" charset="-122"/>
                <a:ea typeface="微软雅黑" panose="020B0503020204020204" pitchFamily="34" charset="-122"/>
              </a:rPr>
              <a:t>两类</a:t>
            </a:r>
            <a:r>
              <a:rPr lang="en-US" altLang="zh-CN" dirty="0">
                <a:solidFill>
                  <a:prstClr val="black"/>
                </a:solidFill>
                <a:latin typeface="微软雅黑" panose="020B0503020204020204" pitchFamily="34" charset="-122"/>
                <a:ea typeface="微软雅黑" panose="020B0503020204020204" pitchFamily="34" charset="-122"/>
              </a:rPr>
              <a:t>AA-CAES</a:t>
            </a:r>
            <a:r>
              <a:rPr lang="zh-CN" altLang="en-US" dirty="0">
                <a:solidFill>
                  <a:prstClr val="black"/>
                </a:solidFill>
                <a:latin typeface="微软雅黑" panose="020B0503020204020204" pitchFamily="34" charset="-122"/>
                <a:ea typeface="微软雅黑" panose="020B0503020204020204" pitchFamily="34" charset="-122"/>
              </a:rPr>
              <a:t>型热电联供能量枢纽设计及建模</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800100" lvl="1" indent="-342900" algn="just">
              <a:lnSpc>
                <a:spcPct val="125000"/>
              </a:lnSpc>
              <a:buFont typeface="Wingdings" panose="05000000000000000000" pitchFamily="2" charset="2"/>
              <a:buChar char="ü"/>
              <a:defRPr/>
            </a:pPr>
            <a:r>
              <a:rPr lang="zh-CN" altLang="en-US" dirty="0">
                <a:solidFill>
                  <a:prstClr val="black"/>
                </a:solidFill>
                <a:latin typeface="微软雅黑" panose="020B0503020204020204" pitchFamily="34" charset="-122"/>
                <a:ea typeface="微软雅黑" panose="020B0503020204020204" pitchFamily="34" charset="-122"/>
              </a:rPr>
              <a:t>含</a:t>
            </a:r>
            <a:r>
              <a:rPr lang="en-US" altLang="zh-CN" dirty="0">
                <a:solidFill>
                  <a:prstClr val="black"/>
                </a:solidFill>
                <a:latin typeface="微软雅黑" panose="020B0503020204020204" pitchFamily="34" charset="-122"/>
                <a:ea typeface="微软雅黑" panose="020B0503020204020204" pitchFamily="34" charset="-122"/>
              </a:rPr>
              <a:t>AA-CAES</a:t>
            </a:r>
            <a:r>
              <a:rPr lang="zh-CN" altLang="en-US" dirty="0">
                <a:solidFill>
                  <a:prstClr val="black"/>
                </a:solidFill>
                <a:latin typeface="微软雅黑" panose="020B0503020204020204" pitchFamily="34" charset="-122"/>
                <a:ea typeface="微软雅黑" panose="020B0503020204020204" pitchFamily="34" charset="-122"/>
              </a:rPr>
              <a:t>型能量枢纽的热电联合系统最优调度 （</a:t>
            </a:r>
            <a:r>
              <a:rPr lang="zh-CN" altLang="en-US" dirty="0">
                <a:solidFill>
                  <a:srgbClr val="C00000"/>
                </a:solidFill>
                <a:latin typeface="微软雅黑" panose="020B0503020204020204" pitchFamily="34" charset="-122"/>
                <a:ea typeface="微软雅黑" panose="020B0503020204020204" pitchFamily="34" charset="-122"/>
              </a:rPr>
              <a:t>集中运营</a:t>
            </a:r>
            <a:r>
              <a:rPr lang="zh-CN" altLang="en-US" dirty="0">
                <a:solidFill>
                  <a:prstClr val="black"/>
                </a:solidFill>
                <a:latin typeface="微软雅黑" panose="020B0503020204020204" pitchFamily="34" charset="-122"/>
                <a:ea typeface="微软雅黑" panose="020B0503020204020204" pitchFamily="34" charset="-122"/>
              </a:rPr>
              <a:t>假设）</a:t>
            </a:r>
            <a:endParaRPr lang="en-US" altLang="zh-CN" dirty="0">
              <a:solidFill>
                <a:prstClr val="black"/>
              </a:solidFill>
              <a:latin typeface="微软雅黑" panose="020B0503020204020204" pitchFamily="34" charset="-122"/>
              <a:ea typeface="微软雅黑" panose="020B0503020204020204" pitchFamily="34" charset="-122"/>
            </a:endParaRPr>
          </a:p>
          <a:p>
            <a:pPr marL="800100" lvl="1" indent="-342900" algn="just">
              <a:lnSpc>
                <a:spcPct val="125000"/>
              </a:lnSpc>
              <a:buFont typeface="Wingdings" panose="05000000000000000000" pitchFamily="2" charset="2"/>
              <a:buChar char="ü"/>
              <a:defRPr/>
            </a:pPr>
            <a:r>
              <a:rPr lang="zh-CN" altLang="en-US" dirty="0">
                <a:solidFill>
                  <a:prstClr val="black"/>
                </a:solidFill>
                <a:latin typeface="微软雅黑" panose="020B0503020204020204" pitchFamily="34" charset="-122"/>
                <a:ea typeface="微软雅黑" panose="020B0503020204020204" pitchFamily="34" charset="-122"/>
              </a:rPr>
              <a:t>基于㶲理论的热电联合系统质量</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数量联合建模（热电品位）</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800100" lvl="1" indent="-342900" algn="just">
              <a:lnSpc>
                <a:spcPct val="125000"/>
              </a:lnSpc>
              <a:buFont typeface="Wingdings" panose="05000000000000000000" pitchFamily="2" charset="2"/>
              <a:buChar char="ü"/>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面向多能流市场的</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AA-CAES</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型能量枢纽竞标策略 （</a:t>
            </a:r>
            <a:r>
              <a:rPr lang="zh-CN" altLang="en-US" dirty="0">
                <a:solidFill>
                  <a:srgbClr val="C00000"/>
                </a:solidFill>
                <a:latin typeface="微软雅黑" panose="020B0503020204020204" pitchFamily="34" charset="-122"/>
                <a:ea typeface="微软雅黑" panose="020B0503020204020204" pitchFamily="34" charset="-122"/>
              </a:rPr>
              <a:t>独立运营</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假设）</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auto" latinLnBrk="0" hangingPunct="1">
              <a:lnSpc>
                <a:spcPct val="105000"/>
              </a:lnSpc>
              <a:spcBef>
                <a:spcPts val="600"/>
              </a:spcBef>
              <a:spcAft>
                <a:spcPts val="60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支撑材料</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742950" lvl="1" indent="-285750" algn="just" fontAlgn="base">
              <a:spcBef>
                <a:spcPct val="0"/>
              </a:spcBef>
              <a:spcAft>
                <a:spcPct val="0"/>
              </a:spcAft>
              <a:buFont typeface="Wingdings" panose="05000000000000000000" pitchFamily="2" charset="2"/>
              <a:buChar char="ü"/>
              <a:defRPr/>
            </a:pPr>
            <a:r>
              <a:rPr kumimoji="1" lang="en-US" altLang="zh-CN" sz="1600" b="1" kern="0" dirty="0">
                <a:solidFill>
                  <a:prstClr val="black"/>
                </a:solidFill>
                <a:latin typeface="Times New Roman"/>
                <a:ea typeface="宋体"/>
              </a:rPr>
              <a:t>Li Rui</a:t>
            </a:r>
            <a:r>
              <a:rPr kumimoji="1" lang="en-US" altLang="zh-CN" sz="1600" kern="0" dirty="0">
                <a:solidFill>
                  <a:prstClr val="black"/>
                </a:solidFill>
                <a:latin typeface="Times New Roman"/>
                <a:ea typeface="宋体"/>
              </a:rPr>
              <a:t>, Wei </a:t>
            </a:r>
            <a:r>
              <a:rPr kumimoji="1" lang="en-US" altLang="zh-CN" sz="1600" kern="0" dirty="0" err="1">
                <a:solidFill>
                  <a:prstClr val="black"/>
                </a:solidFill>
                <a:latin typeface="Times New Roman"/>
                <a:ea typeface="宋体"/>
              </a:rPr>
              <a:t>Wei</a:t>
            </a:r>
            <a:r>
              <a:rPr kumimoji="1" lang="en-US" altLang="zh-CN" sz="1600" kern="0" dirty="0">
                <a:solidFill>
                  <a:prstClr val="black"/>
                </a:solidFill>
                <a:latin typeface="Times New Roman"/>
                <a:ea typeface="宋体"/>
              </a:rPr>
              <a:t>, Mei </a:t>
            </a:r>
            <a:r>
              <a:rPr kumimoji="1" lang="en-US" altLang="zh-CN" sz="1600" kern="0" dirty="0" err="1">
                <a:solidFill>
                  <a:prstClr val="black"/>
                </a:solidFill>
                <a:latin typeface="Times New Roman"/>
                <a:ea typeface="宋体"/>
              </a:rPr>
              <a:t>Shengwei</a:t>
            </a:r>
            <a:r>
              <a:rPr kumimoji="1" lang="en-US" altLang="zh-CN" sz="1600" kern="0" dirty="0">
                <a:solidFill>
                  <a:prstClr val="black"/>
                </a:solidFill>
                <a:latin typeface="Times New Roman"/>
                <a:ea typeface="宋体"/>
              </a:rPr>
              <a:t>*, et al. Participation of an Energy Hub in Electricity and Heat Distribution Markets: An MPEC Approach. </a:t>
            </a:r>
            <a:r>
              <a:rPr kumimoji="1" lang="en-US" altLang="zh-CN" sz="1600" b="1" i="1" kern="0" dirty="0">
                <a:solidFill>
                  <a:prstClr val="black"/>
                </a:solidFill>
                <a:latin typeface="Times New Roman"/>
                <a:ea typeface="宋体"/>
              </a:rPr>
              <a:t>IEEE Transactions on Smart Grid</a:t>
            </a:r>
            <a:r>
              <a:rPr kumimoji="1" lang="en-US" altLang="zh-CN" sz="1600" kern="0" dirty="0">
                <a:solidFill>
                  <a:prstClr val="black"/>
                </a:solidFill>
                <a:latin typeface="Times New Roman"/>
                <a:ea typeface="宋体"/>
              </a:rPr>
              <a:t>, 2018. (</a:t>
            </a:r>
            <a:r>
              <a:rPr kumimoji="1" lang="en-US" altLang="zh-CN" sz="1600" kern="0" dirty="0">
                <a:solidFill>
                  <a:prstClr val="black"/>
                </a:solidFill>
                <a:latin typeface="Times New Roman"/>
              </a:rPr>
              <a:t>E</a:t>
            </a:r>
            <a:r>
              <a:rPr kumimoji="1" lang="en-US" altLang="zh-CN" sz="1600" kern="0" dirty="0">
                <a:solidFill>
                  <a:prstClr val="black"/>
                </a:solidFill>
                <a:latin typeface="Times New Roman"/>
                <a:ea typeface="宋体"/>
              </a:rPr>
              <a:t>arly access) </a:t>
            </a:r>
          </a:p>
          <a:p>
            <a:pPr marL="742950" lvl="1" indent="-285750" algn="just" fontAlgn="base">
              <a:spcBef>
                <a:spcPct val="0"/>
              </a:spcBef>
              <a:spcAft>
                <a:spcPct val="0"/>
              </a:spcAft>
              <a:buFont typeface="Wingdings" panose="05000000000000000000" pitchFamily="2" charset="2"/>
              <a:buChar char="ü"/>
              <a:defRPr/>
            </a:pPr>
            <a:r>
              <a:rPr kumimoji="1" lang="en-US" altLang="zh-CN" sz="1600" b="1" kern="0" dirty="0">
                <a:solidFill>
                  <a:prstClr val="black"/>
                </a:solidFill>
                <a:latin typeface="Times New Roman"/>
                <a:ea typeface="宋体"/>
              </a:rPr>
              <a:t>Li Rui</a:t>
            </a:r>
            <a:r>
              <a:rPr kumimoji="1" lang="en-US" altLang="zh-CN" sz="1600" kern="0" dirty="0">
                <a:solidFill>
                  <a:prstClr val="black"/>
                </a:solidFill>
                <a:latin typeface="Times New Roman"/>
                <a:ea typeface="宋体"/>
              </a:rPr>
              <a:t>, Chen </a:t>
            </a:r>
            <a:r>
              <a:rPr kumimoji="1" lang="en-US" altLang="zh-CN" sz="1600" kern="0" dirty="0" err="1">
                <a:solidFill>
                  <a:prstClr val="black"/>
                </a:solidFill>
                <a:latin typeface="Times New Roman"/>
                <a:ea typeface="宋体"/>
              </a:rPr>
              <a:t>Laijun</a:t>
            </a:r>
            <a:r>
              <a:rPr kumimoji="1" lang="en-US" altLang="zh-CN" sz="1600" kern="0" dirty="0">
                <a:solidFill>
                  <a:prstClr val="black"/>
                </a:solidFill>
                <a:latin typeface="Times New Roman"/>
                <a:ea typeface="宋体"/>
              </a:rPr>
              <a:t>*, Yuan </a:t>
            </a:r>
            <a:r>
              <a:rPr kumimoji="1" lang="en-US" altLang="zh-CN" sz="1600" kern="0" dirty="0" err="1">
                <a:solidFill>
                  <a:prstClr val="black"/>
                </a:solidFill>
                <a:latin typeface="Times New Roman"/>
                <a:ea typeface="宋体"/>
              </a:rPr>
              <a:t>Tiejiang</a:t>
            </a:r>
            <a:r>
              <a:rPr kumimoji="1" lang="en-US" altLang="zh-CN" sz="1600" kern="0" dirty="0">
                <a:solidFill>
                  <a:prstClr val="black"/>
                </a:solidFill>
                <a:latin typeface="Times New Roman"/>
                <a:ea typeface="宋体"/>
              </a:rPr>
              <a:t>, et al. Optimal Dispatch of Zero-Carbon Emission Micro Energy Internet Integrated with Non-Supplementary Fired Compressed Air Energy Storage System. </a:t>
            </a:r>
            <a:r>
              <a:rPr kumimoji="1" lang="en-US" altLang="zh-CN" sz="1600" b="1" i="1" kern="0" dirty="0">
                <a:solidFill>
                  <a:prstClr val="black"/>
                </a:solidFill>
                <a:latin typeface="Times New Roman"/>
                <a:ea typeface="宋体"/>
              </a:rPr>
              <a:t>Journal of Modern Power System and Clean Energy</a:t>
            </a:r>
            <a:r>
              <a:rPr kumimoji="1" lang="en-US" altLang="zh-CN" sz="1600" kern="0" dirty="0">
                <a:solidFill>
                  <a:prstClr val="black"/>
                </a:solidFill>
                <a:latin typeface="Times New Roman"/>
                <a:ea typeface="宋体"/>
              </a:rPr>
              <a:t>, 2016, 4(4):566–580.  (</a:t>
            </a:r>
            <a:r>
              <a:rPr kumimoji="1" lang="en-US" altLang="zh-CN" sz="1600" b="1" kern="0" dirty="0">
                <a:solidFill>
                  <a:srgbClr val="C00000"/>
                </a:solidFill>
                <a:latin typeface="Times New Roman"/>
                <a:ea typeface="宋体"/>
              </a:rPr>
              <a:t>2017</a:t>
            </a:r>
            <a:r>
              <a:rPr kumimoji="1" lang="zh-CN" altLang="en-US" sz="1600" b="1" kern="0" dirty="0">
                <a:solidFill>
                  <a:srgbClr val="C00000"/>
                </a:solidFill>
                <a:latin typeface="Times New Roman"/>
                <a:ea typeface="宋体"/>
              </a:rPr>
              <a:t>年 </a:t>
            </a:r>
            <a:r>
              <a:rPr kumimoji="1" lang="en-US" altLang="zh-CN" sz="1600" b="1" kern="0" dirty="0">
                <a:solidFill>
                  <a:srgbClr val="C00000"/>
                </a:solidFill>
                <a:latin typeface="Times New Roman"/>
                <a:ea typeface="宋体"/>
              </a:rPr>
              <a:t>MPCE Most Cited Paper Award</a:t>
            </a:r>
            <a:r>
              <a:rPr kumimoji="1" lang="en-US" altLang="zh-CN" sz="1600" kern="0" dirty="0">
                <a:solidFill>
                  <a:prstClr val="black"/>
                </a:solidFill>
                <a:latin typeface="Times New Roman"/>
                <a:ea typeface="宋体"/>
              </a:rPr>
              <a:t>)</a:t>
            </a:r>
          </a:p>
          <a:p>
            <a:pPr marL="742950" lvl="1" indent="-285750" algn="just" fontAlgn="base">
              <a:spcBef>
                <a:spcPct val="0"/>
              </a:spcBef>
              <a:spcAft>
                <a:spcPct val="0"/>
              </a:spcAft>
              <a:buFont typeface="Wingdings" panose="05000000000000000000" pitchFamily="2" charset="2"/>
              <a:buChar char="ü"/>
              <a:defRPr/>
            </a:pPr>
            <a:r>
              <a:rPr kumimoji="1" lang="en-US" altLang="zh-CN" sz="1600" b="1" kern="0" dirty="0">
                <a:solidFill>
                  <a:prstClr val="black"/>
                </a:solidFill>
                <a:latin typeface="Times New Roman"/>
                <a:ea typeface="宋体"/>
              </a:rPr>
              <a:t>Li Rui, </a:t>
            </a:r>
            <a:r>
              <a:rPr kumimoji="1" lang="en-US" altLang="zh-CN" sz="1600" kern="0" dirty="0">
                <a:solidFill>
                  <a:prstClr val="black"/>
                </a:solidFill>
                <a:latin typeface="Times New Roman"/>
                <a:ea typeface="宋体"/>
              </a:rPr>
              <a:t>Chen </a:t>
            </a:r>
            <a:r>
              <a:rPr kumimoji="1" lang="en-US" altLang="zh-CN" sz="1600" kern="0" dirty="0" err="1">
                <a:solidFill>
                  <a:prstClr val="black"/>
                </a:solidFill>
                <a:latin typeface="Times New Roman"/>
                <a:ea typeface="宋体"/>
              </a:rPr>
              <a:t>Laijun</a:t>
            </a:r>
            <a:r>
              <a:rPr kumimoji="1" lang="en-US" altLang="zh-CN" sz="1600" kern="0" dirty="0">
                <a:solidFill>
                  <a:prstClr val="black"/>
                </a:solidFill>
                <a:latin typeface="Times New Roman"/>
                <a:ea typeface="宋体"/>
              </a:rPr>
              <a:t>, Wei Wei*, et al. Economic Dispatch of Integrated Heat-power Energy Distribution System with Concentrating Solar Power Energy Hub. </a:t>
            </a:r>
            <a:r>
              <a:rPr kumimoji="1" lang="en-US" altLang="zh-CN" sz="1600" b="1" i="1" kern="0" dirty="0">
                <a:solidFill>
                  <a:prstClr val="black"/>
                </a:solidFill>
                <a:latin typeface="Times New Roman"/>
                <a:ea typeface="宋体"/>
              </a:rPr>
              <a:t>Journal of Energy Engineering</a:t>
            </a:r>
            <a:r>
              <a:rPr kumimoji="1" lang="en-US" altLang="zh-CN" sz="1600" kern="0" dirty="0">
                <a:solidFill>
                  <a:prstClr val="black"/>
                </a:solidFill>
                <a:latin typeface="Times New Roman"/>
                <a:ea typeface="宋体"/>
              </a:rPr>
              <a:t>, 2017, 143 (5):1-11. </a:t>
            </a:r>
          </a:p>
          <a:p>
            <a:pPr marL="742950" lvl="1" indent="-285750" algn="just" fontAlgn="base">
              <a:spcBef>
                <a:spcPct val="0"/>
              </a:spcBef>
              <a:spcAft>
                <a:spcPct val="0"/>
              </a:spcAft>
              <a:buFont typeface="Wingdings" panose="05000000000000000000" pitchFamily="2" charset="2"/>
              <a:buChar char="ü"/>
              <a:defRPr/>
            </a:pPr>
            <a:r>
              <a:rPr kumimoji="1" lang="en-US" altLang="zh-CN" sz="1600" kern="0" dirty="0">
                <a:solidFill>
                  <a:prstClr val="black"/>
                </a:solidFill>
                <a:latin typeface="Times New Roman"/>
                <a:ea typeface="宋体"/>
              </a:rPr>
              <a:t>Mei </a:t>
            </a:r>
            <a:r>
              <a:rPr kumimoji="1" lang="en-US" altLang="zh-CN" sz="1600" kern="0" dirty="0" err="1">
                <a:solidFill>
                  <a:prstClr val="black"/>
                </a:solidFill>
                <a:latin typeface="Times New Roman"/>
                <a:ea typeface="宋体"/>
              </a:rPr>
              <a:t>Shengwei</a:t>
            </a:r>
            <a:r>
              <a:rPr kumimoji="1" lang="en-US" altLang="zh-CN" sz="1600" kern="0" dirty="0">
                <a:solidFill>
                  <a:prstClr val="black"/>
                </a:solidFill>
                <a:latin typeface="Times New Roman"/>
                <a:ea typeface="宋体"/>
              </a:rPr>
              <a:t>, </a:t>
            </a:r>
            <a:r>
              <a:rPr kumimoji="1" lang="en-US" altLang="zh-CN" sz="1600" b="1" kern="0" dirty="0">
                <a:solidFill>
                  <a:prstClr val="black"/>
                </a:solidFill>
                <a:latin typeface="Times New Roman"/>
                <a:ea typeface="宋体"/>
              </a:rPr>
              <a:t>Li Rui</a:t>
            </a:r>
            <a:r>
              <a:rPr kumimoji="1" lang="en-US" altLang="zh-CN" sz="1600" kern="0" dirty="0">
                <a:solidFill>
                  <a:prstClr val="black"/>
                </a:solidFill>
                <a:latin typeface="Times New Roman"/>
                <a:ea typeface="宋体"/>
              </a:rPr>
              <a:t>, </a:t>
            </a:r>
            <a:r>
              <a:rPr kumimoji="1" lang="en-US" altLang="zh-CN" sz="1600" kern="0" dirty="0" err="1">
                <a:solidFill>
                  <a:prstClr val="black"/>
                </a:solidFill>
                <a:latin typeface="Times New Roman"/>
                <a:ea typeface="宋体"/>
              </a:rPr>
              <a:t>Xue</a:t>
            </a:r>
            <a:r>
              <a:rPr kumimoji="1" lang="en-US" altLang="zh-CN" sz="1600" kern="0" dirty="0">
                <a:solidFill>
                  <a:prstClr val="black"/>
                </a:solidFill>
                <a:latin typeface="Times New Roman"/>
                <a:ea typeface="宋体"/>
              </a:rPr>
              <a:t> </a:t>
            </a:r>
            <a:r>
              <a:rPr kumimoji="1" lang="en-US" altLang="zh-CN" sz="1600" kern="0" dirty="0" err="1">
                <a:solidFill>
                  <a:prstClr val="black"/>
                </a:solidFill>
                <a:latin typeface="Times New Roman"/>
                <a:ea typeface="宋体"/>
              </a:rPr>
              <a:t>Xiaodai</a:t>
            </a:r>
            <a:r>
              <a:rPr kumimoji="1" lang="en-US" altLang="zh-CN" sz="1600" kern="0" dirty="0">
                <a:solidFill>
                  <a:prstClr val="black"/>
                </a:solidFill>
                <a:latin typeface="Times New Roman"/>
                <a:ea typeface="宋体"/>
              </a:rPr>
              <a:t>, Chen </a:t>
            </a:r>
            <a:r>
              <a:rPr kumimoji="1" lang="en-US" altLang="zh-CN" sz="1600" kern="0" dirty="0" err="1">
                <a:solidFill>
                  <a:prstClr val="black"/>
                </a:solidFill>
                <a:latin typeface="Times New Roman"/>
                <a:ea typeface="宋体"/>
              </a:rPr>
              <a:t>Laijun</a:t>
            </a:r>
            <a:r>
              <a:rPr kumimoji="1" lang="en-US" altLang="zh-CN" sz="1600" kern="0" dirty="0">
                <a:solidFill>
                  <a:prstClr val="black"/>
                </a:solidFill>
                <a:latin typeface="Times New Roman"/>
                <a:ea typeface="宋体"/>
              </a:rPr>
              <a:t>*, et al. Paving the Way to Smart Micro Energy Grid: Concepts, Design Principles, and Engineering Practices. </a:t>
            </a:r>
            <a:r>
              <a:rPr kumimoji="1" lang="en-US" altLang="zh-CN" sz="1600" b="1" i="1" kern="0" dirty="0">
                <a:solidFill>
                  <a:prstClr val="black"/>
                </a:solidFill>
                <a:latin typeface="Times New Roman"/>
                <a:ea typeface="宋体"/>
              </a:rPr>
              <a:t>CSEE Journal of Power and Energy Systems</a:t>
            </a:r>
            <a:r>
              <a:rPr kumimoji="1" lang="en-US" altLang="zh-CN" sz="1600" kern="0" dirty="0">
                <a:solidFill>
                  <a:prstClr val="black"/>
                </a:solidFill>
                <a:latin typeface="Times New Roman"/>
                <a:ea typeface="宋体"/>
              </a:rPr>
              <a:t>, 2017, 3(4):440-449. </a:t>
            </a:r>
          </a:p>
        </p:txBody>
      </p:sp>
      <p:sp>
        <p:nvSpPr>
          <p:cNvPr id="4" name="Slide Number Placeholder 3">
            <a:extLst>
              <a:ext uri="{FF2B5EF4-FFF2-40B4-BE49-F238E27FC236}">
                <a16:creationId xmlns:a16="http://schemas.microsoft.com/office/drawing/2014/main" id="{4F7EE0FE-7C25-4245-9A67-8C5B71198AC6}"/>
              </a:ext>
            </a:extLst>
          </p:cNvPr>
          <p:cNvSpPr>
            <a:spLocks noGrp="1"/>
          </p:cNvSpPr>
          <p:nvPr>
            <p:ph type="sldNum" sz="quarter" idx="12"/>
          </p:nvPr>
        </p:nvSpPr>
        <p:spPr/>
        <p:txBody>
          <a:bodyPr/>
          <a:lstStyle/>
          <a:p>
            <a:fld id="{7D9BB5D0-35E4-459D-AEF3-FE4D7C45CC19}" type="slidenum">
              <a:rPr lang="zh-CN" altLang="en-US" smtClean="0"/>
              <a:pPr/>
              <a:t>31</a:t>
            </a:fld>
            <a:r>
              <a:rPr lang="en-US" altLang="zh-CN"/>
              <a:t>/42</a:t>
            </a:r>
            <a:endParaRPr lang="zh-CN" altLang="en-US" dirty="0"/>
          </a:p>
        </p:txBody>
      </p:sp>
    </p:spTree>
    <p:extLst>
      <p:ext uri="{BB962C8B-B14F-4D97-AF65-F5344CB8AC3E}">
        <p14:creationId xmlns:p14="http://schemas.microsoft.com/office/powerpoint/2010/main" val="3116037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29" name="矩形 1"/>
          <p:cNvSpPr>
            <a:spLocks noChangeArrowheads="1"/>
          </p:cNvSpPr>
          <p:nvPr/>
        </p:nvSpPr>
        <p:spPr bwMode="auto">
          <a:xfrm>
            <a:off x="323404" y="763967"/>
            <a:ext cx="4104580"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本部分研究框架</a:t>
            </a:r>
            <a:endParaRPr kumimoji="0" lang="en-US" altLang="zh-CN" sz="2400" b="1" baseline="30000" dirty="0">
              <a:latin typeface="微软雅黑" pitchFamily="34" charset="-122"/>
              <a:ea typeface="微软雅黑" pitchFamily="34" charset="-122"/>
            </a:endParaRPr>
          </a:p>
        </p:txBody>
      </p:sp>
      <p:sp>
        <p:nvSpPr>
          <p:cNvPr id="36" name="Rectangle 2">
            <a:extLst>
              <a:ext uri="{FF2B5EF4-FFF2-40B4-BE49-F238E27FC236}">
                <a16:creationId xmlns:a16="http://schemas.microsoft.com/office/drawing/2014/main" id="{FE56D769-5AE2-4F03-B7C6-461E41F9FD9A}"/>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2.4 </a:t>
            </a:r>
            <a:r>
              <a:rPr lang="zh-CN" altLang="en-US" sz="3200" kern="0" dirty="0">
                <a:solidFill>
                  <a:srgbClr val="C00000"/>
                </a:solidFill>
                <a:effectLst/>
              </a:rPr>
              <a:t>源侧</a:t>
            </a:r>
            <a:r>
              <a:rPr lang="zh-CN" altLang="en-US" sz="3200" kern="0" dirty="0">
                <a:effectLst/>
              </a:rPr>
              <a:t>内嵌绝热压缩空气</a:t>
            </a:r>
            <a:r>
              <a:rPr lang="zh-CN" altLang="en-US" sz="3200" kern="0" dirty="0">
                <a:solidFill>
                  <a:srgbClr val="C00000"/>
                </a:solidFill>
                <a:effectLst/>
              </a:rPr>
              <a:t>灵活风机</a:t>
            </a:r>
            <a:r>
              <a:rPr lang="zh-CN" altLang="en-US" sz="3200" kern="0" dirty="0">
                <a:effectLst/>
              </a:rPr>
              <a:t>建模及运行</a:t>
            </a:r>
          </a:p>
        </p:txBody>
      </p:sp>
      <p:sp>
        <p:nvSpPr>
          <p:cNvPr id="9" name="圆角矩形 44">
            <a:extLst>
              <a:ext uri="{FF2B5EF4-FFF2-40B4-BE49-F238E27FC236}">
                <a16:creationId xmlns:a16="http://schemas.microsoft.com/office/drawing/2014/main" id="{BF5A764F-BE0B-40DA-9EFE-D6869A765F95}"/>
              </a:ext>
            </a:extLst>
          </p:cNvPr>
          <p:cNvSpPr/>
          <p:nvPr/>
        </p:nvSpPr>
        <p:spPr bwMode="auto">
          <a:xfrm>
            <a:off x="450737" y="5587751"/>
            <a:ext cx="8252760" cy="840748"/>
          </a:xfrm>
          <a:prstGeom prst="roundRect">
            <a:avLst>
              <a:gd name="adj" fmla="val 415"/>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eaLnBrk="0" fontAlgn="base" hangingPunct="0">
              <a:lnSpc>
                <a:spcPct val="125000"/>
              </a:lnSpc>
              <a:spcBef>
                <a:spcPct val="0"/>
              </a:spcBef>
              <a:spcAft>
                <a:spcPct val="0"/>
              </a:spcAft>
              <a:defRPr/>
            </a:pPr>
            <a:r>
              <a:rPr lang="zh-CN" altLang="en-US" sz="2000" b="1" dirty="0">
                <a:solidFill>
                  <a:srgbClr val="000000"/>
                </a:solidFill>
                <a:latin typeface="微软雅黑" panose="020B0503020204020204" pitchFamily="34" charset="-122"/>
                <a:ea typeface="微软雅黑" panose="020B0503020204020204" pitchFamily="34" charset="-122"/>
              </a:rPr>
              <a:t>       </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以</a:t>
            </a:r>
            <a:r>
              <a:rPr lang="zh-CN" altLang="en-US" sz="2000" b="1" dirty="0">
                <a:solidFill>
                  <a:srgbClr val="C00000"/>
                </a:solidFill>
                <a:latin typeface="微软雅黑" panose="020B0503020204020204" pitchFamily="34" charset="-122"/>
                <a:ea typeface="微软雅黑" panose="020B0503020204020204" pitchFamily="34" charset="-122"/>
              </a:rPr>
              <a:t>灵活风机</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形式挖掘</a:t>
            </a:r>
            <a:r>
              <a:rPr lang="zh-CN" altLang="en-US" sz="2000" b="1" dirty="0">
                <a:solidFill>
                  <a:srgbClr val="C00000"/>
                </a:solidFill>
                <a:latin typeface="微软雅黑" panose="020B0503020204020204" pitchFamily="34" charset="-122"/>
                <a:ea typeface="微软雅黑" panose="020B0503020204020204" pitchFamily="34" charset="-122"/>
              </a:rPr>
              <a:t>接口灵活性</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设计源侧紧凑型风</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储系统，建立</a:t>
            </a:r>
            <a:r>
              <a:rPr lang="zh-CN" altLang="en-US" sz="2000" b="1" dirty="0">
                <a:solidFill>
                  <a:srgbClr val="C00000"/>
                </a:solidFill>
                <a:latin typeface="微软雅黑" panose="020B0503020204020204" pitchFamily="34" charset="-122"/>
                <a:ea typeface="微软雅黑" panose="020B0503020204020204" pitchFamily="34" charset="-122"/>
              </a:rPr>
              <a:t>能量及双备用模型</a:t>
            </a:r>
            <a:r>
              <a:rPr lang="zh-CN" altLang="en-US" sz="2000" b="1" dirty="0">
                <a:latin typeface="微软雅黑" panose="020B0503020204020204" pitchFamily="34" charset="-122"/>
                <a:ea typeface="微软雅黑" panose="020B0503020204020204" pitchFamily="34" charset="-122"/>
              </a:rPr>
              <a:t>，应用于</a:t>
            </a:r>
            <a:r>
              <a:rPr lang="zh-CN" altLang="en-US" sz="2000" b="1" dirty="0">
                <a:solidFill>
                  <a:srgbClr val="C00000"/>
                </a:solidFill>
                <a:latin typeface="微软雅黑" panose="020B0503020204020204" pitchFamily="34" charset="-122"/>
                <a:ea typeface="微软雅黑" panose="020B0503020204020204" pitchFamily="34" charset="-122"/>
              </a:rPr>
              <a:t>发电能力评估</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市场</a:t>
            </a:r>
            <a:r>
              <a:rPr lang="zh-CN" altLang="en-US" sz="2000" b="1" dirty="0">
                <a:latin typeface="微软雅黑" panose="020B0503020204020204" pitchFamily="34" charset="-122"/>
                <a:ea typeface="微软雅黑" panose="020B0503020204020204" pitchFamily="34" charset="-122"/>
              </a:rPr>
              <a:t>竞标及系统级</a:t>
            </a:r>
            <a:r>
              <a:rPr lang="zh-CN" altLang="en-US" sz="2000" b="1" dirty="0">
                <a:solidFill>
                  <a:srgbClr val="C00000"/>
                </a:solidFill>
                <a:latin typeface="微软雅黑" panose="020B0503020204020204" pitchFamily="34" charset="-122"/>
                <a:ea typeface="微软雅黑" panose="020B0503020204020204" pitchFamily="34" charset="-122"/>
              </a:rPr>
              <a:t>调度</a:t>
            </a:r>
            <a:endParaRPr kumimoji="0" lang="zh-CN" altLang="en-US" sz="2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3510C756-4519-4887-AE66-A359DDD1B23A}"/>
              </a:ext>
            </a:extLst>
          </p:cNvPr>
          <p:cNvPicPr>
            <a:picLocks noChangeAspect="1"/>
          </p:cNvPicPr>
          <p:nvPr/>
        </p:nvPicPr>
        <p:blipFill>
          <a:blip r:embed="rId3"/>
          <a:stretch>
            <a:fillRect/>
          </a:stretch>
        </p:blipFill>
        <p:spPr>
          <a:xfrm>
            <a:off x="1115616" y="2269562"/>
            <a:ext cx="6912768" cy="3172483"/>
          </a:xfrm>
          <a:prstGeom prst="rect">
            <a:avLst/>
          </a:prstGeom>
        </p:spPr>
      </p:pic>
      <p:sp>
        <p:nvSpPr>
          <p:cNvPr id="12" name="Rectangle 11">
            <a:extLst>
              <a:ext uri="{FF2B5EF4-FFF2-40B4-BE49-F238E27FC236}">
                <a16:creationId xmlns:a16="http://schemas.microsoft.com/office/drawing/2014/main" id="{3A2CC08A-96C1-4F14-805B-DD730B234FA5}"/>
              </a:ext>
            </a:extLst>
          </p:cNvPr>
          <p:cNvSpPr/>
          <p:nvPr/>
        </p:nvSpPr>
        <p:spPr>
          <a:xfrm>
            <a:off x="7236296" y="875664"/>
            <a:ext cx="1462637" cy="400110"/>
          </a:xfrm>
          <a:prstGeom prst="rect">
            <a:avLst/>
          </a:prstGeom>
          <a:solidFill>
            <a:srgbClr val="FFC000"/>
          </a:solid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论文第</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章</a:t>
            </a:r>
          </a:p>
        </p:txBody>
      </p:sp>
      <p:sp>
        <p:nvSpPr>
          <p:cNvPr id="6" name="Arrow: Curved Down 5">
            <a:extLst>
              <a:ext uri="{FF2B5EF4-FFF2-40B4-BE49-F238E27FC236}">
                <a16:creationId xmlns:a16="http://schemas.microsoft.com/office/drawing/2014/main" id="{449CA00F-FC7A-490F-9437-9FC35B3AAE67}"/>
              </a:ext>
            </a:extLst>
          </p:cNvPr>
          <p:cNvSpPr/>
          <p:nvPr/>
        </p:nvSpPr>
        <p:spPr>
          <a:xfrm rot="19950450">
            <a:off x="3284146" y="1072672"/>
            <a:ext cx="1096696" cy="304196"/>
          </a:xfrm>
          <a:prstGeom prst="curvedDown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Arrow: Curved Left 6">
            <a:extLst>
              <a:ext uri="{FF2B5EF4-FFF2-40B4-BE49-F238E27FC236}">
                <a16:creationId xmlns:a16="http://schemas.microsoft.com/office/drawing/2014/main" id="{482E2B82-1E0B-41C4-8DDE-1F81EF0BDB1A}"/>
              </a:ext>
            </a:extLst>
          </p:cNvPr>
          <p:cNvSpPr/>
          <p:nvPr/>
        </p:nvSpPr>
        <p:spPr>
          <a:xfrm rot="3539635">
            <a:off x="4921829" y="1500032"/>
            <a:ext cx="348913" cy="1013677"/>
          </a:xfrm>
          <a:prstGeom prst="curvedLef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0" name="Group 9">
            <a:extLst>
              <a:ext uri="{FF2B5EF4-FFF2-40B4-BE49-F238E27FC236}">
                <a16:creationId xmlns:a16="http://schemas.microsoft.com/office/drawing/2014/main" id="{78011E99-CEA6-458F-8D38-C4FA97E06B15}"/>
              </a:ext>
            </a:extLst>
          </p:cNvPr>
          <p:cNvGrpSpPr/>
          <p:nvPr/>
        </p:nvGrpSpPr>
        <p:grpSpPr>
          <a:xfrm>
            <a:off x="834811" y="1169298"/>
            <a:ext cx="7400244" cy="918918"/>
            <a:chOff x="780554" y="1153848"/>
            <a:chExt cx="7400244" cy="918918"/>
          </a:xfrm>
        </p:grpSpPr>
        <p:pic>
          <p:nvPicPr>
            <p:cNvPr id="5" name="Picture 4">
              <a:extLst>
                <a:ext uri="{FF2B5EF4-FFF2-40B4-BE49-F238E27FC236}">
                  <a16:creationId xmlns:a16="http://schemas.microsoft.com/office/drawing/2014/main" id="{0D010952-914E-463B-BF29-1DDE242EC9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0213" y="1153848"/>
              <a:ext cx="1526062" cy="900322"/>
            </a:xfrm>
            <a:prstGeom prst="rect">
              <a:avLst/>
            </a:prstGeom>
          </p:spPr>
        </p:pic>
        <p:sp>
          <p:nvSpPr>
            <p:cNvPr id="14" name="矩形标注 36">
              <a:extLst>
                <a:ext uri="{FF2B5EF4-FFF2-40B4-BE49-F238E27FC236}">
                  <a16:creationId xmlns:a16="http://schemas.microsoft.com/office/drawing/2014/main" id="{10BAF150-F80C-498F-ACB7-6D92064A1C57}"/>
                </a:ext>
              </a:extLst>
            </p:cNvPr>
            <p:cNvSpPr/>
            <p:nvPr/>
          </p:nvSpPr>
          <p:spPr>
            <a:xfrm flipH="1">
              <a:off x="780554" y="1624554"/>
              <a:ext cx="2016224" cy="448212"/>
            </a:xfrm>
            <a:prstGeom prst="wedgeRectCallout">
              <a:avLst>
                <a:gd name="adj1" fmla="val -19468"/>
                <a:gd name="adj2" fmla="val 14660"/>
              </a:avLst>
            </a:prstGeom>
            <a:solidFill>
              <a:schemeClr val="accent1">
                <a:lumMod val="60000"/>
                <a:lumOff val="40000"/>
              </a:scheme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b="1" kern="0" noProof="0" dirty="0">
                  <a:latin typeface="微软雅黑" pitchFamily="34" charset="-122"/>
                  <a:ea typeface="微软雅黑" pitchFamily="34" charset="-122"/>
                </a:rPr>
                <a:t>事后补救（</a:t>
              </a:r>
              <a:r>
                <a:rPr kumimoji="1" lang="zh-CN" altLang="en-US" b="1" kern="0" dirty="0">
                  <a:solidFill>
                    <a:srgbClr val="C00000"/>
                  </a:solidFill>
                  <a:latin typeface="微软雅黑" pitchFamily="34" charset="-122"/>
                  <a:ea typeface="微软雅黑" pitchFamily="34" charset="-122"/>
                </a:rPr>
                <a:t>被动</a:t>
              </a:r>
              <a:r>
                <a:rPr kumimoji="1" lang="zh-CN" altLang="en-US" b="1" kern="0" noProof="0" dirty="0">
                  <a:latin typeface="微软雅黑" pitchFamily="34" charset="-122"/>
                  <a:ea typeface="微软雅黑" pitchFamily="34" charset="-122"/>
                </a:rPr>
                <a:t>）</a:t>
              </a:r>
              <a:endParaRPr kumimoji="1" lang="zh-CN" altLang="en-US" sz="1800" b="1" i="0" u="none" strike="noStrike" kern="0" cap="none" spc="0" normalizeH="0" baseline="0" noProof="0" dirty="0">
                <a:ln>
                  <a:noFill/>
                </a:ln>
                <a:effectLst/>
                <a:uLnTx/>
                <a:uFillTx/>
                <a:latin typeface="微软雅黑" pitchFamily="34" charset="-122"/>
                <a:ea typeface="微软雅黑" pitchFamily="34" charset="-122"/>
              </a:endParaRPr>
            </a:p>
          </p:txBody>
        </p:sp>
        <p:sp>
          <p:nvSpPr>
            <p:cNvPr id="15" name="矩形标注 36">
              <a:extLst>
                <a:ext uri="{FF2B5EF4-FFF2-40B4-BE49-F238E27FC236}">
                  <a16:creationId xmlns:a16="http://schemas.microsoft.com/office/drawing/2014/main" id="{28ECA06C-6452-4239-A4A2-087585155A9C}"/>
                </a:ext>
              </a:extLst>
            </p:cNvPr>
            <p:cNvSpPr/>
            <p:nvPr/>
          </p:nvSpPr>
          <p:spPr>
            <a:xfrm flipH="1">
              <a:off x="6183279" y="1624518"/>
              <a:ext cx="1997519" cy="448212"/>
            </a:xfrm>
            <a:prstGeom prst="wedgeRectCallout">
              <a:avLst>
                <a:gd name="adj1" fmla="val -19468"/>
                <a:gd name="adj2" fmla="val 14660"/>
              </a:avLst>
            </a:prstGeom>
            <a:solidFill>
              <a:schemeClr val="accent1">
                <a:lumMod val="60000"/>
                <a:lumOff val="40000"/>
              </a:scheme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800" b="1" i="0" u="none" strike="noStrike" kern="0" cap="none" spc="0" normalizeH="0" baseline="0" noProof="0" dirty="0">
                  <a:ln>
                    <a:noFill/>
                  </a:ln>
                  <a:effectLst/>
                  <a:uLnTx/>
                  <a:uFillTx/>
                  <a:latin typeface="微软雅黑" pitchFamily="34" charset="-122"/>
                  <a:ea typeface="微软雅黑" pitchFamily="34" charset="-122"/>
                  <a:cs typeface="+mn-cs"/>
                </a:rPr>
                <a:t>提前预防（</a:t>
              </a:r>
              <a:r>
                <a:rPr kumimoji="1" lang="zh-CN" altLang="en-US" sz="1800"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rPr>
                <a:t>主动</a:t>
              </a:r>
              <a:r>
                <a:rPr kumimoji="1" lang="zh-CN" altLang="en-US" sz="1800" b="1" i="0" u="none" strike="noStrike" kern="0" cap="none" spc="0" normalizeH="0" baseline="0" noProof="0" dirty="0">
                  <a:ln>
                    <a:noFill/>
                  </a:ln>
                  <a:effectLst/>
                  <a:uLnTx/>
                  <a:uFillTx/>
                  <a:latin typeface="微软雅黑" pitchFamily="34" charset="-122"/>
                  <a:ea typeface="微软雅黑" pitchFamily="34" charset="-122"/>
                  <a:cs typeface="+mn-cs"/>
                </a:rPr>
                <a:t>）</a:t>
              </a:r>
            </a:p>
          </p:txBody>
        </p:sp>
        <p:sp>
          <p:nvSpPr>
            <p:cNvPr id="17" name="Arrow: Right 16">
              <a:extLst>
                <a:ext uri="{FF2B5EF4-FFF2-40B4-BE49-F238E27FC236}">
                  <a16:creationId xmlns:a16="http://schemas.microsoft.com/office/drawing/2014/main" id="{5B9E102F-2D85-4F6E-B39B-256FCFE89205}"/>
                </a:ext>
              </a:extLst>
            </p:cNvPr>
            <p:cNvSpPr/>
            <p:nvPr/>
          </p:nvSpPr>
          <p:spPr>
            <a:xfrm>
              <a:off x="5597863" y="1722962"/>
              <a:ext cx="432048" cy="27278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Arrow: Right 17">
              <a:extLst>
                <a:ext uri="{FF2B5EF4-FFF2-40B4-BE49-F238E27FC236}">
                  <a16:creationId xmlns:a16="http://schemas.microsoft.com/office/drawing/2014/main" id="{42B4A9AA-B80C-4478-B5B8-DE30A0AF34A3}"/>
                </a:ext>
              </a:extLst>
            </p:cNvPr>
            <p:cNvSpPr/>
            <p:nvPr/>
          </p:nvSpPr>
          <p:spPr>
            <a:xfrm>
              <a:off x="3022471" y="1722694"/>
              <a:ext cx="432048" cy="27278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5">
            <a:extLst>
              <a:ext uri="{FF2B5EF4-FFF2-40B4-BE49-F238E27FC236}">
                <a16:creationId xmlns:a16="http://schemas.microsoft.com/office/drawing/2014/main" id="{30C99C83-2606-4D92-A035-29CA3F5904F4}"/>
              </a:ext>
            </a:extLst>
          </p:cNvPr>
          <p:cNvSpPr txBox="1"/>
          <p:nvPr/>
        </p:nvSpPr>
        <p:spPr>
          <a:xfrm>
            <a:off x="4220030" y="1212569"/>
            <a:ext cx="1116573" cy="367486"/>
          </a:xfrm>
          <a:prstGeom prst="rect">
            <a:avLst/>
          </a:prstGeom>
          <a:noFill/>
        </p:spPr>
        <p:txBody>
          <a:bodyPr wrap="square" rtlCol="0">
            <a:spAutoFit/>
          </a:bodyPr>
          <a:lstStyle/>
          <a:p>
            <a:r>
              <a:rPr lang="en-US" altLang="zh-CN" b="1" dirty="0">
                <a:solidFill>
                  <a:srgbClr val="C00000"/>
                </a:solidFill>
              </a:rPr>
              <a:t>Flexibility</a:t>
            </a:r>
            <a:endParaRPr lang="zh-CN" altLang="en-US" b="1" dirty="0">
              <a:solidFill>
                <a:srgbClr val="C00000"/>
              </a:solidFill>
            </a:endParaRPr>
          </a:p>
        </p:txBody>
      </p:sp>
      <p:sp>
        <p:nvSpPr>
          <p:cNvPr id="21" name="TextBox 20">
            <a:extLst>
              <a:ext uri="{FF2B5EF4-FFF2-40B4-BE49-F238E27FC236}">
                <a16:creationId xmlns:a16="http://schemas.microsoft.com/office/drawing/2014/main" id="{4986DAFC-1CE1-43A1-8B91-518C71A4BA1A}"/>
              </a:ext>
            </a:extLst>
          </p:cNvPr>
          <p:cNvSpPr txBox="1"/>
          <p:nvPr/>
        </p:nvSpPr>
        <p:spPr>
          <a:xfrm>
            <a:off x="3767833" y="1769378"/>
            <a:ext cx="1608333" cy="276999"/>
          </a:xfrm>
          <a:prstGeom prst="rect">
            <a:avLst/>
          </a:prstGeom>
          <a:noFill/>
        </p:spPr>
        <p:txBody>
          <a:bodyPr wrap="square" rtlCol="0">
            <a:spAutoFit/>
          </a:bodyPr>
          <a:lstStyle/>
          <a:p>
            <a:r>
              <a:rPr lang="en-US" altLang="zh-CN" sz="1200" i="1" dirty="0"/>
              <a:t>—from Google Image</a:t>
            </a:r>
            <a:endParaRPr lang="en-US" sz="1200" i="1" dirty="0"/>
          </a:p>
        </p:txBody>
      </p:sp>
      <p:sp>
        <p:nvSpPr>
          <p:cNvPr id="20" name="Slide Number Placeholder 19">
            <a:extLst>
              <a:ext uri="{FF2B5EF4-FFF2-40B4-BE49-F238E27FC236}">
                <a16:creationId xmlns:a16="http://schemas.microsoft.com/office/drawing/2014/main" id="{6D7A5533-A657-4FBE-9B49-143376ABB1A3}"/>
              </a:ext>
            </a:extLst>
          </p:cNvPr>
          <p:cNvSpPr>
            <a:spLocks noGrp="1"/>
          </p:cNvSpPr>
          <p:nvPr>
            <p:ph type="sldNum" sz="quarter" idx="12"/>
          </p:nvPr>
        </p:nvSpPr>
        <p:spPr/>
        <p:txBody>
          <a:bodyPr/>
          <a:lstStyle/>
          <a:p>
            <a:fld id="{7D9BB5D0-35E4-459D-AEF3-FE4D7C45CC19}" type="slidenum">
              <a:rPr lang="zh-CN" altLang="en-US" smtClean="0"/>
              <a:pPr/>
              <a:t>32</a:t>
            </a:fld>
            <a:r>
              <a:rPr lang="en-US" altLang="zh-CN"/>
              <a:t>/42</a:t>
            </a:r>
            <a:endParaRPr lang="zh-CN" altLang="en-US" dirty="0"/>
          </a:p>
        </p:txBody>
      </p:sp>
    </p:spTree>
    <p:extLst>
      <p:ext uri="{BB962C8B-B14F-4D97-AF65-F5344CB8AC3E}">
        <p14:creationId xmlns:p14="http://schemas.microsoft.com/office/powerpoint/2010/main" val="2596760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932737-A997-4FEC-9477-B1B028378131}"/>
              </a:ext>
            </a:extLst>
          </p:cNvPr>
          <p:cNvPicPr>
            <a:picLocks noChangeAspect="1"/>
          </p:cNvPicPr>
          <p:nvPr/>
        </p:nvPicPr>
        <p:blipFill>
          <a:blip r:embed="rId3"/>
          <a:stretch>
            <a:fillRect/>
          </a:stretch>
        </p:blipFill>
        <p:spPr>
          <a:xfrm>
            <a:off x="4871557" y="2637358"/>
            <a:ext cx="4044487" cy="3257551"/>
          </a:xfrm>
          <a:prstGeom prst="rect">
            <a:avLst/>
          </a:prstGeom>
        </p:spPr>
      </p:pic>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29" name="矩形 1"/>
          <p:cNvSpPr>
            <a:spLocks noChangeArrowheads="1"/>
          </p:cNvSpPr>
          <p:nvPr/>
        </p:nvSpPr>
        <p:spPr bwMode="auto">
          <a:xfrm>
            <a:off x="323404" y="763967"/>
            <a:ext cx="5472732"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传统风机</a:t>
            </a:r>
            <a:r>
              <a:rPr lang="zh-CN" altLang="en-US" sz="2400" b="1" dirty="0">
                <a:solidFill>
                  <a:srgbClr val="C00000"/>
                </a:solidFill>
                <a:latin typeface="微软雅黑" pitchFamily="34" charset="-122"/>
                <a:ea typeface="微软雅黑" pitchFamily="34" charset="-122"/>
              </a:rPr>
              <a:t>局限性</a:t>
            </a:r>
            <a:r>
              <a:rPr lang="zh-CN" altLang="en-US" sz="2400" b="1" dirty="0">
                <a:latin typeface="微软雅黑" pitchFamily="34" charset="-122"/>
                <a:ea typeface="微软雅黑" pitchFamily="34" charset="-122"/>
              </a:rPr>
              <a:t>及灵活风机</a:t>
            </a:r>
            <a:r>
              <a:rPr lang="zh-CN" altLang="en-US" sz="2400" b="1" dirty="0">
                <a:solidFill>
                  <a:srgbClr val="C00000"/>
                </a:solidFill>
                <a:latin typeface="微软雅黑" pitchFamily="34" charset="-122"/>
                <a:ea typeface="微软雅黑" pitchFamily="34" charset="-122"/>
              </a:rPr>
              <a:t>改进理念</a:t>
            </a:r>
            <a:endParaRPr kumimoji="0" lang="en-US" altLang="zh-CN" sz="2400" b="1" baseline="30000" dirty="0">
              <a:solidFill>
                <a:srgbClr val="C00000"/>
              </a:solidFill>
              <a:latin typeface="微软雅黑" pitchFamily="34" charset="-122"/>
              <a:ea typeface="微软雅黑" pitchFamily="34" charset="-122"/>
            </a:endParaRPr>
          </a:p>
        </p:txBody>
      </p:sp>
      <p:sp>
        <p:nvSpPr>
          <p:cNvPr id="36" name="Rectangle 2">
            <a:extLst>
              <a:ext uri="{FF2B5EF4-FFF2-40B4-BE49-F238E27FC236}">
                <a16:creationId xmlns:a16="http://schemas.microsoft.com/office/drawing/2014/main" id="{FE56D769-5AE2-4F03-B7C6-461E41F9FD9A}"/>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2.4 </a:t>
            </a:r>
            <a:r>
              <a:rPr lang="zh-CN" altLang="en-US" sz="3200" kern="0" dirty="0">
                <a:solidFill>
                  <a:srgbClr val="C00000"/>
                </a:solidFill>
                <a:effectLst/>
              </a:rPr>
              <a:t>源侧</a:t>
            </a:r>
            <a:r>
              <a:rPr lang="zh-CN" altLang="en-US" sz="3200" kern="0" dirty="0">
                <a:effectLst/>
              </a:rPr>
              <a:t>内嵌绝热压缩空气</a:t>
            </a:r>
            <a:r>
              <a:rPr lang="zh-CN" altLang="en-US" sz="3200" kern="0" dirty="0">
                <a:solidFill>
                  <a:srgbClr val="C00000"/>
                </a:solidFill>
                <a:effectLst/>
              </a:rPr>
              <a:t>灵活风机</a:t>
            </a:r>
            <a:r>
              <a:rPr lang="zh-CN" altLang="en-US" sz="3200" kern="0" dirty="0">
                <a:effectLst/>
              </a:rPr>
              <a:t>建模及运行</a:t>
            </a:r>
          </a:p>
        </p:txBody>
      </p:sp>
      <p:sp>
        <p:nvSpPr>
          <p:cNvPr id="49" name="圆角矩形 44">
            <a:extLst>
              <a:ext uri="{FF2B5EF4-FFF2-40B4-BE49-F238E27FC236}">
                <a16:creationId xmlns:a16="http://schemas.microsoft.com/office/drawing/2014/main" id="{4EB8C711-3446-4C9E-B649-43E9CD062E50}"/>
              </a:ext>
            </a:extLst>
          </p:cNvPr>
          <p:cNvSpPr/>
          <p:nvPr/>
        </p:nvSpPr>
        <p:spPr bwMode="auto">
          <a:xfrm>
            <a:off x="519290" y="6032193"/>
            <a:ext cx="8139244" cy="386643"/>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defRPr/>
            </a:pPr>
            <a:r>
              <a:rPr lang="zh-CN" altLang="en-US" sz="2000" b="1" kern="100" spc="10" dirty="0">
                <a:latin typeface="Times New Roman" panose="02020603050405020304" pitchFamily="18" charset="0"/>
                <a:ea typeface="黑体" panose="02010609060101010101" pitchFamily="49" charset="-122"/>
                <a:cs typeface="Times New Roman" panose="02020603050405020304" pitchFamily="18" charset="0"/>
              </a:rPr>
              <a:t>传统风机在风能限制区与发电机容量限制区之间的矛盾及改进理念</a:t>
            </a:r>
          </a:p>
        </p:txBody>
      </p:sp>
      <p:sp>
        <p:nvSpPr>
          <p:cNvPr id="14" name="Rectangle 13">
            <a:extLst>
              <a:ext uri="{FF2B5EF4-FFF2-40B4-BE49-F238E27FC236}">
                <a16:creationId xmlns:a16="http://schemas.microsoft.com/office/drawing/2014/main" id="{69C91958-1185-4E5C-B27C-C23A2D19E760}"/>
              </a:ext>
            </a:extLst>
          </p:cNvPr>
          <p:cNvSpPr/>
          <p:nvPr/>
        </p:nvSpPr>
        <p:spPr>
          <a:xfrm>
            <a:off x="555856" y="1318760"/>
            <a:ext cx="8102677" cy="400110"/>
          </a:xfrm>
          <a:prstGeom prst="rect">
            <a:avLst/>
          </a:prstGeom>
        </p:spPr>
        <p:txBody>
          <a:bodyPr wrap="square">
            <a:spAutoFit/>
          </a:bodyPr>
          <a:lstStyle/>
          <a:p>
            <a:pPr marL="285750" indent="-285750" algn="ctr">
              <a:buFont typeface="Wingdings" panose="05000000000000000000" pitchFamily="2" charset="2"/>
              <a:buChar char="ü"/>
            </a:pPr>
            <a:r>
              <a:rPr lang="zh-CN" altLang="en-US" sz="2000" u="sng" dirty="0">
                <a:latin typeface="times" panose="02020603050405020304" pitchFamily="18" charset="0"/>
                <a:ea typeface="黑体" panose="02010609060101010101" pitchFamily="49" charset="-122"/>
                <a:cs typeface="times" panose="02020603050405020304" pitchFamily="18" charset="0"/>
              </a:rPr>
              <a:t>风电</a:t>
            </a:r>
            <a:r>
              <a:rPr lang="zh-CN" altLang="en-US" sz="2000" u="sng" dirty="0">
                <a:solidFill>
                  <a:srgbClr val="C00000"/>
                </a:solidFill>
                <a:latin typeface="times" panose="02020603050405020304" pitchFamily="18" charset="0"/>
                <a:ea typeface="黑体" panose="02010609060101010101" pitchFamily="49" charset="-122"/>
                <a:cs typeface="times" panose="02020603050405020304" pitchFamily="18" charset="0"/>
              </a:rPr>
              <a:t>不可调度性</a:t>
            </a:r>
            <a:r>
              <a:rPr lang="zh-CN" altLang="en-US" sz="2000" u="sng" dirty="0">
                <a:latin typeface="times" panose="02020603050405020304" pitchFamily="18" charset="0"/>
                <a:ea typeface="黑体" panose="02010609060101010101" pitchFamily="49" charset="-122"/>
                <a:cs typeface="times" panose="02020603050405020304" pitchFamily="18" charset="0"/>
              </a:rPr>
              <a:t>的根源：波动性风速与风功率间的</a:t>
            </a:r>
            <a:r>
              <a:rPr lang="zh-CN" altLang="en-US" sz="2000" u="sng" dirty="0">
                <a:solidFill>
                  <a:srgbClr val="C00000"/>
                </a:solidFill>
                <a:latin typeface="times" panose="02020603050405020304" pitchFamily="18" charset="0"/>
                <a:ea typeface="黑体" panose="02010609060101010101" pitchFamily="49" charset="-122"/>
                <a:cs typeface="times" panose="02020603050405020304" pitchFamily="18" charset="0"/>
              </a:rPr>
              <a:t>瞬时强耦合</a:t>
            </a:r>
            <a:r>
              <a:rPr lang="zh-CN" altLang="en-US" sz="2000" u="sng" dirty="0">
                <a:latin typeface="times" panose="02020603050405020304" pitchFamily="18" charset="0"/>
                <a:ea typeface="黑体" panose="02010609060101010101" pitchFamily="49" charset="-122"/>
                <a:cs typeface="times" panose="02020603050405020304" pitchFamily="18" charset="0"/>
              </a:rPr>
              <a:t>关系</a:t>
            </a:r>
            <a:endParaRPr lang="zh-CN" altLang="en-US" sz="2000" u="sng" dirty="0">
              <a:solidFill>
                <a:srgbClr val="C00000"/>
              </a:solidFill>
              <a:latin typeface="times" panose="02020603050405020304" pitchFamily="18" charset="0"/>
              <a:ea typeface="黑体" panose="02010609060101010101" pitchFamily="49" charset="-122"/>
              <a:cs typeface="times" panose="02020603050405020304" pitchFamily="18" charset="0"/>
            </a:endParaRPr>
          </a:p>
        </p:txBody>
      </p:sp>
      <p:pic>
        <p:nvPicPr>
          <p:cNvPr id="3" name="Picture 2">
            <a:extLst>
              <a:ext uri="{FF2B5EF4-FFF2-40B4-BE49-F238E27FC236}">
                <a16:creationId xmlns:a16="http://schemas.microsoft.com/office/drawing/2014/main" id="{432EE188-B2D5-4646-B4F1-5DFC00CDEF98}"/>
              </a:ext>
            </a:extLst>
          </p:cNvPr>
          <p:cNvPicPr>
            <a:picLocks noChangeAspect="1"/>
          </p:cNvPicPr>
          <p:nvPr/>
        </p:nvPicPr>
        <p:blipFill>
          <a:blip r:embed="rId4"/>
          <a:stretch>
            <a:fillRect/>
          </a:stretch>
        </p:blipFill>
        <p:spPr>
          <a:xfrm>
            <a:off x="357772" y="2763738"/>
            <a:ext cx="4038600" cy="3257550"/>
          </a:xfrm>
          <a:prstGeom prst="rect">
            <a:avLst/>
          </a:prstGeom>
        </p:spPr>
      </p:pic>
      <p:pic>
        <p:nvPicPr>
          <p:cNvPr id="9" name="Picture 8">
            <a:extLst>
              <a:ext uri="{FF2B5EF4-FFF2-40B4-BE49-F238E27FC236}">
                <a16:creationId xmlns:a16="http://schemas.microsoft.com/office/drawing/2014/main" id="{AA6C9262-332B-4025-93F3-B669D5213B39}"/>
              </a:ext>
            </a:extLst>
          </p:cNvPr>
          <p:cNvPicPr>
            <a:picLocks noChangeAspect="1"/>
          </p:cNvPicPr>
          <p:nvPr/>
        </p:nvPicPr>
        <p:blipFill>
          <a:blip r:embed="rId5"/>
          <a:stretch>
            <a:fillRect/>
          </a:stretch>
        </p:blipFill>
        <p:spPr>
          <a:xfrm>
            <a:off x="1547664" y="1800016"/>
            <a:ext cx="1962150" cy="723900"/>
          </a:xfrm>
          <a:prstGeom prst="rect">
            <a:avLst/>
          </a:prstGeom>
        </p:spPr>
      </p:pic>
      <p:pic>
        <p:nvPicPr>
          <p:cNvPr id="10" name="Picture 9">
            <a:extLst>
              <a:ext uri="{FF2B5EF4-FFF2-40B4-BE49-F238E27FC236}">
                <a16:creationId xmlns:a16="http://schemas.microsoft.com/office/drawing/2014/main" id="{08703FCF-6C93-4ADE-A4C0-E7291E235399}"/>
              </a:ext>
            </a:extLst>
          </p:cNvPr>
          <p:cNvPicPr>
            <a:picLocks noChangeAspect="1"/>
          </p:cNvPicPr>
          <p:nvPr/>
        </p:nvPicPr>
        <p:blipFill>
          <a:blip r:embed="rId6"/>
          <a:stretch>
            <a:fillRect/>
          </a:stretch>
        </p:blipFill>
        <p:spPr>
          <a:xfrm>
            <a:off x="6084168" y="1747294"/>
            <a:ext cx="1876425" cy="657225"/>
          </a:xfrm>
          <a:prstGeom prst="rect">
            <a:avLst/>
          </a:prstGeom>
        </p:spPr>
      </p:pic>
      <p:sp>
        <p:nvSpPr>
          <p:cNvPr id="20" name="Arrow: Right 19">
            <a:extLst>
              <a:ext uri="{FF2B5EF4-FFF2-40B4-BE49-F238E27FC236}">
                <a16:creationId xmlns:a16="http://schemas.microsoft.com/office/drawing/2014/main" id="{877851C8-A129-405C-9B97-6021F0247DF3}"/>
              </a:ext>
            </a:extLst>
          </p:cNvPr>
          <p:cNvSpPr/>
          <p:nvPr/>
        </p:nvSpPr>
        <p:spPr>
          <a:xfrm rot="5400000">
            <a:off x="7543117" y="4154171"/>
            <a:ext cx="484090" cy="350862"/>
          </a:xfrm>
          <a:prstGeom prst="rightArrow">
            <a:avLst/>
          </a:prstGeom>
          <a:noFill/>
          <a:ln w="6350">
            <a:solidFill>
              <a:srgbClr val="0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Arrow: Right 20">
            <a:extLst>
              <a:ext uri="{FF2B5EF4-FFF2-40B4-BE49-F238E27FC236}">
                <a16:creationId xmlns:a16="http://schemas.microsoft.com/office/drawing/2014/main" id="{59B67229-7B86-4506-BD7A-8C7738AE4387}"/>
              </a:ext>
            </a:extLst>
          </p:cNvPr>
          <p:cNvSpPr/>
          <p:nvPr/>
        </p:nvSpPr>
        <p:spPr>
          <a:xfrm rot="16200000">
            <a:off x="5887047" y="4782278"/>
            <a:ext cx="484090" cy="350862"/>
          </a:xfrm>
          <a:prstGeom prst="rightArrow">
            <a:avLst/>
          </a:prstGeom>
          <a:noFill/>
          <a:ln w="6350">
            <a:solidFill>
              <a:srgbClr val="0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a:extLst>
              <a:ext uri="{FF2B5EF4-FFF2-40B4-BE49-F238E27FC236}">
                <a16:creationId xmlns:a16="http://schemas.microsoft.com/office/drawing/2014/main" id="{6DB30FD1-6E2A-4889-939B-D4B4A8BFC1BF}"/>
              </a:ext>
            </a:extLst>
          </p:cNvPr>
          <p:cNvSpPr txBox="1"/>
          <p:nvPr/>
        </p:nvSpPr>
        <p:spPr>
          <a:xfrm>
            <a:off x="7596336" y="4618411"/>
            <a:ext cx="490661" cy="369332"/>
          </a:xfrm>
          <a:prstGeom prst="rect">
            <a:avLst/>
          </a:prstGeom>
          <a:noFill/>
        </p:spPr>
        <p:txBody>
          <a:bodyPr wrap="square" rtlCol="0">
            <a:spAutoFit/>
          </a:bodyPr>
          <a:lstStyle/>
          <a:p>
            <a:r>
              <a:rPr lang="zh-CN" altLang="en-US" b="1" dirty="0"/>
              <a:t>充</a:t>
            </a:r>
          </a:p>
        </p:txBody>
      </p:sp>
      <p:sp>
        <p:nvSpPr>
          <p:cNvPr id="23" name="TextBox 22">
            <a:extLst>
              <a:ext uri="{FF2B5EF4-FFF2-40B4-BE49-F238E27FC236}">
                <a16:creationId xmlns:a16="http://schemas.microsoft.com/office/drawing/2014/main" id="{91833354-A86A-4C4B-8B5D-784FCDC5C6CB}"/>
              </a:ext>
            </a:extLst>
          </p:cNvPr>
          <p:cNvSpPr txBox="1"/>
          <p:nvPr/>
        </p:nvSpPr>
        <p:spPr>
          <a:xfrm>
            <a:off x="5924840" y="4396877"/>
            <a:ext cx="490661" cy="369332"/>
          </a:xfrm>
          <a:prstGeom prst="rect">
            <a:avLst/>
          </a:prstGeom>
          <a:noFill/>
        </p:spPr>
        <p:txBody>
          <a:bodyPr wrap="square" rtlCol="0">
            <a:spAutoFit/>
          </a:bodyPr>
          <a:lstStyle/>
          <a:p>
            <a:r>
              <a:rPr lang="zh-CN" altLang="en-US" b="1" dirty="0"/>
              <a:t>放</a:t>
            </a:r>
          </a:p>
        </p:txBody>
      </p:sp>
      <p:sp>
        <p:nvSpPr>
          <p:cNvPr id="24" name="Arrow: Right 23">
            <a:extLst>
              <a:ext uri="{FF2B5EF4-FFF2-40B4-BE49-F238E27FC236}">
                <a16:creationId xmlns:a16="http://schemas.microsoft.com/office/drawing/2014/main" id="{7EE1AD30-75B3-4561-96D3-A78553FB88BB}"/>
              </a:ext>
            </a:extLst>
          </p:cNvPr>
          <p:cNvSpPr/>
          <p:nvPr/>
        </p:nvSpPr>
        <p:spPr>
          <a:xfrm>
            <a:off x="4272444" y="4193208"/>
            <a:ext cx="577544" cy="27278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24">
            <a:extLst>
              <a:ext uri="{FF2B5EF4-FFF2-40B4-BE49-F238E27FC236}">
                <a16:creationId xmlns:a16="http://schemas.microsoft.com/office/drawing/2014/main" id="{5FEC17CA-8E75-4B1C-83C1-646FAE8AA2CC}"/>
              </a:ext>
            </a:extLst>
          </p:cNvPr>
          <p:cNvSpPr/>
          <p:nvPr/>
        </p:nvSpPr>
        <p:spPr>
          <a:xfrm>
            <a:off x="4221868" y="2998513"/>
            <a:ext cx="741047" cy="1077218"/>
          </a:xfrm>
          <a:prstGeom prst="rect">
            <a:avLst/>
          </a:prstGeom>
        </p:spPr>
        <p:txBody>
          <a:bodyPr wrap="square">
            <a:spAutoFit/>
          </a:bodyPr>
          <a:lstStyle/>
          <a:p>
            <a:pPr algn="ctr"/>
            <a:r>
              <a:rPr lang="zh-CN" altLang="en-US" sz="1600" dirty="0">
                <a:latin typeface="times" panose="02020603050405020304" pitchFamily="18" charset="0"/>
                <a:ea typeface="黑体" panose="02010609060101010101" pitchFamily="49" charset="-122"/>
                <a:cs typeface="times" panose="02020603050405020304" pitchFamily="18" charset="0"/>
              </a:rPr>
              <a:t>解耦风速与风功率</a:t>
            </a:r>
          </a:p>
        </p:txBody>
      </p:sp>
      <p:sp>
        <p:nvSpPr>
          <p:cNvPr id="17" name="Slide Number Placeholder 16">
            <a:extLst>
              <a:ext uri="{FF2B5EF4-FFF2-40B4-BE49-F238E27FC236}">
                <a16:creationId xmlns:a16="http://schemas.microsoft.com/office/drawing/2014/main" id="{F83EF50C-FB86-4403-8D66-09C87FAE9ACB}"/>
              </a:ext>
            </a:extLst>
          </p:cNvPr>
          <p:cNvSpPr>
            <a:spLocks noGrp="1"/>
          </p:cNvSpPr>
          <p:nvPr>
            <p:ph type="sldNum" sz="quarter" idx="12"/>
          </p:nvPr>
        </p:nvSpPr>
        <p:spPr/>
        <p:txBody>
          <a:bodyPr/>
          <a:lstStyle/>
          <a:p>
            <a:fld id="{7D9BB5D0-35E4-459D-AEF3-FE4D7C45CC19}" type="slidenum">
              <a:rPr lang="zh-CN" altLang="en-US" smtClean="0"/>
              <a:pPr/>
              <a:t>33</a:t>
            </a:fld>
            <a:r>
              <a:rPr lang="en-US" altLang="zh-CN"/>
              <a:t>/42</a:t>
            </a:r>
            <a:endParaRPr lang="zh-CN" altLang="en-US" dirty="0"/>
          </a:p>
        </p:txBody>
      </p:sp>
    </p:spTree>
    <p:extLst>
      <p:ext uri="{BB962C8B-B14F-4D97-AF65-F5344CB8AC3E}">
        <p14:creationId xmlns:p14="http://schemas.microsoft.com/office/powerpoint/2010/main" val="3577061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29" name="矩形 1"/>
          <p:cNvSpPr>
            <a:spLocks noChangeArrowheads="1"/>
          </p:cNvSpPr>
          <p:nvPr/>
        </p:nvSpPr>
        <p:spPr bwMode="auto">
          <a:xfrm>
            <a:off x="308987" y="674910"/>
            <a:ext cx="5362211"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灵活风机机械结构的</a:t>
            </a:r>
            <a:r>
              <a:rPr lang="zh-CN" altLang="en-US" sz="2400" b="1" dirty="0">
                <a:solidFill>
                  <a:srgbClr val="C00000"/>
                </a:solidFill>
                <a:latin typeface="微软雅黑" pitchFamily="34" charset="-122"/>
                <a:ea typeface="微软雅黑" pitchFamily="34" charset="-122"/>
              </a:rPr>
              <a:t>一种实现方式</a:t>
            </a:r>
            <a:endParaRPr kumimoji="0" lang="en-US" altLang="zh-CN" sz="2400" b="1" baseline="30000" dirty="0">
              <a:solidFill>
                <a:srgbClr val="C00000"/>
              </a:solidFill>
              <a:latin typeface="微软雅黑" pitchFamily="34" charset="-122"/>
              <a:ea typeface="微软雅黑" pitchFamily="34" charset="-122"/>
            </a:endParaRPr>
          </a:p>
        </p:txBody>
      </p:sp>
      <p:sp>
        <p:nvSpPr>
          <p:cNvPr id="36" name="Rectangle 2">
            <a:extLst>
              <a:ext uri="{FF2B5EF4-FFF2-40B4-BE49-F238E27FC236}">
                <a16:creationId xmlns:a16="http://schemas.microsoft.com/office/drawing/2014/main" id="{FE56D769-5AE2-4F03-B7C6-461E41F9FD9A}"/>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2.4 </a:t>
            </a:r>
            <a:r>
              <a:rPr lang="zh-CN" altLang="en-US" sz="3200" kern="0" dirty="0">
                <a:solidFill>
                  <a:srgbClr val="C00000"/>
                </a:solidFill>
                <a:effectLst/>
              </a:rPr>
              <a:t>源侧</a:t>
            </a:r>
            <a:r>
              <a:rPr lang="zh-CN" altLang="en-US" sz="3200" kern="0" dirty="0">
                <a:effectLst/>
              </a:rPr>
              <a:t>内嵌绝热压缩空气</a:t>
            </a:r>
            <a:r>
              <a:rPr lang="zh-CN" altLang="en-US" sz="3200" kern="0" dirty="0">
                <a:solidFill>
                  <a:srgbClr val="C00000"/>
                </a:solidFill>
                <a:effectLst/>
              </a:rPr>
              <a:t>灵活风机</a:t>
            </a:r>
            <a:r>
              <a:rPr lang="zh-CN" altLang="en-US" sz="3200" kern="0" dirty="0">
                <a:effectLst/>
              </a:rPr>
              <a:t>建模及运行</a:t>
            </a:r>
          </a:p>
        </p:txBody>
      </p:sp>
      <p:grpSp>
        <p:nvGrpSpPr>
          <p:cNvPr id="10" name="Group 9">
            <a:extLst>
              <a:ext uri="{FF2B5EF4-FFF2-40B4-BE49-F238E27FC236}">
                <a16:creationId xmlns:a16="http://schemas.microsoft.com/office/drawing/2014/main" id="{DA499B35-180F-4348-B7C9-65EF3A7C7D8E}"/>
              </a:ext>
            </a:extLst>
          </p:cNvPr>
          <p:cNvGrpSpPr/>
          <p:nvPr/>
        </p:nvGrpSpPr>
        <p:grpSpPr>
          <a:xfrm>
            <a:off x="3328722" y="924783"/>
            <a:ext cx="5962292" cy="3286320"/>
            <a:chOff x="3311879" y="1948011"/>
            <a:chExt cx="5962292" cy="3286320"/>
          </a:xfrm>
        </p:grpSpPr>
        <p:pic>
          <p:nvPicPr>
            <p:cNvPr id="12" name="Picture 11">
              <a:extLst>
                <a:ext uri="{FF2B5EF4-FFF2-40B4-BE49-F238E27FC236}">
                  <a16:creationId xmlns:a16="http://schemas.microsoft.com/office/drawing/2014/main" id="{A420BA58-3659-4C06-8670-DF66F4719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9391" y="4063755"/>
              <a:ext cx="1221959" cy="739940"/>
            </a:xfrm>
            <a:prstGeom prst="rect">
              <a:avLst/>
            </a:prstGeom>
          </p:spPr>
        </p:pic>
        <p:pic>
          <p:nvPicPr>
            <p:cNvPr id="14" name="Picture 13">
              <a:extLst>
                <a:ext uri="{FF2B5EF4-FFF2-40B4-BE49-F238E27FC236}">
                  <a16:creationId xmlns:a16="http://schemas.microsoft.com/office/drawing/2014/main" id="{2E4468D8-2A31-47F2-8B70-E17CE378D9CE}"/>
                </a:ext>
              </a:extLst>
            </p:cNvPr>
            <p:cNvPicPr>
              <a:picLocks noChangeAspect="1"/>
            </p:cNvPicPr>
            <p:nvPr/>
          </p:nvPicPr>
          <p:blipFill>
            <a:blip r:embed="rId4"/>
            <a:stretch>
              <a:fillRect/>
            </a:stretch>
          </p:blipFill>
          <p:spPr>
            <a:xfrm>
              <a:off x="7560302" y="2935367"/>
              <a:ext cx="1341956" cy="856065"/>
            </a:xfrm>
            <a:prstGeom prst="rect">
              <a:avLst/>
            </a:prstGeom>
          </p:spPr>
        </p:pic>
        <p:sp>
          <p:nvSpPr>
            <p:cNvPr id="15" name="Rectangle 14">
              <a:extLst>
                <a:ext uri="{FF2B5EF4-FFF2-40B4-BE49-F238E27FC236}">
                  <a16:creationId xmlns:a16="http://schemas.microsoft.com/office/drawing/2014/main" id="{1571EC0B-4CF9-467E-92DF-F433D7D53E14}"/>
                </a:ext>
              </a:extLst>
            </p:cNvPr>
            <p:cNvSpPr/>
            <p:nvPr/>
          </p:nvSpPr>
          <p:spPr>
            <a:xfrm>
              <a:off x="5960477" y="3389259"/>
              <a:ext cx="712083" cy="1308199"/>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125"/>
            </a:p>
          </p:txBody>
        </p:sp>
        <p:sp>
          <p:nvSpPr>
            <p:cNvPr id="16" name="Chord 15">
              <a:extLst>
                <a:ext uri="{FF2B5EF4-FFF2-40B4-BE49-F238E27FC236}">
                  <a16:creationId xmlns:a16="http://schemas.microsoft.com/office/drawing/2014/main" id="{F8AD9BEE-4580-45AD-81B6-A27DE544BB5B}"/>
                </a:ext>
              </a:extLst>
            </p:cNvPr>
            <p:cNvSpPr/>
            <p:nvPr/>
          </p:nvSpPr>
          <p:spPr>
            <a:xfrm>
              <a:off x="4832986" y="2518690"/>
              <a:ext cx="2513324" cy="953598"/>
            </a:xfrm>
            <a:prstGeom prst="chord">
              <a:avLst>
                <a:gd name="adj1" fmla="val 12892081"/>
                <a:gd name="adj2" fmla="val 8698935"/>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125"/>
            </a:p>
          </p:txBody>
        </p:sp>
        <p:sp>
          <p:nvSpPr>
            <p:cNvPr id="17" name="Rectangle 16">
              <a:extLst>
                <a:ext uri="{FF2B5EF4-FFF2-40B4-BE49-F238E27FC236}">
                  <a16:creationId xmlns:a16="http://schemas.microsoft.com/office/drawing/2014/main" id="{1CE832DD-AA74-4FEA-BFD8-1264FEE2DAD3}"/>
                </a:ext>
              </a:extLst>
            </p:cNvPr>
            <p:cNvSpPr/>
            <p:nvPr/>
          </p:nvSpPr>
          <p:spPr>
            <a:xfrm>
              <a:off x="6272018" y="2797015"/>
              <a:ext cx="132575" cy="82659"/>
            </a:xfrm>
            <a:prstGeom prst="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25" dirty="0"/>
            </a:p>
          </p:txBody>
        </p:sp>
        <p:sp>
          <p:nvSpPr>
            <p:cNvPr id="18" name="Flowchart: Direct Access Storage 17">
              <a:extLst>
                <a:ext uri="{FF2B5EF4-FFF2-40B4-BE49-F238E27FC236}">
                  <a16:creationId xmlns:a16="http://schemas.microsoft.com/office/drawing/2014/main" id="{E76366F7-7185-4146-A58C-1FE94F0C9B4F}"/>
                </a:ext>
              </a:extLst>
            </p:cNvPr>
            <p:cNvSpPr/>
            <p:nvPr/>
          </p:nvSpPr>
          <p:spPr>
            <a:xfrm>
              <a:off x="6396590" y="2691693"/>
              <a:ext cx="295408" cy="303492"/>
            </a:xfrm>
            <a:prstGeom prst="flowChartMagneticDrum">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fontAlgn="base">
                <a:spcBef>
                  <a:spcPct val="0"/>
                </a:spcBef>
                <a:spcAft>
                  <a:spcPct val="0"/>
                </a:spcAft>
              </a:pPr>
              <a:endParaRPr lang="en-US" sz="952" kern="0">
                <a:solidFill>
                  <a:prstClr val="black"/>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E9F7BEE7-8D1D-4D1B-BAC3-2DD1DEB8B16E}"/>
                </a:ext>
              </a:extLst>
            </p:cNvPr>
            <p:cNvSpPr/>
            <p:nvPr/>
          </p:nvSpPr>
          <p:spPr>
            <a:xfrm>
              <a:off x="6338197" y="3166409"/>
              <a:ext cx="80755" cy="1100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125" dirty="0"/>
            </a:p>
          </p:txBody>
        </p:sp>
        <p:sp>
          <p:nvSpPr>
            <p:cNvPr id="20" name="Flowchart: Direct Access Storage 19">
              <a:extLst>
                <a:ext uri="{FF2B5EF4-FFF2-40B4-BE49-F238E27FC236}">
                  <a16:creationId xmlns:a16="http://schemas.microsoft.com/office/drawing/2014/main" id="{72585547-D0F3-432B-91AC-5DAC75D14CB9}"/>
                </a:ext>
              </a:extLst>
            </p:cNvPr>
            <p:cNvSpPr/>
            <p:nvPr/>
          </p:nvSpPr>
          <p:spPr>
            <a:xfrm>
              <a:off x="6403578" y="3074801"/>
              <a:ext cx="437727" cy="262792"/>
            </a:xfrm>
            <a:prstGeom prst="flowChartMagneticDrum">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125">
                <a:latin typeface="Times New Roman" panose="02020603050405020304" pitchFamily="18" charset="0"/>
                <a:cs typeface="Times New Roman" panose="02020603050405020304" pitchFamily="18" charset="0"/>
              </a:endParaRPr>
            </a:p>
          </p:txBody>
        </p:sp>
        <p:grpSp>
          <p:nvGrpSpPr>
            <p:cNvPr id="21" name="Group 20">
              <a:extLst>
                <a:ext uri="{FF2B5EF4-FFF2-40B4-BE49-F238E27FC236}">
                  <a16:creationId xmlns:a16="http://schemas.microsoft.com/office/drawing/2014/main" id="{8CD303FA-ECBB-469B-A924-8EEB69F81E22}"/>
                </a:ext>
              </a:extLst>
            </p:cNvPr>
            <p:cNvGrpSpPr/>
            <p:nvPr/>
          </p:nvGrpSpPr>
          <p:grpSpPr>
            <a:xfrm>
              <a:off x="5270391" y="2691693"/>
              <a:ext cx="815368" cy="417851"/>
              <a:chOff x="2485774" y="3101494"/>
              <a:chExt cx="1153768" cy="333246"/>
            </a:xfrm>
          </p:grpSpPr>
          <p:grpSp>
            <p:nvGrpSpPr>
              <p:cNvPr id="80" name="Group 79">
                <a:extLst>
                  <a:ext uri="{FF2B5EF4-FFF2-40B4-BE49-F238E27FC236}">
                    <a16:creationId xmlns:a16="http://schemas.microsoft.com/office/drawing/2014/main" id="{78C54FCB-9F4F-4C4E-9CB3-3607B28993A8}"/>
                  </a:ext>
                </a:extLst>
              </p:cNvPr>
              <p:cNvGrpSpPr/>
              <p:nvPr/>
            </p:nvGrpSpPr>
            <p:grpSpPr>
              <a:xfrm>
                <a:off x="3288014" y="3110380"/>
                <a:ext cx="129356" cy="192865"/>
                <a:chOff x="2624754" y="2301441"/>
                <a:chExt cx="335517" cy="192865"/>
              </a:xfrm>
            </p:grpSpPr>
            <p:sp>
              <p:nvSpPr>
                <p:cNvPr id="86" name="Rectangle 85">
                  <a:extLst>
                    <a:ext uri="{FF2B5EF4-FFF2-40B4-BE49-F238E27FC236}">
                      <a16:creationId xmlns:a16="http://schemas.microsoft.com/office/drawing/2014/main" id="{B90E4C80-623F-4F73-8138-439715A01C8C}"/>
                    </a:ext>
                  </a:extLst>
                </p:cNvPr>
                <p:cNvSpPr/>
                <p:nvPr/>
              </p:nvSpPr>
              <p:spPr>
                <a:xfrm>
                  <a:off x="2624754" y="2347800"/>
                  <a:ext cx="314051" cy="98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cxnSp>
              <p:nvCxnSpPr>
                <p:cNvPr id="87" name="Straight Connector 86">
                  <a:extLst>
                    <a:ext uri="{FF2B5EF4-FFF2-40B4-BE49-F238E27FC236}">
                      <a16:creationId xmlns:a16="http://schemas.microsoft.com/office/drawing/2014/main" id="{3EBC7547-4E88-49C5-89AA-2E0857A7ABC3}"/>
                    </a:ext>
                  </a:extLst>
                </p:cNvPr>
                <p:cNvCxnSpPr/>
                <p:nvPr/>
              </p:nvCxnSpPr>
              <p:spPr>
                <a:xfrm>
                  <a:off x="2960271" y="2301441"/>
                  <a:ext cx="0" cy="192865"/>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81" name="Group 80">
                <a:extLst>
                  <a:ext uri="{FF2B5EF4-FFF2-40B4-BE49-F238E27FC236}">
                    <a16:creationId xmlns:a16="http://schemas.microsoft.com/office/drawing/2014/main" id="{01E38C5E-C35A-499E-BF72-B03410089CE1}"/>
                  </a:ext>
                </a:extLst>
              </p:cNvPr>
              <p:cNvGrpSpPr/>
              <p:nvPr/>
            </p:nvGrpSpPr>
            <p:grpSpPr>
              <a:xfrm>
                <a:off x="3462265" y="3110380"/>
                <a:ext cx="177277" cy="192865"/>
                <a:chOff x="3496862" y="1686696"/>
                <a:chExt cx="146509" cy="192865"/>
              </a:xfrm>
            </p:grpSpPr>
            <p:sp>
              <p:nvSpPr>
                <p:cNvPr id="84" name="Rectangle 83">
                  <a:extLst>
                    <a:ext uri="{FF2B5EF4-FFF2-40B4-BE49-F238E27FC236}">
                      <a16:creationId xmlns:a16="http://schemas.microsoft.com/office/drawing/2014/main" id="{55B99524-6FB6-40A7-9D87-5E9007939E18}"/>
                    </a:ext>
                  </a:extLst>
                </p:cNvPr>
                <p:cNvSpPr/>
                <p:nvPr/>
              </p:nvSpPr>
              <p:spPr>
                <a:xfrm>
                  <a:off x="3496862" y="1733382"/>
                  <a:ext cx="146509" cy="98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cxnSp>
              <p:nvCxnSpPr>
                <p:cNvPr id="85" name="Straight Connector 84">
                  <a:extLst>
                    <a:ext uri="{FF2B5EF4-FFF2-40B4-BE49-F238E27FC236}">
                      <a16:creationId xmlns:a16="http://schemas.microsoft.com/office/drawing/2014/main" id="{5270487E-9DC4-4D1F-98E5-9BFFD264BB2A}"/>
                    </a:ext>
                  </a:extLst>
                </p:cNvPr>
                <p:cNvCxnSpPr/>
                <p:nvPr/>
              </p:nvCxnSpPr>
              <p:spPr>
                <a:xfrm>
                  <a:off x="3504942" y="1686696"/>
                  <a:ext cx="0" cy="192865"/>
                </a:xfrm>
                <a:prstGeom prst="line">
                  <a:avLst/>
                </a:prstGeom>
              </p:spPr>
              <p:style>
                <a:lnRef idx="3">
                  <a:schemeClr val="accent1"/>
                </a:lnRef>
                <a:fillRef idx="0">
                  <a:schemeClr val="accent1"/>
                </a:fillRef>
                <a:effectRef idx="2">
                  <a:schemeClr val="accent1"/>
                </a:effectRef>
                <a:fontRef idx="minor">
                  <a:schemeClr val="tx1"/>
                </a:fontRef>
              </p:style>
            </p:cxnSp>
          </p:grpSp>
          <p:sp>
            <p:nvSpPr>
              <p:cNvPr id="82" name="Rectangle 81">
                <a:extLst>
                  <a:ext uri="{FF2B5EF4-FFF2-40B4-BE49-F238E27FC236}">
                    <a16:creationId xmlns:a16="http://schemas.microsoft.com/office/drawing/2014/main" id="{5B875DBF-2C80-486F-ABE8-8131416A0861}"/>
                  </a:ext>
                </a:extLst>
              </p:cNvPr>
              <p:cNvSpPr/>
              <p:nvPr/>
            </p:nvSpPr>
            <p:spPr>
              <a:xfrm>
                <a:off x="2485774" y="3301491"/>
                <a:ext cx="608025" cy="98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83" name="Rectangle 82">
                <a:extLst>
                  <a:ext uri="{FF2B5EF4-FFF2-40B4-BE49-F238E27FC236}">
                    <a16:creationId xmlns:a16="http://schemas.microsoft.com/office/drawing/2014/main" id="{30E145AA-B09A-4377-9475-3E2A637776BF}"/>
                  </a:ext>
                </a:extLst>
              </p:cNvPr>
              <p:cNvSpPr/>
              <p:nvPr/>
            </p:nvSpPr>
            <p:spPr>
              <a:xfrm>
                <a:off x="3068285" y="3101494"/>
                <a:ext cx="225246" cy="333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25"/>
              </a:p>
            </p:txBody>
          </p:sp>
        </p:grpSp>
        <p:sp>
          <p:nvSpPr>
            <p:cNvPr id="22" name="Chord 21">
              <a:extLst>
                <a:ext uri="{FF2B5EF4-FFF2-40B4-BE49-F238E27FC236}">
                  <a16:creationId xmlns:a16="http://schemas.microsoft.com/office/drawing/2014/main" id="{266806A4-C27C-4847-B622-B59858C57CAB}"/>
                </a:ext>
              </a:extLst>
            </p:cNvPr>
            <p:cNvSpPr/>
            <p:nvPr/>
          </p:nvSpPr>
          <p:spPr>
            <a:xfrm>
              <a:off x="5070392" y="2653170"/>
              <a:ext cx="1049397" cy="721691"/>
            </a:xfrm>
            <a:prstGeom prst="chord">
              <a:avLst>
                <a:gd name="adj1" fmla="val 6316279"/>
                <a:gd name="adj2" fmla="val 15274497"/>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125"/>
            </a:p>
          </p:txBody>
        </p:sp>
        <p:sp>
          <p:nvSpPr>
            <p:cNvPr id="23" name="Oval 22">
              <a:extLst>
                <a:ext uri="{FF2B5EF4-FFF2-40B4-BE49-F238E27FC236}">
                  <a16:creationId xmlns:a16="http://schemas.microsoft.com/office/drawing/2014/main" id="{06CBECE2-B3B7-4ECC-AF7D-9735B9568ED3}"/>
                </a:ext>
              </a:extLst>
            </p:cNvPr>
            <p:cNvSpPr/>
            <p:nvPr/>
          </p:nvSpPr>
          <p:spPr>
            <a:xfrm>
              <a:off x="5268282" y="1948011"/>
              <a:ext cx="170852" cy="960773"/>
            </a:xfrm>
            <a:prstGeom prst="ellipse">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125">
                <a:latin typeface="Times New Roman" panose="02020603050405020304" pitchFamily="18" charset="0"/>
                <a:cs typeface="Times New Roman" panose="02020603050405020304" pitchFamily="18" charset="0"/>
              </a:endParaRPr>
            </a:p>
          </p:txBody>
        </p:sp>
        <p:sp>
          <p:nvSpPr>
            <p:cNvPr id="24" name="Oval 23">
              <a:extLst>
                <a:ext uri="{FF2B5EF4-FFF2-40B4-BE49-F238E27FC236}">
                  <a16:creationId xmlns:a16="http://schemas.microsoft.com/office/drawing/2014/main" id="{C9EB723A-29DA-42E1-A529-30008185BE8C}"/>
                </a:ext>
              </a:extLst>
            </p:cNvPr>
            <p:cNvSpPr/>
            <p:nvPr/>
          </p:nvSpPr>
          <p:spPr>
            <a:xfrm>
              <a:off x="5263093" y="3143124"/>
              <a:ext cx="170852" cy="961531"/>
            </a:xfrm>
            <a:prstGeom prst="ellipse">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125">
                <a:latin typeface="Times New Roman" panose="02020603050405020304" pitchFamily="18" charset="0"/>
                <a:cs typeface="Times New Roman" panose="02020603050405020304" pitchFamily="18" charset="0"/>
              </a:endParaRPr>
            </a:p>
          </p:txBody>
        </p:sp>
        <p:grpSp>
          <p:nvGrpSpPr>
            <p:cNvPr id="25" name="Group 24">
              <a:extLst>
                <a:ext uri="{FF2B5EF4-FFF2-40B4-BE49-F238E27FC236}">
                  <a16:creationId xmlns:a16="http://schemas.microsoft.com/office/drawing/2014/main" id="{E2C11344-8196-4042-AFF7-7B0D1558EE4A}"/>
                </a:ext>
              </a:extLst>
            </p:cNvPr>
            <p:cNvGrpSpPr/>
            <p:nvPr/>
          </p:nvGrpSpPr>
          <p:grpSpPr>
            <a:xfrm>
              <a:off x="6004989" y="2712406"/>
              <a:ext cx="337477" cy="630923"/>
              <a:chOff x="5672778" y="1688997"/>
              <a:chExt cx="872902" cy="1541518"/>
            </a:xfrm>
          </p:grpSpPr>
          <p:sp>
            <p:nvSpPr>
              <p:cNvPr id="77" name="Flowchart: Collate 76">
                <a:extLst>
                  <a:ext uri="{FF2B5EF4-FFF2-40B4-BE49-F238E27FC236}">
                    <a16:creationId xmlns:a16="http://schemas.microsoft.com/office/drawing/2014/main" id="{CECA8533-5CA4-428E-92FD-36427CC4A0BE}"/>
                  </a:ext>
                </a:extLst>
              </p:cNvPr>
              <p:cNvSpPr/>
              <p:nvPr/>
            </p:nvSpPr>
            <p:spPr>
              <a:xfrm rot="5400000">
                <a:off x="5838118" y="1692366"/>
                <a:ext cx="542216" cy="535478"/>
              </a:xfrm>
              <a:prstGeom prst="flowChartCol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125">
                  <a:solidFill>
                    <a:schemeClr val="tx1"/>
                  </a:solidFill>
                </a:endParaRPr>
              </a:p>
            </p:txBody>
          </p:sp>
          <p:sp>
            <p:nvSpPr>
              <p:cNvPr id="78" name="Flowchart: Collate 77">
                <a:extLst>
                  <a:ext uri="{FF2B5EF4-FFF2-40B4-BE49-F238E27FC236}">
                    <a16:creationId xmlns:a16="http://schemas.microsoft.com/office/drawing/2014/main" id="{F35AF022-AB1B-4670-B56A-06B380268C6D}"/>
                  </a:ext>
                </a:extLst>
              </p:cNvPr>
              <p:cNvSpPr/>
              <p:nvPr/>
            </p:nvSpPr>
            <p:spPr>
              <a:xfrm rot="5400000">
                <a:off x="5781188" y="2466023"/>
                <a:ext cx="656082" cy="872902"/>
              </a:xfrm>
              <a:prstGeom prst="flowChartCol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125">
                  <a:solidFill>
                    <a:schemeClr val="tx1"/>
                  </a:solidFill>
                </a:endParaRPr>
              </a:p>
            </p:txBody>
          </p:sp>
          <p:sp>
            <p:nvSpPr>
              <p:cNvPr id="79" name="Parallelogram 78">
                <a:extLst>
                  <a:ext uri="{FF2B5EF4-FFF2-40B4-BE49-F238E27FC236}">
                    <a16:creationId xmlns:a16="http://schemas.microsoft.com/office/drawing/2014/main" id="{7B24489E-E826-4B08-BB0D-F5F162AD8592}"/>
                  </a:ext>
                </a:extLst>
              </p:cNvPr>
              <p:cNvSpPr/>
              <p:nvPr/>
            </p:nvSpPr>
            <p:spPr>
              <a:xfrm>
                <a:off x="5987660" y="1850422"/>
                <a:ext cx="243131" cy="1167983"/>
              </a:xfrm>
              <a:prstGeom prst="parallelogram">
                <a:avLst>
                  <a:gd name="adj" fmla="val 0"/>
                </a:avLst>
              </a:prstGeom>
              <a:pattFill prst="openDmnd">
                <a:fgClr>
                  <a:schemeClr val="accent1"/>
                </a:fgClr>
                <a:bgClr>
                  <a:schemeClr val="bg1"/>
                </a:bgClr>
              </a:pattFill>
              <a:ln w="6350"/>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125"/>
              </a:p>
            </p:txBody>
          </p:sp>
        </p:grpSp>
        <p:cxnSp>
          <p:nvCxnSpPr>
            <p:cNvPr id="26" name="Straight Connector 25">
              <a:extLst>
                <a:ext uri="{FF2B5EF4-FFF2-40B4-BE49-F238E27FC236}">
                  <a16:creationId xmlns:a16="http://schemas.microsoft.com/office/drawing/2014/main" id="{52B47F58-4CDC-4439-97F7-171656B01D6A}"/>
                </a:ext>
              </a:extLst>
            </p:cNvPr>
            <p:cNvCxnSpPr>
              <a:cxnSpLocks/>
            </p:cNvCxnSpPr>
            <p:nvPr/>
          </p:nvCxnSpPr>
          <p:spPr>
            <a:xfrm>
              <a:off x="6763881" y="3297112"/>
              <a:ext cx="726471" cy="326777"/>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80BC5-E1CF-43D4-8FEA-E4AFBEA6092F}"/>
                </a:ext>
              </a:extLst>
            </p:cNvPr>
            <p:cNvCxnSpPr>
              <a:cxnSpLocks/>
            </p:cNvCxnSpPr>
            <p:nvPr/>
          </p:nvCxnSpPr>
          <p:spPr>
            <a:xfrm flipH="1">
              <a:off x="4534580" y="3045387"/>
              <a:ext cx="1531036" cy="304774"/>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6F14CFE-384C-45F6-A50B-E25E6F8CA71C}"/>
                </a:ext>
              </a:extLst>
            </p:cNvPr>
            <p:cNvSpPr/>
            <p:nvPr/>
          </p:nvSpPr>
          <p:spPr>
            <a:xfrm>
              <a:off x="5984971" y="2112901"/>
              <a:ext cx="764813" cy="209972"/>
            </a:xfrm>
            <a:prstGeom prst="rect">
              <a:avLst/>
            </a:prstGeom>
            <a:noFill/>
            <a:ln w="9525">
              <a:noFill/>
            </a:ln>
          </p:spPr>
          <p:style>
            <a:lnRef idx="2">
              <a:schemeClr val="accent1"/>
            </a:lnRef>
            <a:fillRef idx="1">
              <a:schemeClr val="lt1"/>
            </a:fillRef>
            <a:effectRef idx="0">
              <a:schemeClr val="accent1"/>
            </a:effectRef>
            <a:fontRef idx="minor">
              <a:schemeClr val="dk1"/>
            </a:fontRef>
          </p:style>
          <p:txBody>
            <a:bodyPr rtlCol="0" anchor="ctr"/>
            <a:lstStyle/>
            <a:p>
              <a:pPr algn="ctr" defTabSz="622069" fontAlgn="base">
                <a:spcBef>
                  <a:spcPct val="0"/>
                </a:spcBef>
                <a:spcAft>
                  <a:spcPct val="0"/>
                </a:spcAft>
                <a:defRPr/>
              </a:pP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离合</a:t>
              </a:r>
              <a:endParaRPr lang="en-US" sz="11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0" name="Straight Connector 29">
              <a:extLst>
                <a:ext uri="{FF2B5EF4-FFF2-40B4-BE49-F238E27FC236}">
                  <a16:creationId xmlns:a16="http://schemas.microsoft.com/office/drawing/2014/main" id="{3E08A0FB-25DE-40C2-B9F5-FE1BF53CBFC9}"/>
                </a:ext>
              </a:extLst>
            </p:cNvPr>
            <p:cNvCxnSpPr>
              <a:stCxn id="28" idx="2"/>
              <a:endCxn id="84" idx="1"/>
            </p:cNvCxnSpPr>
            <p:nvPr/>
          </p:nvCxnSpPr>
          <p:spPr>
            <a:xfrm flipH="1">
              <a:off x="5960477" y="2322873"/>
              <a:ext cx="406901" cy="499959"/>
            </a:xfrm>
            <a:prstGeom prst="line">
              <a:avLst/>
            </a:prstGeom>
            <a:ln>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sp>
          <p:nvSpPr>
            <p:cNvPr id="31" name="Freeform 65">
              <a:extLst>
                <a:ext uri="{FF2B5EF4-FFF2-40B4-BE49-F238E27FC236}">
                  <a16:creationId xmlns:a16="http://schemas.microsoft.com/office/drawing/2014/main" id="{2461E6E8-AFD7-45EB-8FDE-4C6E32513E62}"/>
                </a:ext>
              </a:extLst>
            </p:cNvPr>
            <p:cNvSpPr/>
            <p:nvPr/>
          </p:nvSpPr>
          <p:spPr>
            <a:xfrm>
              <a:off x="5964191" y="4266589"/>
              <a:ext cx="708367" cy="128147"/>
            </a:xfrm>
            <a:custGeom>
              <a:avLst/>
              <a:gdLst>
                <a:gd name="connsiteX0" fmla="*/ 0 w 1212850"/>
                <a:gd name="connsiteY0" fmla="*/ 152400 h 219075"/>
                <a:gd name="connsiteX1" fmla="*/ 412750 w 1212850"/>
                <a:gd name="connsiteY1" fmla="*/ 0 h 219075"/>
                <a:gd name="connsiteX2" fmla="*/ 511175 w 1212850"/>
                <a:gd name="connsiteY2" fmla="*/ 219075 h 219075"/>
                <a:gd name="connsiteX3" fmla="*/ 981075 w 1212850"/>
                <a:gd name="connsiteY3" fmla="*/ 15875 h 219075"/>
                <a:gd name="connsiteX4" fmla="*/ 1108075 w 1212850"/>
                <a:gd name="connsiteY4" fmla="*/ 212725 h 219075"/>
                <a:gd name="connsiteX5" fmla="*/ 1212850 w 1212850"/>
                <a:gd name="connsiteY5" fmla="*/ 14605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850" h="219075">
                  <a:moveTo>
                    <a:pt x="0" y="152400"/>
                  </a:moveTo>
                  <a:lnTo>
                    <a:pt x="412750" y="0"/>
                  </a:lnTo>
                  <a:lnTo>
                    <a:pt x="511175" y="219075"/>
                  </a:lnTo>
                  <a:lnTo>
                    <a:pt x="981075" y="15875"/>
                  </a:lnTo>
                  <a:lnTo>
                    <a:pt x="1108075" y="212725"/>
                  </a:lnTo>
                  <a:lnTo>
                    <a:pt x="1212850" y="146050"/>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25"/>
            </a:p>
          </p:txBody>
        </p:sp>
        <p:sp>
          <p:nvSpPr>
            <p:cNvPr id="32" name="Freeform 66">
              <a:extLst>
                <a:ext uri="{FF2B5EF4-FFF2-40B4-BE49-F238E27FC236}">
                  <a16:creationId xmlns:a16="http://schemas.microsoft.com/office/drawing/2014/main" id="{3F750175-6B6C-4393-B382-03EB44F9A579}"/>
                </a:ext>
              </a:extLst>
            </p:cNvPr>
            <p:cNvSpPr/>
            <p:nvPr/>
          </p:nvSpPr>
          <p:spPr>
            <a:xfrm>
              <a:off x="5960483" y="4355733"/>
              <a:ext cx="708367" cy="128147"/>
            </a:xfrm>
            <a:custGeom>
              <a:avLst/>
              <a:gdLst>
                <a:gd name="connsiteX0" fmla="*/ 0 w 1212850"/>
                <a:gd name="connsiteY0" fmla="*/ 152400 h 219075"/>
                <a:gd name="connsiteX1" fmla="*/ 412750 w 1212850"/>
                <a:gd name="connsiteY1" fmla="*/ 0 h 219075"/>
                <a:gd name="connsiteX2" fmla="*/ 511175 w 1212850"/>
                <a:gd name="connsiteY2" fmla="*/ 219075 h 219075"/>
                <a:gd name="connsiteX3" fmla="*/ 981075 w 1212850"/>
                <a:gd name="connsiteY3" fmla="*/ 15875 h 219075"/>
                <a:gd name="connsiteX4" fmla="*/ 1108075 w 1212850"/>
                <a:gd name="connsiteY4" fmla="*/ 212725 h 219075"/>
                <a:gd name="connsiteX5" fmla="*/ 1212850 w 1212850"/>
                <a:gd name="connsiteY5" fmla="*/ 14605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850" h="219075">
                  <a:moveTo>
                    <a:pt x="0" y="152400"/>
                  </a:moveTo>
                  <a:lnTo>
                    <a:pt x="412750" y="0"/>
                  </a:lnTo>
                  <a:lnTo>
                    <a:pt x="511175" y="219075"/>
                  </a:lnTo>
                  <a:lnTo>
                    <a:pt x="981075" y="15875"/>
                  </a:lnTo>
                  <a:lnTo>
                    <a:pt x="1108075" y="212725"/>
                  </a:lnTo>
                  <a:lnTo>
                    <a:pt x="1212850" y="146050"/>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25"/>
            </a:p>
          </p:txBody>
        </p:sp>
        <p:cxnSp>
          <p:nvCxnSpPr>
            <p:cNvPr id="33" name="Straight Connector 32">
              <a:extLst>
                <a:ext uri="{FF2B5EF4-FFF2-40B4-BE49-F238E27FC236}">
                  <a16:creationId xmlns:a16="http://schemas.microsoft.com/office/drawing/2014/main" id="{98AEA640-23C0-4663-997D-8E222AA9FC49}"/>
                </a:ext>
              </a:extLst>
            </p:cNvPr>
            <p:cNvCxnSpPr>
              <a:endCxn id="18" idx="4"/>
            </p:cNvCxnSpPr>
            <p:nvPr/>
          </p:nvCxnSpPr>
          <p:spPr>
            <a:xfrm flipH="1">
              <a:off x="6672558" y="2841956"/>
              <a:ext cx="98052"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Curved Connector 74">
              <a:extLst>
                <a:ext uri="{FF2B5EF4-FFF2-40B4-BE49-F238E27FC236}">
                  <a16:creationId xmlns:a16="http://schemas.microsoft.com/office/drawing/2014/main" id="{37CC5EED-0860-420A-AEC1-BE00C0E47F6F}"/>
                </a:ext>
              </a:extLst>
            </p:cNvPr>
            <p:cNvCxnSpPr>
              <a:cxnSpLocks/>
            </p:cNvCxnSpPr>
            <p:nvPr/>
          </p:nvCxnSpPr>
          <p:spPr>
            <a:xfrm flipV="1">
              <a:off x="6932638" y="2827709"/>
              <a:ext cx="596525" cy="14247"/>
            </a:xfrm>
            <a:prstGeom prst="curvedConnector3">
              <a:avLst/>
            </a:prstGeom>
            <a:ln w="19050">
              <a:solidFill>
                <a:srgbClr val="C00000"/>
              </a:solidFill>
              <a:tailEnd type="arrow"/>
            </a:ln>
          </p:spPr>
          <p:style>
            <a:lnRef idx="1">
              <a:schemeClr val="accent2"/>
            </a:lnRef>
            <a:fillRef idx="0">
              <a:schemeClr val="accent2"/>
            </a:fillRef>
            <a:effectRef idx="0">
              <a:schemeClr val="accent2"/>
            </a:effectRef>
            <a:fontRef idx="minor">
              <a:schemeClr val="tx1"/>
            </a:fontRef>
          </p:style>
        </p:cxnSp>
        <p:sp>
          <p:nvSpPr>
            <p:cNvPr id="35" name="Freeform 75">
              <a:extLst>
                <a:ext uri="{FF2B5EF4-FFF2-40B4-BE49-F238E27FC236}">
                  <a16:creationId xmlns:a16="http://schemas.microsoft.com/office/drawing/2014/main" id="{7EF8725D-A8CE-4DEC-B122-DE9A7A7A5CF1}"/>
                </a:ext>
              </a:extLst>
            </p:cNvPr>
            <p:cNvSpPr/>
            <p:nvPr/>
          </p:nvSpPr>
          <p:spPr>
            <a:xfrm>
              <a:off x="5860947" y="2630339"/>
              <a:ext cx="1012863" cy="741239"/>
            </a:xfrm>
            <a:custGeom>
              <a:avLst/>
              <a:gdLst>
                <a:gd name="connsiteX0" fmla="*/ 12700 w 1485900"/>
                <a:gd name="connsiteY0" fmla="*/ 0 h 1117600"/>
                <a:gd name="connsiteX1" fmla="*/ 0 w 1485900"/>
                <a:gd name="connsiteY1" fmla="*/ 1114425 h 1117600"/>
                <a:gd name="connsiteX2" fmla="*/ 1485900 w 1485900"/>
                <a:gd name="connsiteY2" fmla="*/ 1117600 h 1117600"/>
                <a:gd name="connsiteX3" fmla="*/ 1482725 w 1485900"/>
                <a:gd name="connsiteY3" fmla="*/ 600075 h 1117600"/>
                <a:gd name="connsiteX4" fmla="*/ 657225 w 1485900"/>
                <a:gd name="connsiteY4" fmla="*/ 590550 h 1117600"/>
                <a:gd name="connsiteX5" fmla="*/ 654050 w 1485900"/>
                <a:gd name="connsiteY5" fmla="*/ 0 h 1117600"/>
                <a:gd name="connsiteX6" fmla="*/ 12700 w 1485900"/>
                <a:gd name="connsiteY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1117600">
                  <a:moveTo>
                    <a:pt x="12700" y="0"/>
                  </a:moveTo>
                  <a:lnTo>
                    <a:pt x="0" y="1114425"/>
                  </a:lnTo>
                  <a:lnTo>
                    <a:pt x="1485900" y="1117600"/>
                  </a:lnTo>
                  <a:cubicBezTo>
                    <a:pt x="1484842" y="945092"/>
                    <a:pt x="1483783" y="772583"/>
                    <a:pt x="1482725" y="600075"/>
                  </a:cubicBezTo>
                  <a:lnTo>
                    <a:pt x="657225" y="590550"/>
                  </a:lnTo>
                  <a:cubicBezTo>
                    <a:pt x="656167" y="393700"/>
                    <a:pt x="655108" y="196850"/>
                    <a:pt x="654050" y="0"/>
                  </a:cubicBezTo>
                  <a:lnTo>
                    <a:pt x="12700" y="0"/>
                  </a:lnTo>
                  <a:close/>
                </a:path>
              </a:pathLst>
            </a:custGeom>
            <a:noFill/>
            <a:ln w="19050">
              <a:solidFill>
                <a:schemeClr val="tx1">
                  <a:lumMod val="65000"/>
                  <a:lumOff val="35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125">
                <a:solidFill>
                  <a:srgbClr val="FF0000"/>
                </a:solidFill>
              </a:endParaRPr>
            </a:p>
          </p:txBody>
        </p:sp>
        <p:sp>
          <p:nvSpPr>
            <p:cNvPr id="37" name="Rectangle 36">
              <a:extLst>
                <a:ext uri="{FF2B5EF4-FFF2-40B4-BE49-F238E27FC236}">
                  <a16:creationId xmlns:a16="http://schemas.microsoft.com/office/drawing/2014/main" id="{16FC5458-B5B7-46D3-93DF-1D53BE8B94DA}"/>
                </a:ext>
              </a:extLst>
            </p:cNvPr>
            <p:cNvSpPr/>
            <p:nvPr/>
          </p:nvSpPr>
          <p:spPr>
            <a:xfrm>
              <a:off x="6099171" y="4512677"/>
              <a:ext cx="440543" cy="17282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7"/>
            </a:p>
          </p:txBody>
        </p:sp>
        <p:sp>
          <p:nvSpPr>
            <p:cNvPr id="38" name="Rectangle 37">
              <a:extLst>
                <a:ext uri="{FF2B5EF4-FFF2-40B4-BE49-F238E27FC236}">
                  <a16:creationId xmlns:a16="http://schemas.microsoft.com/office/drawing/2014/main" id="{08336CC4-CC48-4FE2-AE37-E86AED4BA3CB}"/>
                </a:ext>
              </a:extLst>
            </p:cNvPr>
            <p:cNvSpPr/>
            <p:nvPr/>
          </p:nvSpPr>
          <p:spPr>
            <a:xfrm>
              <a:off x="5705900" y="4853071"/>
              <a:ext cx="980805" cy="381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7"/>
            </a:p>
          </p:txBody>
        </p:sp>
        <p:cxnSp>
          <p:nvCxnSpPr>
            <p:cNvPr id="39" name="Curved Connector 78">
              <a:extLst>
                <a:ext uri="{FF2B5EF4-FFF2-40B4-BE49-F238E27FC236}">
                  <a16:creationId xmlns:a16="http://schemas.microsoft.com/office/drawing/2014/main" id="{BDCDA730-E956-4BBB-951B-3DC787F92EFC}"/>
                </a:ext>
              </a:extLst>
            </p:cNvPr>
            <p:cNvCxnSpPr/>
            <p:nvPr/>
          </p:nvCxnSpPr>
          <p:spPr>
            <a:xfrm flipH="1">
              <a:off x="6141566" y="3206200"/>
              <a:ext cx="664331" cy="1786931"/>
            </a:xfrm>
            <a:prstGeom prst="curvedConnector4">
              <a:avLst>
                <a:gd name="adj1" fmla="val 45889"/>
                <a:gd name="adj2" fmla="val 100657"/>
              </a:avLst>
            </a:prstGeom>
            <a:ln w="19050">
              <a:solidFill>
                <a:srgbClr val="FF0000"/>
              </a:solidFill>
              <a:prstDash val="dash"/>
              <a:headEnd type="arrow"/>
              <a:tailEnd type="arrow"/>
            </a:ln>
          </p:spPr>
          <p:style>
            <a:lnRef idx="1">
              <a:schemeClr val="accent3"/>
            </a:lnRef>
            <a:fillRef idx="0">
              <a:schemeClr val="accent3"/>
            </a:fillRef>
            <a:effectRef idx="0">
              <a:schemeClr val="accent3"/>
            </a:effectRef>
            <a:fontRef idx="minor">
              <a:schemeClr val="tx1"/>
            </a:fontRef>
          </p:style>
        </p:cxnSp>
        <p:cxnSp>
          <p:nvCxnSpPr>
            <p:cNvPr id="40" name="Straight Connector 39">
              <a:extLst>
                <a:ext uri="{FF2B5EF4-FFF2-40B4-BE49-F238E27FC236}">
                  <a16:creationId xmlns:a16="http://schemas.microsoft.com/office/drawing/2014/main" id="{8831B6F6-521C-4865-8DED-0E15DDAF417F}"/>
                </a:ext>
              </a:extLst>
            </p:cNvPr>
            <p:cNvCxnSpPr>
              <a:cxnSpLocks/>
            </p:cNvCxnSpPr>
            <p:nvPr/>
          </p:nvCxnSpPr>
          <p:spPr>
            <a:xfrm>
              <a:off x="4644773" y="4492009"/>
              <a:ext cx="1455158" cy="121414"/>
            </a:xfrm>
            <a:prstGeom prst="line">
              <a:avLst/>
            </a:prstGeom>
            <a:ln>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106D917F-63AD-4E69-8CD6-129F5FCC48FE}"/>
                </a:ext>
              </a:extLst>
            </p:cNvPr>
            <p:cNvSpPr/>
            <p:nvPr/>
          </p:nvSpPr>
          <p:spPr>
            <a:xfrm>
              <a:off x="3431071" y="4861911"/>
              <a:ext cx="1555200" cy="222984"/>
            </a:xfrm>
            <a:prstGeom prst="rect">
              <a:avLst/>
            </a:prstGeom>
            <a:noFill/>
            <a:ln w="9525">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储热装置</a:t>
              </a:r>
              <a:r>
                <a:rPr lang="en-US" altLang="zh-CN" sz="1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石子填充</a:t>
              </a:r>
              <a:r>
                <a:rPr lang="en-US" altLang="zh-CN" sz="1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sz="1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 name="Rectangle 41">
              <a:extLst>
                <a:ext uri="{FF2B5EF4-FFF2-40B4-BE49-F238E27FC236}">
                  <a16:creationId xmlns:a16="http://schemas.microsoft.com/office/drawing/2014/main" id="{01D58A3B-D647-4E9F-9AF6-8AA7D83DAEF6}"/>
                </a:ext>
              </a:extLst>
            </p:cNvPr>
            <p:cNvSpPr/>
            <p:nvPr/>
          </p:nvSpPr>
          <p:spPr>
            <a:xfrm>
              <a:off x="7704467" y="4812965"/>
              <a:ext cx="1383582" cy="259703"/>
            </a:xfrm>
            <a:prstGeom prst="rect">
              <a:avLst/>
            </a:prstGeom>
            <a:noFill/>
            <a:ln w="9525">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地下</a:t>
              </a:r>
              <a:r>
                <a:rPr lang="en-US" altLang="zh-CN" sz="1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地上储气空间</a:t>
              </a:r>
              <a:endParaRPr lang="en-US" sz="1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3" name="Picture 4" descr="C:\Users\jie\Dropbox\1NewResearch\2 comprehensive\CVT r1.jpg">
              <a:extLst>
                <a:ext uri="{FF2B5EF4-FFF2-40B4-BE49-F238E27FC236}">
                  <a16:creationId xmlns:a16="http://schemas.microsoft.com/office/drawing/2014/main" id="{83116114-83B3-49BA-89E9-74C7F005723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3735506" y="2648655"/>
              <a:ext cx="899203" cy="91437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0FF12D36-0CBC-4F7D-845E-2396DAC24974}"/>
                </a:ext>
              </a:extLst>
            </p:cNvPr>
            <p:cNvGrpSpPr/>
            <p:nvPr/>
          </p:nvGrpSpPr>
          <p:grpSpPr>
            <a:xfrm>
              <a:off x="5168335" y="4705587"/>
              <a:ext cx="2099307" cy="103680"/>
              <a:chOff x="724215" y="5486400"/>
              <a:chExt cx="3085785" cy="152400"/>
            </a:xfrm>
          </p:grpSpPr>
          <p:cxnSp>
            <p:nvCxnSpPr>
              <p:cNvPr id="60" name="Straight Connector 59">
                <a:extLst>
                  <a:ext uri="{FF2B5EF4-FFF2-40B4-BE49-F238E27FC236}">
                    <a16:creationId xmlns:a16="http://schemas.microsoft.com/office/drawing/2014/main" id="{FAA9F8EE-EAC5-4C57-9B0C-A24DAD5ED06E}"/>
                  </a:ext>
                </a:extLst>
              </p:cNvPr>
              <p:cNvCxnSpPr/>
              <p:nvPr/>
            </p:nvCxnSpPr>
            <p:spPr>
              <a:xfrm>
                <a:off x="724215" y="5486400"/>
                <a:ext cx="308578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33B3F99-3F3B-4789-9FB3-4B8600FD5F56}"/>
                  </a:ext>
                </a:extLst>
              </p:cNvPr>
              <p:cNvCxnSpPr/>
              <p:nvPr/>
            </p:nvCxnSpPr>
            <p:spPr>
              <a:xfrm flipH="1">
                <a:off x="7620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8E751F0-3A79-404A-BD1A-789C04B65450}"/>
                  </a:ext>
                </a:extLst>
              </p:cNvPr>
              <p:cNvCxnSpPr/>
              <p:nvPr/>
            </p:nvCxnSpPr>
            <p:spPr>
              <a:xfrm flipH="1">
                <a:off x="9144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E0A0FDF-9BB4-45B9-894F-BFB4C0D0FF7B}"/>
                  </a:ext>
                </a:extLst>
              </p:cNvPr>
              <p:cNvCxnSpPr/>
              <p:nvPr/>
            </p:nvCxnSpPr>
            <p:spPr>
              <a:xfrm flipH="1">
                <a:off x="10668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209A0F4-4BCD-41A7-B684-83D93BA26BB2}"/>
                  </a:ext>
                </a:extLst>
              </p:cNvPr>
              <p:cNvCxnSpPr/>
              <p:nvPr/>
            </p:nvCxnSpPr>
            <p:spPr>
              <a:xfrm flipH="1">
                <a:off x="12192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53B1DE-B84A-4716-A2D7-519331C9932E}"/>
                  </a:ext>
                </a:extLst>
              </p:cNvPr>
              <p:cNvCxnSpPr/>
              <p:nvPr/>
            </p:nvCxnSpPr>
            <p:spPr>
              <a:xfrm flipH="1">
                <a:off x="13716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AEDAF89-E304-4F53-AC65-88C63DA1BA84}"/>
                  </a:ext>
                </a:extLst>
              </p:cNvPr>
              <p:cNvCxnSpPr/>
              <p:nvPr/>
            </p:nvCxnSpPr>
            <p:spPr>
              <a:xfrm flipH="1">
                <a:off x="15240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43A2BFE-E8EC-4281-BDEA-78055935F948}"/>
                  </a:ext>
                </a:extLst>
              </p:cNvPr>
              <p:cNvCxnSpPr/>
              <p:nvPr/>
            </p:nvCxnSpPr>
            <p:spPr>
              <a:xfrm flipH="1">
                <a:off x="16764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562691C-24D6-4D8D-8767-45D97ED59CB2}"/>
                  </a:ext>
                </a:extLst>
              </p:cNvPr>
              <p:cNvCxnSpPr/>
              <p:nvPr/>
            </p:nvCxnSpPr>
            <p:spPr>
              <a:xfrm flipH="1">
                <a:off x="18288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22B74DA-319B-41B4-B57A-827952F64860}"/>
                  </a:ext>
                </a:extLst>
              </p:cNvPr>
              <p:cNvCxnSpPr/>
              <p:nvPr/>
            </p:nvCxnSpPr>
            <p:spPr>
              <a:xfrm flipH="1">
                <a:off x="24384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A4A99D8-C2E9-4706-A2CA-D0C8AA370B67}"/>
                  </a:ext>
                </a:extLst>
              </p:cNvPr>
              <p:cNvCxnSpPr/>
              <p:nvPr/>
            </p:nvCxnSpPr>
            <p:spPr>
              <a:xfrm flipH="1">
                <a:off x="25908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9EFB976-7A81-4D48-8BDE-A88A1EB756A3}"/>
                  </a:ext>
                </a:extLst>
              </p:cNvPr>
              <p:cNvCxnSpPr/>
              <p:nvPr/>
            </p:nvCxnSpPr>
            <p:spPr>
              <a:xfrm flipH="1">
                <a:off x="27432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6DC9B0B-1C07-423F-B2F9-CF79C249EBC3}"/>
                  </a:ext>
                </a:extLst>
              </p:cNvPr>
              <p:cNvCxnSpPr/>
              <p:nvPr/>
            </p:nvCxnSpPr>
            <p:spPr>
              <a:xfrm flipH="1">
                <a:off x="28956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E38CEBC-0065-481B-9653-00BD82CE697B}"/>
                  </a:ext>
                </a:extLst>
              </p:cNvPr>
              <p:cNvCxnSpPr/>
              <p:nvPr/>
            </p:nvCxnSpPr>
            <p:spPr>
              <a:xfrm flipH="1">
                <a:off x="30480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6B860C2-62AD-4888-8546-0808CFB219BD}"/>
                  </a:ext>
                </a:extLst>
              </p:cNvPr>
              <p:cNvCxnSpPr/>
              <p:nvPr/>
            </p:nvCxnSpPr>
            <p:spPr>
              <a:xfrm flipH="1">
                <a:off x="32004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0310554-20A5-4A7E-BBD2-EE4B95FDC8C3}"/>
                  </a:ext>
                </a:extLst>
              </p:cNvPr>
              <p:cNvCxnSpPr/>
              <p:nvPr/>
            </p:nvCxnSpPr>
            <p:spPr>
              <a:xfrm flipH="1">
                <a:off x="33528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9EAB19E-8D80-477F-B77A-D5A5A33B3D68}"/>
                  </a:ext>
                </a:extLst>
              </p:cNvPr>
              <p:cNvCxnSpPr/>
              <p:nvPr/>
            </p:nvCxnSpPr>
            <p:spPr>
              <a:xfrm flipH="1">
                <a:off x="35052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19F10431-FC0D-4112-A0B6-F78597E5FAD9}"/>
                </a:ext>
              </a:extLst>
            </p:cNvPr>
            <p:cNvCxnSpPr/>
            <p:nvPr/>
          </p:nvCxnSpPr>
          <p:spPr>
            <a:xfrm flipV="1">
              <a:off x="6604470" y="4993129"/>
              <a:ext cx="877371" cy="55427"/>
            </a:xfrm>
            <a:prstGeom prst="line">
              <a:avLst/>
            </a:prstGeom>
            <a:ln>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B6CE6A76-B810-4CAA-8A5A-5C37661EBD06}"/>
                </a:ext>
              </a:extLst>
            </p:cNvPr>
            <p:cNvPicPr>
              <a:picLocks noChangeAspect="1"/>
            </p:cNvPicPr>
            <p:nvPr/>
          </p:nvPicPr>
          <p:blipFill>
            <a:blip r:embed="rId6"/>
            <a:stretch>
              <a:fillRect/>
            </a:stretch>
          </p:blipFill>
          <p:spPr>
            <a:xfrm rot="5400000">
              <a:off x="3874735" y="4099420"/>
              <a:ext cx="679017" cy="693464"/>
            </a:xfrm>
            <a:prstGeom prst="rect">
              <a:avLst/>
            </a:prstGeom>
          </p:spPr>
        </p:pic>
        <p:sp>
          <p:nvSpPr>
            <p:cNvPr id="47" name="Rectangle 46">
              <a:extLst>
                <a:ext uri="{FF2B5EF4-FFF2-40B4-BE49-F238E27FC236}">
                  <a16:creationId xmlns:a16="http://schemas.microsoft.com/office/drawing/2014/main" id="{9A9F042F-06BB-4DFF-B71E-379AF1E3FD8C}"/>
                </a:ext>
              </a:extLst>
            </p:cNvPr>
            <p:cNvSpPr/>
            <p:nvPr/>
          </p:nvSpPr>
          <p:spPr>
            <a:xfrm>
              <a:off x="7330008" y="3770852"/>
              <a:ext cx="1944163" cy="222984"/>
            </a:xfrm>
            <a:prstGeom prst="rect">
              <a:avLst/>
            </a:prstGeom>
            <a:noFill/>
            <a:ln w="9525">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可变容量压缩</a:t>
              </a:r>
              <a:r>
                <a:rPr lang="en-US" altLang="zh-CN" sz="1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膨胀复合机</a:t>
              </a:r>
              <a:endParaRPr lang="en-US" sz="1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Rectangle 47">
              <a:extLst>
                <a:ext uri="{FF2B5EF4-FFF2-40B4-BE49-F238E27FC236}">
                  <a16:creationId xmlns:a16="http://schemas.microsoft.com/office/drawing/2014/main" id="{2C991F07-8A03-40DC-9802-BE5CDC0B84A5}"/>
                </a:ext>
              </a:extLst>
            </p:cNvPr>
            <p:cNvSpPr/>
            <p:nvPr/>
          </p:nvSpPr>
          <p:spPr>
            <a:xfrm>
              <a:off x="3389953" y="3577626"/>
              <a:ext cx="1680439" cy="222984"/>
            </a:xfrm>
            <a:prstGeom prst="rect">
              <a:avLst/>
            </a:prstGeom>
            <a:noFill/>
            <a:ln w="9525">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无级变速传动系统</a:t>
              </a:r>
              <a:endParaRPr lang="en-US" sz="1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9" name="Straight Connector 48">
              <a:extLst>
                <a:ext uri="{FF2B5EF4-FFF2-40B4-BE49-F238E27FC236}">
                  <a16:creationId xmlns:a16="http://schemas.microsoft.com/office/drawing/2014/main" id="{0F870E8A-183B-4D40-BB36-D66B57C76B94}"/>
                </a:ext>
              </a:extLst>
            </p:cNvPr>
            <p:cNvCxnSpPr>
              <a:cxnSpLocks/>
            </p:cNvCxnSpPr>
            <p:nvPr/>
          </p:nvCxnSpPr>
          <p:spPr>
            <a:xfrm flipV="1">
              <a:off x="5725973" y="3853223"/>
              <a:ext cx="804826" cy="232378"/>
            </a:xfrm>
            <a:prstGeom prst="line">
              <a:avLst/>
            </a:prstGeom>
            <a:ln>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B47FFED2-67B9-484A-9313-1E7260BCA3D0}"/>
                </a:ext>
              </a:extLst>
            </p:cNvPr>
            <p:cNvSpPr/>
            <p:nvPr/>
          </p:nvSpPr>
          <p:spPr>
            <a:xfrm>
              <a:off x="4970514" y="4101240"/>
              <a:ext cx="906166" cy="209972"/>
            </a:xfrm>
            <a:prstGeom prst="rect">
              <a:avLst/>
            </a:prstGeom>
            <a:noFill/>
            <a:ln w="9525">
              <a:noFill/>
            </a:ln>
          </p:spPr>
          <p:style>
            <a:lnRef idx="2">
              <a:schemeClr val="accent1"/>
            </a:lnRef>
            <a:fillRef idx="1">
              <a:schemeClr val="lt1"/>
            </a:fillRef>
            <a:effectRef idx="0">
              <a:schemeClr val="accent1"/>
            </a:effectRef>
            <a:fontRef idx="minor">
              <a:schemeClr val="dk1"/>
            </a:fontRef>
          </p:style>
          <p:txBody>
            <a:bodyPr rtlCol="0" anchor="ctr"/>
            <a:lstStyle/>
            <a:p>
              <a:pPr algn="ctr" defTabSz="622069" fontAlgn="base">
                <a:spcBef>
                  <a:spcPct val="0"/>
                </a:spcBef>
                <a:spcAft>
                  <a:spcPct val="0"/>
                </a:spcAft>
                <a:defRPr/>
              </a:pP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高压空气流</a:t>
              </a:r>
              <a:endParaRPr lang="en-US" sz="1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1" name="Group 50">
              <a:extLst>
                <a:ext uri="{FF2B5EF4-FFF2-40B4-BE49-F238E27FC236}">
                  <a16:creationId xmlns:a16="http://schemas.microsoft.com/office/drawing/2014/main" id="{9464BC0A-5598-4FA5-9591-6B488318CDC5}"/>
                </a:ext>
              </a:extLst>
            </p:cNvPr>
            <p:cNvGrpSpPr/>
            <p:nvPr/>
          </p:nvGrpSpPr>
          <p:grpSpPr>
            <a:xfrm>
              <a:off x="6733339" y="2722143"/>
              <a:ext cx="299119" cy="248857"/>
              <a:chOff x="4686300" y="2412992"/>
              <a:chExt cx="532011" cy="412378"/>
            </a:xfrm>
          </p:grpSpPr>
          <p:sp>
            <p:nvSpPr>
              <p:cNvPr id="56" name="Rectangle 55">
                <a:extLst>
                  <a:ext uri="{FF2B5EF4-FFF2-40B4-BE49-F238E27FC236}">
                    <a16:creationId xmlns:a16="http://schemas.microsoft.com/office/drawing/2014/main" id="{54DC96C1-BC6C-4384-AAB5-CBCDCA4823B5}"/>
                  </a:ext>
                </a:extLst>
              </p:cNvPr>
              <p:cNvSpPr/>
              <p:nvPr/>
            </p:nvSpPr>
            <p:spPr>
              <a:xfrm>
                <a:off x="4751047" y="2452795"/>
                <a:ext cx="277419" cy="303666"/>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622069" fontAlgn="base">
                  <a:spcBef>
                    <a:spcPct val="0"/>
                  </a:spcBef>
                  <a:spcAft>
                    <a:spcPct val="0"/>
                  </a:spcAft>
                  <a:defRPr/>
                </a:pPr>
                <a:endParaRPr lang="en-US" sz="748" kern="0">
                  <a:solidFill>
                    <a:prstClr val="black"/>
                  </a:solidFill>
                  <a:latin typeface="Calibri"/>
                </a:endParaRPr>
              </a:p>
            </p:txBody>
          </p:sp>
          <p:cxnSp>
            <p:nvCxnSpPr>
              <p:cNvPr id="57" name="Straight Connector 56">
                <a:extLst>
                  <a:ext uri="{FF2B5EF4-FFF2-40B4-BE49-F238E27FC236}">
                    <a16:creationId xmlns:a16="http://schemas.microsoft.com/office/drawing/2014/main" id="{1D3AAE01-EA69-4039-B766-940D1074D524}"/>
                  </a:ext>
                </a:extLst>
              </p:cNvPr>
              <p:cNvCxnSpPr/>
              <p:nvPr/>
            </p:nvCxnSpPr>
            <p:spPr>
              <a:xfrm flipH="1">
                <a:off x="4751047" y="2452795"/>
                <a:ext cx="277418" cy="303666"/>
              </a:xfrm>
              <a:prstGeom prst="line">
                <a:avLst/>
              </a:prstGeom>
              <a:noFill/>
              <a:ln w="9525" cap="flat" cmpd="sng" algn="ctr">
                <a:solidFill>
                  <a:srgbClr val="C0504D">
                    <a:shade val="95000"/>
                    <a:satMod val="105000"/>
                  </a:srgbClr>
                </a:solidFill>
                <a:prstDash val="solid"/>
              </a:ln>
              <a:effectLst/>
            </p:spPr>
          </p:cxnSp>
          <p:sp>
            <p:nvSpPr>
              <p:cNvPr id="58" name="Rectangle 57">
                <a:extLst>
                  <a:ext uri="{FF2B5EF4-FFF2-40B4-BE49-F238E27FC236}">
                    <a16:creationId xmlns:a16="http://schemas.microsoft.com/office/drawing/2014/main" id="{8F04B3F1-9435-40F3-BAD4-24897F1C6690}"/>
                  </a:ext>
                </a:extLst>
              </p:cNvPr>
              <p:cNvSpPr/>
              <p:nvPr/>
            </p:nvSpPr>
            <p:spPr>
              <a:xfrm>
                <a:off x="4686300" y="2412992"/>
                <a:ext cx="448191" cy="274344"/>
              </a:xfrm>
              <a:prstGeom prst="rect">
                <a:avLst/>
              </a:prstGeom>
              <a:noFill/>
            </p:spPr>
            <p:txBody>
              <a:bodyPr wrap="none">
                <a:spAutoFit/>
              </a:bodyPr>
              <a:lstStyle/>
              <a:p>
                <a:pPr defTabSz="622069" fontAlgn="base">
                  <a:spcBef>
                    <a:spcPct val="0"/>
                  </a:spcBef>
                  <a:spcAft>
                    <a:spcPct val="0"/>
                  </a:spcAft>
                  <a:defRPr/>
                </a:pPr>
                <a:r>
                  <a:rPr lang="en-US" altLang="zh-CN" sz="476" i="1" kern="0" dirty="0">
                    <a:solidFill>
                      <a:prstClr val="black"/>
                    </a:solidFill>
                    <a:ea typeface="宋体" panose="02010600030101010101" pitchFamily="2" charset="-122"/>
                    <a:cs typeface="Arial" pitchFamily="34" charset="0"/>
                  </a:rPr>
                  <a:t>AC</a:t>
                </a:r>
                <a:endParaRPr lang="en-US" sz="476" i="1" kern="0" dirty="0">
                  <a:solidFill>
                    <a:prstClr val="black"/>
                  </a:solidFill>
                  <a:cs typeface="Arial" pitchFamily="34" charset="0"/>
                </a:endParaRPr>
              </a:p>
            </p:txBody>
          </p:sp>
          <p:sp>
            <p:nvSpPr>
              <p:cNvPr id="59" name="Rectangle 58">
                <a:extLst>
                  <a:ext uri="{FF2B5EF4-FFF2-40B4-BE49-F238E27FC236}">
                    <a16:creationId xmlns:a16="http://schemas.microsoft.com/office/drawing/2014/main" id="{A93C9414-2C94-48B1-A637-B613CDAF858E}"/>
                  </a:ext>
                </a:extLst>
              </p:cNvPr>
              <p:cNvSpPr/>
              <p:nvPr/>
            </p:nvSpPr>
            <p:spPr>
              <a:xfrm>
                <a:off x="4770120" y="2551026"/>
                <a:ext cx="448191" cy="274344"/>
              </a:xfrm>
              <a:prstGeom prst="rect">
                <a:avLst/>
              </a:prstGeom>
              <a:noFill/>
            </p:spPr>
            <p:txBody>
              <a:bodyPr wrap="none">
                <a:spAutoFit/>
              </a:bodyPr>
              <a:lstStyle/>
              <a:p>
                <a:pPr defTabSz="622069" fontAlgn="base">
                  <a:spcBef>
                    <a:spcPct val="0"/>
                  </a:spcBef>
                  <a:spcAft>
                    <a:spcPct val="0"/>
                  </a:spcAft>
                  <a:defRPr/>
                </a:pPr>
                <a:r>
                  <a:rPr lang="en-US" altLang="zh-CN" sz="476" i="1" kern="0" dirty="0">
                    <a:solidFill>
                      <a:prstClr val="black"/>
                    </a:solidFill>
                    <a:ea typeface="宋体" panose="02010600030101010101" pitchFamily="2" charset="-122"/>
                    <a:cs typeface="Arial" pitchFamily="34" charset="0"/>
                  </a:rPr>
                  <a:t>AC</a:t>
                </a:r>
                <a:endParaRPr lang="en-US" sz="476" i="1" kern="0" dirty="0">
                  <a:solidFill>
                    <a:prstClr val="black"/>
                  </a:solidFill>
                  <a:cs typeface="Arial" pitchFamily="34" charset="0"/>
                </a:endParaRPr>
              </a:p>
            </p:txBody>
          </p:sp>
        </p:grpSp>
        <p:sp>
          <p:nvSpPr>
            <p:cNvPr id="52" name="矩形 97">
              <a:extLst>
                <a:ext uri="{FF2B5EF4-FFF2-40B4-BE49-F238E27FC236}">
                  <a16:creationId xmlns:a16="http://schemas.microsoft.com/office/drawing/2014/main" id="{1DD6401B-CCCC-4C0F-9764-48F78FFAAD9A}"/>
                </a:ext>
              </a:extLst>
            </p:cNvPr>
            <p:cNvSpPr/>
            <p:nvPr/>
          </p:nvSpPr>
          <p:spPr>
            <a:xfrm>
              <a:off x="3399691" y="3534524"/>
              <a:ext cx="338554" cy="276999"/>
            </a:xfrm>
            <a:prstGeom prst="rect">
              <a:avLst/>
            </a:prstGeom>
          </p:spPr>
          <p:txBody>
            <a:bodyPr wrap="none">
              <a:spAutoFit/>
            </a:bodyPr>
            <a:lstStyle/>
            <a:p>
              <a:r>
                <a:rPr lang="en-US" altLang="zh-CN" sz="1200" dirty="0">
                  <a:latin typeface="微软雅黑" pitchFamily="34" charset="-122"/>
                  <a:ea typeface="微软雅黑" pitchFamily="34" charset="-122"/>
                </a:rPr>
                <a:t>①</a:t>
              </a:r>
              <a:endParaRPr lang="zh-CN" altLang="en-US" sz="1200" dirty="0"/>
            </a:p>
          </p:txBody>
        </p:sp>
        <p:sp>
          <p:nvSpPr>
            <p:cNvPr id="53" name="矩形 103">
              <a:extLst>
                <a:ext uri="{FF2B5EF4-FFF2-40B4-BE49-F238E27FC236}">
                  <a16:creationId xmlns:a16="http://schemas.microsoft.com/office/drawing/2014/main" id="{8DB6C4C3-F0B1-44B2-AFE9-DCBD91AE8037}"/>
                </a:ext>
              </a:extLst>
            </p:cNvPr>
            <p:cNvSpPr/>
            <p:nvPr/>
          </p:nvSpPr>
          <p:spPr>
            <a:xfrm>
              <a:off x="7230900" y="3743844"/>
              <a:ext cx="338554" cy="276999"/>
            </a:xfrm>
            <a:prstGeom prst="rect">
              <a:avLst/>
            </a:prstGeom>
          </p:spPr>
          <p:txBody>
            <a:bodyPr wrap="none">
              <a:spAutoFit/>
            </a:bodyPr>
            <a:lstStyle/>
            <a:p>
              <a:r>
                <a:rPr lang="en-US" altLang="zh-CN" sz="1200" dirty="0">
                  <a:latin typeface="微软雅黑" pitchFamily="34" charset="-122"/>
                  <a:ea typeface="微软雅黑" pitchFamily="34" charset="-122"/>
                </a:rPr>
                <a:t>②</a:t>
              </a:r>
            </a:p>
          </p:txBody>
        </p:sp>
        <p:sp>
          <p:nvSpPr>
            <p:cNvPr id="54" name="矩形 112">
              <a:extLst>
                <a:ext uri="{FF2B5EF4-FFF2-40B4-BE49-F238E27FC236}">
                  <a16:creationId xmlns:a16="http://schemas.microsoft.com/office/drawing/2014/main" id="{229AE862-3BA9-43B1-B40E-5D0FEEDCF194}"/>
                </a:ext>
              </a:extLst>
            </p:cNvPr>
            <p:cNvSpPr/>
            <p:nvPr/>
          </p:nvSpPr>
          <p:spPr>
            <a:xfrm>
              <a:off x="3311879" y="4821508"/>
              <a:ext cx="338554" cy="276999"/>
            </a:xfrm>
            <a:prstGeom prst="rect">
              <a:avLst/>
            </a:prstGeom>
          </p:spPr>
          <p:txBody>
            <a:bodyPr wrap="none">
              <a:spAutoFit/>
            </a:bodyPr>
            <a:lstStyle/>
            <a:p>
              <a:r>
                <a:rPr lang="en-US" altLang="zh-CN" sz="1200" dirty="0">
                  <a:latin typeface="微软雅黑" pitchFamily="34" charset="-122"/>
                  <a:ea typeface="微软雅黑" pitchFamily="34" charset="-122"/>
                </a:rPr>
                <a:t>③</a:t>
              </a:r>
            </a:p>
          </p:txBody>
        </p:sp>
        <p:sp>
          <p:nvSpPr>
            <p:cNvPr id="55" name="矩形 116">
              <a:extLst>
                <a:ext uri="{FF2B5EF4-FFF2-40B4-BE49-F238E27FC236}">
                  <a16:creationId xmlns:a16="http://schemas.microsoft.com/office/drawing/2014/main" id="{0786698D-B6AE-4FC4-8350-F6952F70E43A}"/>
                </a:ext>
              </a:extLst>
            </p:cNvPr>
            <p:cNvSpPr/>
            <p:nvPr/>
          </p:nvSpPr>
          <p:spPr>
            <a:xfrm>
              <a:off x="7513620" y="4795669"/>
              <a:ext cx="338554" cy="276999"/>
            </a:xfrm>
            <a:prstGeom prst="rect">
              <a:avLst/>
            </a:prstGeom>
          </p:spPr>
          <p:txBody>
            <a:bodyPr wrap="none">
              <a:spAutoFit/>
            </a:bodyPr>
            <a:lstStyle/>
            <a:p>
              <a:r>
                <a:rPr lang="en-US" altLang="zh-CN" sz="1200" dirty="0">
                  <a:latin typeface="微软雅黑" pitchFamily="34" charset="-122"/>
                  <a:ea typeface="微软雅黑" pitchFamily="34" charset="-122"/>
                </a:rPr>
                <a:t>④</a:t>
              </a:r>
            </a:p>
          </p:txBody>
        </p:sp>
      </p:grpSp>
      <p:grpSp>
        <p:nvGrpSpPr>
          <p:cNvPr id="88" name="Group 87">
            <a:extLst>
              <a:ext uri="{FF2B5EF4-FFF2-40B4-BE49-F238E27FC236}">
                <a16:creationId xmlns:a16="http://schemas.microsoft.com/office/drawing/2014/main" id="{339CD65D-DF31-4299-B363-C6E1186AB516}"/>
              </a:ext>
            </a:extLst>
          </p:cNvPr>
          <p:cNvGrpSpPr/>
          <p:nvPr/>
        </p:nvGrpSpPr>
        <p:grpSpPr>
          <a:xfrm>
            <a:off x="173984" y="1223712"/>
            <a:ext cx="3185147" cy="2953116"/>
            <a:chOff x="7658457" y="3814101"/>
            <a:chExt cx="3185147" cy="2953116"/>
          </a:xfrm>
        </p:grpSpPr>
        <p:sp>
          <p:nvSpPr>
            <p:cNvPr id="89" name="Rectangle 88">
              <a:extLst>
                <a:ext uri="{FF2B5EF4-FFF2-40B4-BE49-F238E27FC236}">
                  <a16:creationId xmlns:a16="http://schemas.microsoft.com/office/drawing/2014/main" id="{287A6EE7-50A1-484C-8748-0457A44334D9}"/>
                </a:ext>
              </a:extLst>
            </p:cNvPr>
            <p:cNvSpPr/>
            <p:nvPr/>
          </p:nvSpPr>
          <p:spPr>
            <a:xfrm>
              <a:off x="8858052" y="5313306"/>
              <a:ext cx="685495" cy="1349635"/>
            </a:xfrm>
            <a:prstGeom prst="rect">
              <a:avLst/>
            </a:prstGeom>
            <a:solidFill>
              <a:sysClr val="window" lastClr="FFFFFF"/>
            </a:solidFill>
            <a:ln w="12700" cap="flat" cmpd="sng" algn="ctr">
              <a:solidFill>
                <a:srgbClr val="4F81BD"/>
              </a:solidFill>
              <a:prstDash val="solid"/>
            </a:ln>
            <a:effectLst/>
          </p:spPr>
          <p:txBody>
            <a:bodyPr rtlCol="0" anchor="ctr"/>
            <a:lstStyle/>
            <a:p>
              <a:pPr algn="ctr" defTabSz="622069" fontAlgn="base">
                <a:spcBef>
                  <a:spcPct val="0"/>
                </a:spcBef>
                <a:spcAft>
                  <a:spcPct val="0"/>
                </a:spcAft>
                <a:defRPr/>
              </a:pPr>
              <a:endParaRPr lang="zh-CN" altLang="en-US" sz="1361" kern="0">
                <a:solidFill>
                  <a:prstClr val="black"/>
                </a:solidFill>
                <a:latin typeface="微软雅黑" panose="020B0503020204020204" pitchFamily="34" charset="-122"/>
                <a:ea typeface="微软雅黑" panose="020B0503020204020204" pitchFamily="34" charset="-122"/>
              </a:endParaRPr>
            </a:p>
          </p:txBody>
        </p:sp>
        <p:sp>
          <p:nvSpPr>
            <p:cNvPr id="90" name="Chord 89">
              <a:extLst>
                <a:ext uri="{FF2B5EF4-FFF2-40B4-BE49-F238E27FC236}">
                  <a16:creationId xmlns:a16="http://schemas.microsoft.com/office/drawing/2014/main" id="{AB9A3CAE-E005-424B-98D5-8DD108AF9B9F}"/>
                </a:ext>
              </a:extLst>
            </p:cNvPr>
            <p:cNvSpPr/>
            <p:nvPr/>
          </p:nvSpPr>
          <p:spPr>
            <a:xfrm>
              <a:off x="7821322" y="4481504"/>
              <a:ext cx="2313521" cy="896104"/>
            </a:xfrm>
            <a:prstGeom prst="chord">
              <a:avLst>
                <a:gd name="adj1" fmla="val 12892081"/>
                <a:gd name="adj2" fmla="val 8698935"/>
              </a:avLst>
            </a:prstGeom>
            <a:solidFill>
              <a:sysClr val="window" lastClr="FFFFFF"/>
            </a:solidFill>
            <a:ln w="12700" cap="flat" cmpd="sng" algn="ctr">
              <a:solidFill>
                <a:srgbClr val="4F81BD"/>
              </a:solidFill>
              <a:prstDash val="solid"/>
            </a:ln>
            <a:effectLst/>
          </p:spPr>
          <p:txBody>
            <a:bodyPr rtlCol="0" anchor="ctr"/>
            <a:lstStyle/>
            <a:p>
              <a:pPr algn="ctr" defTabSz="622069" fontAlgn="base">
                <a:spcBef>
                  <a:spcPct val="0"/>
                </a:spcBef>
                <a:spcAft>
                  <a:spcPct val="0"/>
                </a:spcAft>
                <a:defRPr/>
              </a:pPr>
              <a:endParaRPr lang="zh-CN" altLang="en-US" sz="1361" kern="0">
                <a:solidFill>
                  <a:prstClr val="black"/>
                </a:solidFill>
                <a:latin typeface="微软雅黑" panose="020B0503020204020204" pitchFamily="34" charset="-122"/>
                <a:ea typeface="微软雅黑" panose="020B0503020204020204" pitchFamily="34" charset="-122"/>
              </a:endParaRPr>
            </a:p>
          </p:txBody>
        </p:sp>
        <p:sp>
          <p:nvSpPr>
            <p:cNvPr id="91" name="Rectangle 90">
              <a:extLst>
                <a:ext uri="{FF2B5EF4-FFF2-40B4-BE49-F238E27FC236}">
                  <a16:creationId xmlns:a16="http://schemas.microsoft.com/office/drawing/2014/main" id="{2F06AFAC-0E86-40EF-839A-786125AF6BA6}"/>
                </a:ext>
              </a:extLst>
            </p:cNvPr>
            <p:cNvSpPr/>
            <p:nvPr/>
          </p:nvSpPr>
          <p:spPr>
            <a:xfrm>
              <a:off x="8730163" y="4860983"/>
              <a:ext cx="326695" cy="118187"/>
            </a:xfrm>
            <a:prstGeom prst="rect">
              <a:avLst/>
            </a:prstGeom>
            <a:solidFill>
              <a:srgbClr val="C0504D"/>
            </a:solidFill>
            <a:ln w="25400" cap="flat" cmpd="sng" algn="ctr">
              <a:solidFill>
                <a:srgbClr val="C0504D">
                  <a:shade val="50000"/>
                </a:srgbClr>
              </a:solidFill>
              <a:prstDash val="solid"/>
            </a:ln>
            <a:effectLst/>
          </p:spPr>
          <p:txBody>
            <a:bodyPr rtlCol="0" anchor="ctr"/>
            <a:lstStyle/>
            <a:p>
              <a:pPr algn="ctr" defTabSz="622069" fontAlgn="base">
                <a:spcBef>
                  <a:spcPct val="0"/>
                </a:spcBef>
                <a:spcAft>
                  <a:spcPct val="0"/>
                </a:spcAft>
                <a:defRPr/>
              </a:pPr>
              <a:endParaRPr lang="en-US" sz="1088" kern="0" dirty="0">
                <a:solidFill>
                  <a:prstClr val="white"/>
                </a:solidFill>
                <a:latin typeface="微软雅黑" panose="020B0503020204020204" pitchFamily="34" charset="-122"/>
                <a:ea typeface="微软雅黑" panose="020B0503020204020204" pitchFamily="34" charset="-122"/>
              </a:endParaRPr>
            </a:p>
          </p:txBody>
        </p:sp>
        <p:sp>
          <p:nvSpPr>
            <p:cNvPr id="92" name="Flowchart: Direct Access Storage 91">
              <a:extLst>
                <a:ext uri="{FF2B5EF4-FFF2-40B4-BE49-F238E27FC236}">
                  <a16:creationId xmlns:a16="http://schemas.microsoft.com/office/drawing/2014/main" id="{D95C96D7-F378-4AF0-B9EA-3F076A437FE1}"/>
                </a:ext>
              </a:extLst>
            </p:cNvPr>
            <p:cNvSpPr/>
            <p:nvPr/>
          </p:nvSpPr>
          <p:spPr>
            <a:xfrm>
              <a:off x="9030441" y="4767897"/>
              <a:ext cx="284379" cy="313104"/>
            </a:xfrm>
            <a:prstGeom prst="flowChartMagneticDrum">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622069" fontAlgn="base">
                <a:spcBef>
                  <a:spcPct val="0"/>
                </a:spcBef>
                <a:spcAft>
                  <a:spcPct val="0"/>
                </a:spcAft>
                <a:defRPr/>
              </a:pPr>
              <a:endParaRPr lang="en-US" sz="952" ker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3" name="Rectangle 92">
              <a:extLst>
                <a:ext uri="{FF2B5EF4-FFF2-40B4-BE49-F238E27FC236}">
                  <a16:creationId xmlns:a16="http://schemas.microsoft.com/office/drawing/2014/main" id="{77C3B5BD-EA01-4370-99E5-3853A8C6E572}"/>
                </a:ext>
              </a:extLst>
            </p:cNvPr>
            <p:cNvSpPr/>
            <p:nvPr/>
          </p:nvSpPr>
          <p:spPr>
            <a:xfrm>
              <a:off x="9621552" y="4198421"/>
              <a:ext cx="698671" cy="130289"/>
            </a:xfrm>
            <a:prstGeom prst="rect">
              <a:avLst/>
            </a:prstGeom>
            <a:noFill/>
            <a:ln w="9525" cap="flat" cmpd="sng" algn="ctr">
              <a:noFill/>
              <a:prstDash val="solid"/>
            </a:ln>
            <a:effectLst/>
          </p:spPr>
          <p:txBody>
            <a:bodyPr rtlCol="0" anchor="ctr"/>
            <a:lstStyle/>
            <a:p>
              <a:pPr algn="ctr" defTabSz="622069" fontAlgn="base">
                <a:spcBef>
                  <a:spcPct val="0"/>
                </a:spcBef>
                <a:spcAft>
                  <a:spcPct val="0"/>
                </a:spcAft>
                <a:defRPr/>
              </a:pPr>
              <a:r>
                <a:rPr lang="zh-CN" altLang="en-US" sz="1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发电机</a:t>
              </a:r>
              <a:endParaRPr lang="en-US" sz="1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Rectangle 93">
              <a:extLst>
                <a:ext uri="{FF2B5EF4-FFF2-40B4-BE49-F238E27FC236}">
                  <a16:creationId xmlns:a16="http://schemas.microsoft.com/office/drawing/2014/main" id="{7958960D-4AC4-48A3-AC96-15B9A8F72032}"/>
                </a:ext>
              </a:extLst>
            </p:cNvPr>
            <p:cNvSpPr/>
            <p:nvPr/>
          </p:nvSpPr>
          <p:spPr>
            <a:xfrm>
              <a:off x="8193732" y="4852359"/>
              <a:ext cx="413648" cy="126811"/>
            </a:xfrm>
            <a:prstGeom prst="rect">
              <a:avLst/>
            </a:prstGeom>
            <a:solidFill>
              <a:srgbClr val="4F81BD"/>
            </a:solidFill>
            <a:ln w="25400" cap="flat" cmpd="sng" algn="ctr">
              <a:solidFill>
                <a:srgbClr val="4F81BD">
                  <a:shade val="50000"/>
                </a:srgbClr>
              </a:solidFill>
              <a:prstDash val="solid"/>
            </a:ln>
            <a:effectLst/>
          </p:spPr>
          <p:txBody>
            <a:bodyPr rtlCol="0" anchor="ctr"/>
            <a:lstStyle/>
            <a:p>
              <a:pPr algn="ctr" defTabSz="622069" fontAlgn="base">
                <a:spcBef>
                  <a:spcPct val="0"/>
                </a:spcBef>
                <a:spcAft>
                  <a:spcPct val="0"/>
                </a:spcAft>
                <a:defRPr/>
              </a:pPr>
              <a:endParaRPr lang="en-US" sz="1088" kern="0">
                <a:solidFill>
                  <a:prstClr val="white"/>
                </a:solidFill>
                <a:latin typeface="微软雅黑" panose="020B0503020204020204" pitchFamily="34" charset="-122"/>
                <a:ea typeface="微软雅黑" panose="020B0503020204020204" pitchFamily="34" charset="-122"/>
              </a:endParaRPr>
            </a:p>
          </p:txBody>
        </p:sp>
        <p:sp>
          <p:nvSpPr>
            <p:cNvPr id="95" name="Rectangle 94">
              <a:extLst>
                <a:ext uri="{FF2B5EF4-FFF2-40B4-BE49-F238E27FC236}">
                  <a16:creationId xmlns:a16="http://schemas.microsoft.com/office/drawing/2014/main" id="{D54F182B-8ABE-4080-88C7-FC0833851C84}"/>
                </a:ext>
              </a:extLst>
            </p:cNvPr>
            <p:cNvSpPr/>
            <p:nvPr/>
          </p:nvSpPr>
          <p:spPr>
            <a:xfrm>
              <a:off x="8590023" y="4714372"/>
              <a:ext cx="153239" cy="431085"/>
            </a:xfrm>
            <a:prstGeom prst="rect">
              <a:avLst/>
            </a:prstGeom>
            <a:solidFill>
              <a:srgbClr val="4F81BD"/>
            </a:solidFill>
            <a:ln w="25400" cap="flat" cmpd="sng" algn="ctr">
              <a:solidFill>
                <a:srgbClr val="4F81BD">
                  <a:shade val="50000"/>
                </a:srgbClr>
              </a:solidFill>
              <a:prstDash val="solid"/>
            </a:ln>
            <a:effectLst/>
          </p:spPr>
          <p:txBody>
            <a:bodyPr rtlCol="0" anchor="ctr"/>
            <a:lstStyle/>
            <a:p>
              <a:pPr algn="ctr" defTabSz="622069" fontAlgn="base">
                <a:spcBef>
                  <a:spcPct val="0"/>
                </a:spcBef>
                <a:spcAft>
                  <a:spcPct val="0"/>
                </a:spcAft>
                <a:defRPr/>
              </a:pPr>
              <a:endParaRPr lang="zh-CN" altLang="en-US" sz="1361" kern="0">
                <a:solidFill>
                  <a:prstClr val="white"/>
                </a:solidFill>
                <a:latin typeface="微软雅黑" panose="020B0503020204020204" pitchFamily="34" charset="-122"/>
                <a:ea typeface="微软雅黑" panose="020B0503020204020204" pitchFamily="34" charset="-122"/>
              </a:endParaRPr>
            </a:p>
          </p:txBody>
        </p:sp>
        <p:sp>
          <p:nvSpPr>
            <p:cNvPr id="96" name="Chord 95">
              <a:extLst>
                <a:ext uri="{FF2B5EF4-FFF2-40B4-BE49-F238E27FC236}">
                  <a16:creationId xmlns:a16="http://schemas.microsoft.com/office/drawing/2014/main" id="{3E75B349-D87C-49A9-9B5B-71DF091D41F3}"/>
                </a:ext>
              </a:extLst>
            </p:cNvPr>
            <p:cNvSpPr/>
            <p:nvPr/>
          </p:nvSpPr>
          <p:spPr>
            <a:xfrm>
              <a:off x="8001200" y="4525164"/>
              <a:ext cx="1010215" cy="814640"/>
            </a:xfrm>
            <a:prstGeom prst="chord">
              <a:avLst>
                <a:gd name="adj1" fmla="val 6316279"/>
                <a:gd name="adj2" fmla="val 15274497"/>
              </a:avLst>
            </a:prstGeom>
            <a:solidFill>
              <a:sysClr val="window" lastClr="FFFFFF"/>
            </a:solidFill>
            <a:ln w="12700" cap="flat" cmpd="sng" algn="ctr">
              <a:solidFill>
                <a:srgbClr val="4F81BD"/>
              </a:solidFill>
              <a:prstDash val="solid"/>
            </a:ln>
            <a:effectLst/>
          </p:spPr>
          <p:txBody>
            <a:bodyPr rtlCol="0" anchor="ctr"/>
            <a:lstStyle/>
            <a:p>
              <a:pPr algn="ctr" defTabSz="622069" fontAlgn="base">
                <a:spcBef>
                  <a:spcPct val="0"/>
                </a:spcBef>
                <a:spcAft>
                  <a:spcPct val="0"/>
                </a:spcAft>
                <a:defRPr/>
              </a:pPr>
              <a:endParaRPr lang="zh-CN" altLang="en-US" sz="1361" kern="0">
                <a:solidFill>
                  <a:prstClr val="black"/>
                </a:solidFill>
                <a:latin typeface="微软雅黑" panose="020B0503020204020204" pitchFamily="34" charset="-122"/>
                <a:ea typeface="微软雅黑" panose="020B0503020204020204" pitchFamily="34" charset="-122"/>
              </a:endParaRPr>
            </a:p>
          </p:txBody>
        </p:sp>
        <p:sp>
          <p:nvSpPr>
            <p:cNvPr id="97" name="Oval 96">
              <a:extLst>
                <a:ext uri="{FF2B5EF4-FFF2-40B4-BE49-F238E27FC236}">
                  <a16:creationId xmlns:a16="http://schemas.microsoft.com/office/drawing/2014/main" id="{7A6A4449-5D32-47AF-8AB7-7495E660604F}"/>
                </a:ext>
              </a:extLst>
            </p:cNvPr>
            <p:cNvSpPr/>
            <p:nvPr/>
          </p:nvSpPr>
          <p:spPr>
            <a:xfrm>
              <a:off x="8219756" y="3814101"/>
              <a:ext cx="164473" cy="977619"/>
            </a:xfrm>
            <a:prstGeom prst="ellipse">
              <a:avLst/>
            </a:prstGeom>
            <a:solidFill>
              <a:sysClr val="window" lastClr="FFFFFF"/>
            </a:solidFill>
            <a:ln w="12700" cap="flat" cmpd="sng" algn="ctr">
              <a:solidFill>
                <a:srgbClr val="4F81BD"/>
              </a:solidFill>
              <a:prstDash val="solid"/>
            </a:ln>
            <a:effectLst/>
          </p:spPr>
          <p:txBody>
            <a:bodyPr rtlCol="0" anchor="ctr"/>
            <a:lstStyle/>
            <a:p>
              <a:pPr algn="ctr" defTabSz="622069" fontAlgn="base">
                <a:spcBef>
                  <a:spcPct val="0"/>
                </a:spcBef>
                <a:spcAft>
                  <a:spcPct val="0"/>
                </a:spcAft>
                <a:defRPr/>
              </a:pPr>
              <a:endParaRPr lang="en-US" sz="952" ker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8" name="Oval 97">
              <a:extLst>
                <a:ext uri="{FF2B5EF4-FFF2-40B4-BE49-F238E27FC236}">
                  <a16:creationId xmlns:a16="http://schemas.microsoft.com/office/drawing/2014/main" id="{995ABC43-2A6A-4180-92B2-1F4D3119E4B5}"/>
                </a:ext>
              </a:extLst>
            </p:cNvPr>
            <p:cNvSpPr/>
            <p:nvPr/>
          </p:nvSpPr>
          <p:spPr>
            <a:xfrm>
              <a:off x="8214762" y="5049112"/>
              <a:ext cx="164473" cy="977619"/>
            </a:xfrm>
            <a:prstGeom prst="ellipse">
              <a:avLst/>
            </a:prstGeom>
            <a:solidFill>
              <a:sysClr val="window" lastClr="FFFFFF"/>
            </a:solidFill>
            <a:ln w="12700" cap="flat" cmpd="sng" algn="ctr">
              <a:solidFill>
                <a:srgbClr val="4F81BD"/>
              </a:solidFill>
              <a:prstDash val="solid"/>
            </a:ln>
            <a:effectLst/>
          </p:spPr>
          <p:txBody>
            <a:bodyPr rtlCol="0" anchor="ctr"/>
            <a:lstStyle/>
            <a:p>
              <a:pPr algn="ctr" defTabSz="622069" fontAlgn="base">
                <a:spcBef>
                  <a:spcPct val="0"/>
                </a:spcBef>
                <a:spcAft>
                  <a:spcPct val="0"/>
                </a:spcAft>
                <a:defRPr/>
              </a:pPr>
              <a:endParaRPr lang="en-US" sz="952" kern="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9" name="Straight Connector 98">
              <a:extLst>
                <a:ext uri="{FF2B5EF4-FFF2-40B4-BE49-F238E27FC236}">
                  <a16:creationId xmlns:a16="http://schemas.microsoft.com/office/drawing/2014/main" id="{36675D78-F890-432C-B7CB-D23A0BBA06BF}"/>
                </a:ext>
              </a:extLst>
            </p:cNvPr>
            <p:cNvCxnSpPr>
              <a:endCxn id="97" idx="2"/>
            </p:cNvCxnSpPr>
            <p:nvPr/>
          </p:nvCxnSpPr>
          <p:spPr>
            <a:xfrm>
              <a:off x="8090240" y="4202488"/>
              <a:ext cx="129515" cy="100423"/>
            </a:xfrm>
            <a:prstGeom prst="line">
              <a:avLst/>
            </a:prstGeom>
            <a:noFill/>
            <a:ln w="9525" cap="flat" cmpd="sng" algn="ctr">
              <a:solidFill>
                <a:schemeClr val="tx1">
                  <a:lumMod val="65000"/>
                  <a:lumOff val="35000"/>
                </a:schemeClr>
              </a:solidFill>
              <a:prstDash val="dash"/>
            </a:ln>
            <a:effectLst/>
          </p:spPr>
        </p:cxnSp>
        <p:sp>
          <p:nvSpPr>
            <p:cNvPr id="100" name="Rectangle 99">
              <a:extLst>
                <a:ext uri="{FF2B5EF4-FFF2-40B4-BE49-F238E27FC236}">
                  <a16:creationId xmlns:a16="http://schemas.microsoft.com/office/drawing/2014/main" id="{23D147F2-74A2-49EB-9CBA-595E9E0474EC}"/>
                </a:ext>
              </a:extLst>
            </p:cNvPr>
            <p:cNvSpPr/>
            <p:nvPr/>
          </p:nvSpPr>
          <p:spPr>
            <a:xfrm>
              <a:off x="7658457" y="4124451"/>
              <a:ext cx="490215" cy="130289"/>
            </a:xfrm>
            <a:prstGeom prst="rect">
              <a:avLst/>
            </a:prstGeom>
            <a:noFill/>
            <a:ln w="9525" cap="flat" cmpd="sng" algn="ctr">
              <a:noFill/>
              <a:prstDash val="solid"/>
            </a:ln>
            <a:effectLst/>
          </p:spPr>
          <p:txBody>
            <a:bodyPr rtlCol="0" anchor="ctr"/>
            <a:lstStyle/>
            <a:p>
              <a:pPr algn="ctr" defTabSz="622069" fontAlgn="base">
                <a:spcBef>
                  <a:spcPct val="0"/>
                </a:spcBef>
                <a:spcAft>
                  <a:spcPct val="0"/>
                </a:spcAft>
                <a:defRPr/>
              </a:pPr>
              <a:r>
                <a:rPr lang="zh-CN" altLang="en-US" sz="11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叶片</a:t>
              </a:r>
              <a:endParaRPr lang="en-US" sz="11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1" name="Rectangle 100">
              <a:extLst>
                <a:ext uri="{FF2B5EF4-FFF2-40B4-BE49-F238E27FC236}">
                  <a16:creationId xmlns:a16="http://schemas.microsoft.com/office/drawing/2014/main" id="{475DD55B-FDFB-4EB2-9C4B-E34975B805A2}"/>
                </a:ext>
              </a:extLst>
            </p:cNvPr>
            <p:cNvSpPr/>
            <p:nvPr/>
          </p:nvSpPr>
          <p:spPr>
            <a:xfrm>
              <a:off x="8528686" y="3926356"/>
              <a:ext cx="1144028" cy="198153"/>
            </a:xfrm>
            <a:prstGeom prst="rect">
              <a:avLst/>
            </a:prstGeom>
            <a:solidFill>
              <a:sysClr val="window" lastClr="FFFFFF"/>
            </a:solidFill>
            <a:ln w="9525" cap="flat" cmpd="sng" algn="ctr">
              <a:noFill/>
              <a:prstDash val="solid"/>
            </a:ln>
            <a:effectLst/>
          </p:spPr>
          <p:txBody>
            <a:bodyPr rtlCol="0" anchor="ctr"/>
            <a:lstStyle/>
            <a:p>
              <a:pPr algn="ctr" defTabSz="622069" fontAlgn="base">
                <a:spcBef>
                  <a:spcPct val="0"/>
                </a:spcBef>
                <a:spcAft>
                  <a:spcPct val="0"/>
                </a:spcAft>
                <a:defRPr/>
              </a:pPr>
              <a:r>
                <a:rPr lang="zh-CN" altLang="en-US" sz="1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齿轮传动</a:t>
              </a:r>
              <a:endParaRPr lang="en-US" sz="1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02" name="Straight Connector 101">
              <a:extLst>
                <a:ext uri="{FF2B5EF4-FFF2-40B4-BE49-F238E27FC236}">
                  <a16:creationId xmlns:a16="http://schemas.microsoft.com/office/drawing/2014/main" id="{7EC330F7-93C5-4879-8807-91F9F91A68E6}"/>
                </a:ext>
              </a:extLst>
            </p:cNvPr>
            <p:cNvCxnSpPr>
              <a:stCxn id="95" idx="0"/>
            </p:cNvCxnSpPr>
            <p:nvPr/>
          </p:nvCxnSpPr>
          <p:spPr>
            <a:xfrm flipV="1">
              <a:off x="8666642" y="4141583"/>
              <a:ext cx="304031" cy="572788"/>
            </a:xfrm>
            <a:prstGeom prst="line">
              <a:avLst/>
            </a:prstGeom>
            <a:noFill/>
            <a:ln w="9525" cap="flat" cmpd="sng" algn="ctr">
              <a:solidFill>
                <a:schemeClr val="tx1">
                  <a:lumMod val="50000"/>
                  <a:lumOff val="50000"/>
                </a:schemeClr>
              </a:solidFill>
              <a:prstDash val="lgDash"/>
            </a:ln>
            <a:effectLst/>
          </p:spPr>
        </p:cxnSp>
        <p:sp>
          <p:nvSpPr>
            <p:cNvPr id="103" name="Freeform 117">
              <a:extLst>
                <a:ext uri="{FF2B5EF4-FFF2-40B4-BE49-F238E27FC236}">
                  <a16:creationId xmlns:a16="http://schemas.microsoft.com/office/drawing/2014/main" id="{7ED625B7-5ABF-4C24-91BA-EDEEAE681B32}"/>
                </a:ext>
              </a:extLst>
            </p:cNvPr>
            <p:cNvSpPr/>
            <p:nvPr/>
          </p:nvSpPr>
          <p:spPr>
            <a:xfrm>
              <a:off x="8861632" y="6218425"/>
              <a:ext cx="681917" cy="132205"/>
            </a:xfrm>
            <a:custGeom>
              <a:avLst/>
              <a:gdLst>
                <a:gd name="connsiteX0" fmla="*/ 0 w 1212850"/>
                <a:gd name="connsiteY0" fmla="*/ 152400 h 219075"/>
                <a:gd name="connsiteX1" fmla="*/ 412750 w 1212850"/>
                <a:gd name="connsiteY1" fmla="*/ 0 h 219075"/>
                <a:gd name="connsiteX2" fmla="*/ 511175 w 1212850"/>
                <a:gd name="connsiteY2" fmla="*/ 219075 h 219075"/>
                <a:gd name="connsiteX3" fmla="*/ 981075 w 1212850"/>
                <a:gd name="connsiteY3" fmla="*/ 15875 h 219075"/>
                <a:gd name="connsiteX4" fmla="*/ 1108075 w 1212850"/>
                <a:gd name="connsiteY4" fmla="*/ 212725 h 219075"/>
                <a:gd name="connsiteX5" fmla="*/ 1212850 w 1212850"/>
                <a:gd name="connsiteY5" fmla="*/ 14605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850" h="219075">
                  <a:moveTo>
                    <a:pt x="0" y="152400"/>
                  </a:moveTo>
                  <a:lnTo>
                    <a:pt x="412750" y="0"/>
                  </a:lnTo>
                  <a:lnTo>
                    <a:pt x="511175" y="219075"/>
                  </a:lnTo>
                  <a:lnTo>
                    <a:pt x="981075" y="15875"/>
                  </a:lnTo>
                  <a:lnTo>
                    <a:pt x="1108075" y="212725"/>
                  </a:lnTo>
                  <a:lnTo>
                    <a:pt x="1212850" y="146050"/>
                  </a:lnTo>
                </a:path>
              </a:pathLst>
            </a:custGeom>
            <a:noFill/>
            <a:ln w="12700" cap="flat" cmpd="sng" algn="ctr">
              <a:solidFill>
                <a:srgbClr val="4F81BD">
                  <a:shade val="50000"/>
                </a:srgbClr>
              </a:solidFill>
              <a:prstDash val="solid"/>
            </a:ln>
            <a:effectLst/>
          </p:spPr>
          <p:txBody>
            <a:bodyPr rtlCol="0" anchor="ctr"/>
            <a:lstStyle/>
            <a:p>
              <a:pPr algn="ctr" defTabSz="622069" fontAlgn="base">
                <a:spcBef>
                  <a:spcPct val="0"/>
                </a:spcBef>
                <a:spcAft>
                  <a:spcPct val="0"/>
                </a:spcAft>
                <a:defRPr/>
              </a:pPr>
              <a:endParaRPr lang="zh-CN" altLang="en-US" sz="1361" kern="0">
                <a:solidFill>
                  <a:prstClr val="white"/>
                </a:solidFill>
                <a:latin typeface="微软雅黑" panose="020B0503020204020204" pitchFamily="34" charset="-122"/>
                <a:ea typeface="微软雅黑" panose="020B0503020204020204" pitchFamily="34" charset="-122"/>
              </a:endParaRPr>
            </a:p>
          </p:txBody>
        </p:sp>
        <p:sp>
          <p:nvSpPr>
            <p:cNvPr id="104" name="Freeform 118">
              <a:extLst>
                <a:ext uri="{FF2B5EF4-FFF2-40B4-BE49-F238E27FC236}">
                  <a16:creationId xmlns:a16="http://schemas.microsoft.com/office/drawing/2014/main" id="{98F9379E-FC77-4E27-987A-1D9ABF952F38}"/>
                </a:ext>
              </a:extLst>
            </p:cNvPr>
            <p:cNvSpPr/>
            <p:nvPr/>
          </p:nvSpPr>
          <p:spPr>
            <a:xfrm>
              <a:off x="8858061" y="6310394"/>
              <a:ext cx="681917" cy="132205"/>
            </a:xfrm>
            <a:custGeom>
              <a:avLst/>
              <a:gdLst>
                <a:gd name="connsiteX0" fmla="*/ 0 w 1212850"/>
                <a:gd name="connsiteY0" fmla="*/ 152400 h 219075"/>
                <a:gd name="connsiteX1" fmla="*/ 412750 w 1212850"/>
                <a:gd name="connsiteY1" fmla="*/ 0 h 219075"/>
                <a:gd name="connsiteX2" fmla="*/ 511175 w 1212850"/>
                <a:gd name="connsiteY2" fmla="*/ 219075 h 219075"/>
                <a:gd name="connsiteX3" fmla="*/ 981075 w 1212850"/>
                <a:gd name="connsiteY3" fmla="*/ 15875 h 219075"/>
                <a:gd name="connsiteX4" fmla="*/ 1108075 w 1212850"/>
                <a:gd name="connsiteY4" fmla="*/ 212725 h 219075"/>
                <a:gd name="connsiteX5" fmla="*/ 1212850 w 1212850"/>
                <a:gd name="connsiteY5" fmla="*/ 14605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850" h="219075">
                  <a:moveTo>
                    <a:pt x="0" y="152400"/>
                  </a:moveTo>
                  <a:lnTo>
                    <a:pt x="412750" y="0"/>
                  </a:lnTo>
                  <a:lnTo>
                    <a:pt x="511175" y="219075"/>
                  </a:lnTo>
                  <a:lnTo>
                    <a:pt x="981075" y="15875"/>
                  </a:lnTo>
                  <a:lnTo>
                    <a:pt x="1108075" y="212725"/>
                  </a:lnTo>
                  <a:lnTo>
                    <a:pt x="1212850" y="146050"/>
                  </a:lnTo>
                </a:path>
              </a:pathLst>
            </a:custGeom>
            <a:noFill/>
            <a:ln w="12700" cap="flat" cmpd="sng" algn="ctr">
              <a:solidFill>
                <a:srgbClr val="4F81BD">
                  <a:shade val="50000"/>
                </a:srgbClr>
              </a:solidFill>
              <a:prstDash val="solid"/>
            </a:ln>
            <a:effectLst/>
          </p:spPr>
          <p:txBody>
            <a:bodyPr rtlCol="0" anchor="ctr"/>
            <a:lstStyle/>
            <a:p>
              <a:pPr algn="ctr" defTabSz="622069" fontAlgn="base">
                <a:spcBef>
                  <a:spcPct val="0"/>
                </a:spcBef>
                <a:spcAft>
                  <a:spcPct val="0"/>
                </a:spcAft>
                <a:defRPr/>
              </a:pPr>
              <a:endParaRPr lang="zh-CN" altLang="en-US" sz="1361" kern="0">
                <a:solidFill>
                  <a:prstClr val="white"/>
                </a:solidFill>
                <a:latin typeface="微软雅黑" panose="020B0503020204020204" pitchFamily="34" charset="-122"/>
                <a:ea typeface="微软雅黑" panose="020B0503020204020204" pitchFamily="34" charset="-122"/>
              </a:endParaRPr>
            </a:p>
          </p:txBody>
        </p:sp>
        <p:sp>
          <p:nvSpPr>
            <p:cNvPr id="105" name="Rectangle 104">
              <a:extLst>
                <a:ext uri="{FF2B5EF4-FFF2-40B4-BE49-F238E27FC236}">
                  <a16:creationId xmlns:a16="http://schemas.microsoft.com/office/drawing/2014/main" id="{8F5B647C-353A-445B-AD4F-5241B3CAAE14}"/>
                </a:ext>
              </a:extLst>
            </p:cNvPr>
            <p:cNvSpPr/>
            <p:nvPr/>
          </p:nvSpPr>
          <p:spPr>
            <a:xfrm>
              <a:off x="9893027" y="6038834"/>
              <a:ext cx="693707" cy="213181"/>
            </a:xfrm>
            <a:prstGeom prst="rect">
              <a:avLst/>
            </a:prstGeom>
            <a:noFill/>
            <a:ln w="9525" cap="flat" cmpd="sng" algn="ctr">
              <a:noFill/>
              <a:prstDash val="solid"/>
            </a:ln>
            <a:effectLst/>
          </p:spPr>
          <p:txBody>
            <a:bodyPr rtlCol="0" anchor="ctr"/>
            <a:lstStyle/>
            <a:p>
              <a:pPr algn="ctr" defTabSz="622069" fontAlgn="base">
                <a:spcBef>
                  <a:spcPct val="0"/>
                </a:spcBef>
                <a:spcAft>
                  <a:spcPct val="0"/>
                </a:spcAft>
                <a:defRPr/>
              </a:pPr>
              <a:r>
                <a:rPr lang="zh-CN" altLang="en-US" sz="11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塔筒</a:t>
              </a:r>
              <a:endParaRPr lang="en-US" sz="11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06" name="Straight Connector 105">
              <a:extLst>
                <a:ext uri="{FF2B5EF4-FFF2-40B4-BE49-F238E27FC236}">
                  <a16:creationId xmlns:a16="http://schemas.microsoft.com/office/drawing/2014/main" id="{3F69B6D2-6C58-4AEE-B3F3-FFD23BBB8184}"/>
                </a:ext>
              </a:extLst>
            </p:cNvPr>
            <p:cNvCxnSpPr>
              <a:stCxn id="131" idx="1"/>
              <a:endCxn id="92" idx="4"/>
            </p:cNvCxnSpPr>
            <p:nvPr/>
          </p:nvCxnSpPr>
          <p:spPr>
            <a:xfrm flipH="1">
              <a:off x="9314818" y="4922922"/>
              <a:ext cx="222291" cy="1528"/>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grpSp>
          <p:nvGrpSpPr>
            <p:cNvPr id="107" name="Group 106">
              <a:extLst>
                <a:ext uri="{FF2B5EF4-FFF2-40B4-BE49-F238E27FC236}">
                  <a16:creationId xmlns:a16="http://schemas.microsoft.com/office/drawing/2014/main" id="{FC870B97-21FE-43A0-A6EB-4C81877D3E3C}"/>
                </a:ext>
              </a:extLst>
            </p:cNvPr>
            <p:cNvGrpSpPr/>
            <p:nvPr/>
          </p:nvGrpSpPr>
          <p:grpSpPr>
            <a:xfrm>
              <a:off x="9500704" y="4807272"/>
              <a:ext cx="315149" cy="248857"/>
              <a:chOff x="4686300" y="2412992"/>
              <a:chExt cx="560522" cy="412378"/>
            </a:xfrm>
          </p:grpSpPr>
          <p:sp>
            <p:nvSpPr>
              <p:cNvPr id="131" name="Rectangle 130">
                <a:extLst>
                  <a:ext uri="{FF2B5EF4-FFF2-40B4-BE49-F238E27FC236}">
                    <a16:creationId xmlns:a16="http://schemas.microsoft.com/office/drawing/2014/main" id="{40A8A5C2-57F0-4979-884F-408F4289C897}"/>
                  </a:ext>
                </a:extLst>
              </p:cNvPr>
              <p:cNvSpPr/>
              <p:nvPr/>
            </p:nvSpPr>
            <p:spPr>
              <a:xfrm>
                <a:off x="4751047" y="2452795"/>
                <a:ext cx="277419" cy="303666"/>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622069" fontAlgn="base">
                  <a:spcBef>
                    <a:spcPct val="0"/>
                  </a:spcBef>
                  <a:spcAft>
                    <a:spcPct val="0"/>
                  </a:spcAft>
                  <a:defRPr/>
                </a:pPr>
                <a:endParaRPr lang="en-US" sz="748" kern="0">
                  <a:solidFill>
                    <a:prstClr val="black"/>
                  </a:solidFill>
                  <a:latin typeface="微软雅黑" panose="020B0503020204020204" pitchFamily="34" charset="-122"/>
                  <a:ea typeface="微软雅黑" panose="020B0503020204020204" pitchFamily="34" charset="-122"/>
                </a:endParaRPr>
              </a:p>
            </p:txBody>
          </p:sp>
          <p:cxnSp>
            <p:nvCxnSpPr>
              <p:cNvPr id="132" name="Straight Connector 131">
                <a:extLst>
                  <a:ext uri="{FF2B5EF4-FFF2-40B4-BE49-F238E27FC236}">
                    <a16:creationId xmlns:a16="http://schemas.microsoft.com/office/drawing/2014/main" id="{F737AE73-75F0-4E91-9556-7880657DE34F}"/>
                  </a:ext>
                </a:extLst>
              </p:cNvPr>
              <p:cNvCxnSpPr/>
              <p:nvPr/>
            </p:nvCxnSpPr>
            <p:spPr>
              <a:xfrm flipH="1">
                <a:off x="4751047" y="2452795"/>
                <a:ext cx="277418" cy="303666"/>
              </a:xfrm>
              <a:prstGeom prst="line">
                <a:avLst/>
              </a:prstGeom>
              <a:noFill/>
              <a:ln w="9525" cap="flat" cmpd="sng" algn="ctr">
                <a:solidFill>
                  <a:srgbClr val="C0504D">
                    <a:shade val="95000"/>
                    <a:satMod val="105000"/>
                  </a:srgbClr>
                </a:solidFill>
                <a:prstDash val="solid"/>
              </a:ln>
              <a:effectLst/>
            </p:spPr>
          </p:cxnSp>
          <p:sp>
            <p:nvSpPr>
              <p:cNvPr id="133" name="Rectangle 132">
                <a:extLst>
                  <a:ext uri="{FF2B5EF4-FFF2-40B4-BE49-F238E27FC236}">
                    <a16:creationId xmlns:a16="http://schemas.microsoft.com/office/drawing/2014/main" id="{84859946-3641-4D53-AD92-DBBE396C4777}"/>
                  </a:ext>
                </a:extLst>
              </p:cNvPr>
              <p:cNvSpPr/>
              <p:nvPr/>
            </p:nvSpPr>
            <p:spPr>
              <a:xfrm>
                <a:off x="4686300" y="2412992"/>
                <a:ext cx="476702" cy="274344"/>
              </a:xfrm>
              <a:prstGeom prst="rect">
                <a:avLst/>
              </a:prstGeom>
              <a:noFill/>
            </p:spPr>
            <p:txBody>
              <a:bodyPr wrap="none">
                <a:spAutoFit/>
              </a:bodyPr>
              <a:lstStyle/>
              <a:p>
                <a:pPr defTabSz="622069" fontAlgn="base">
                  <a:spcBef>
                    <a:spcPct val="0"/>
                  </a:spcBef>
                  <a:spcAft>
                    <a:spcPct val="0"/>
                  </a:spcAft>
                  <a:defRPr/>
                </a:pPr>
                <a:r>
                  <a:rPr lang="en-US" altLang="zh-CN" sz="476" i="1" kern="0" dirty="0">
                    <a:solidFill>
                      <a:prstClr val="black"/>
                    </a:solidFill>
                    <a:latin typeface="微软雅黑" panose="020B0503020204020204" pitchFamily="34" charset="-122"/>
                    <a:ea typeface="微软雅黑" panose="020B0503020204020204" pitchFamily="34" charset="-122"/>
                    <a:cs typeface="Arial" pitchFamily="34" charset="0"/>
                  </a:rPr>
                  <a:t>AC</a:t>
                </a:r>
                <a:endParaRPr lang="en-US" sz="476" i="1" kern="0" dirty="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134" name="Rectangle 133">
                <a:extLst>
                  <a:ext uri="{FF2B5EF4-FFF2-40B4-BE49-F238E27FC236}">
                    <a16:creationId xmlns:a16="http://schemas.microsoft.com/office/drawing/2014/main" id="{C78C87A3-62D1-4869-8EE7-E1CD69F8BEDF}"/>
                  </a:ext>
                </a:extLst>
              </p:cNvPr>
              <p:cNvSpPr/>
              <p:nvPr/>
            </p:nvSpPr>
            <p:spPr>
              <a:xfrm>
                <a:off x="4770120" y="2551026"/>
                <a:ext cx="476702" cy="274344"/>
              </a:xfrm>
              <a:prstGeom prst="rect">
                <a:avLst/>
              </a:prstGeom>
              <a:noFill/>
            </p:spPr>
            <p:txBody>
              <a:bodyPr wrap="none">
                <a:spAutoFit/>
              </a:bodyPr>
              <a:lstStyle/>
              <a:p>
                <a:pPr defTabSz="622069" fontAlgn="base">
                  <a:spcBef>
                    <a:spcPct val="0"/>
                  </a:spcBef>
                  <a:spcAft>
                    <a:spcPct val="0"/>
                  </a:spcAft>
                  <a:defRPr/>
                </a:pPr>
                <a:r>
                  <a:rPr lang="en-US" altLang="zh-CN" sz="476" i="1" kern="0" dirty="0">
                    <a:solidFill>
                      <a:prstClr val="black"/>
                    </a:solidFill>
                    <a:latin typeface="微软雅黑" panose="020B0503020204020204" pitchFamily="34" charset="-122"/>
                    <a:ea typeface="微软雅黑" panose="020B0503020204020204" pitchFamily="34" charset="-122"/>
                    <a:cs typeface="Arial" pitchFamily="34" charset="0"/>
                  </a:rPr>
                  <a:t>AC</a:t>
                </a:r>
                <a:endParaRPr lang="en-US" sz="476" i="1" kern="0" dirty="0">
                  <a:solidFill>
                    <a:prstClr val="black"/>
                  </a:solidFill>
                  <a:latin typeface="微软雅黑" panose="020B0503020204020204" pitchFamily="34" charset="-122"/>
                  <a:ea typeface="微软雅黑" panose="020B0503020204020204" pitchFamily="34" charset="-122"/>
                  <a:cs typeface="Arial" pitchFamily="34" charset="0"/>
                </a:endParaRPr>
              </a:p>
            </p:txBody>
          </p:sp>
        </p:grpSp>
        <p:sp>
          <p:nvSpPr>
            <p:cNvPr id="108" name="Rectangle 107">
              <a:extLst>
                <a:ext uri="{FF2B5EF4-FFF2-40B4-BE49-F238E27FC236}">
                  <a16:creationId xmlns:a16="http://schemas.microsoft.com/office/drawing/2014/main" id="{521A32CB-330B-49F6-9E17-A1B5766BEA30}"/>
                </a:ext>
              </a:extLst>
            </p:cNvPr>
            <p:cNvSpPr/>
            <p:nvPr/>
          </p:nvSpPr>
          <p:spPr>
            <a:xfrm>
              <a:off x="10053268" y="4504357"/>
              <a:ext cx="790336" cy="211484"/>
            </a:xfrm>
            <a:prstGeom prst="rect">
              <a:avLst/>
            </a:prstGeom>
            <a:noFill/>
            <a:ln w="9525" cap="flat" cmpd="sng" algn="ctr">
              <a:noFill/>
              <a:prstDash val="solid"/>
            </a:ln>
            <a:effectLst/>
          </p:spPr>
          <p:txBody>
            <a:bodyPr rtlCol="0" anchor="ctr"/>
            <a:lstStyle/>
            <a:p>
              <a:pPr algn="ctr" defTabSz="622069" fontAlgn="base">
                <a:spcBef>
                  <a:spcPct val="0"/>
                </a:spcBef>
                <a:spcAft>
                  <a:spcPct val="0"/>
                </a:spcAft>
                <a:defRPr/>
              </a:pPr>
              <a:r>
                <a:rPr lang="zh-CN" altLang="en-US" sz="11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电力电子</a:t>
              </a:r>
              <a:endParaRPr lang="en-US" sz="11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9" name="Rectangle 108">
              <a:extLst>
                <a:ext uri="{FF2B5EF4-FFF2-40B4-BE49-F238E27FC236}">
                  <a16:creationId xmlns:a16="http://schemas.microsoft.com/office/drawing/2014/main" id="{F15D9382-ADD5-42FE-896B-8C08C7E51E0E}"/>
                </a:ext>
              </a:extLst>
            </p:cNvPr>
            <p:cNvSpPr/>
            <p:nvPr/>
          </p:nvSpPr>
          <p:spPr>
            <a:xfrm>
              <a:off x="10229740" y="5026219"/>
              <a:ext cx="569575" cy="238475"/>
            </a:xfrm>
            <a:prstGeom prst="rect">
              <a:avLst/>
            </a:prstGeom>
            <a:solidFill>
              <a:sysClr val="window" lastClr="FFFFFF"/>
            </a:solidFill>
            <a:ln w="9525" cap="flat" cmpd="sng" algn="ctr">
              <a:noFill/>
              <a:prstDash val="solid"/>
            </a:ln>
            <a:effectLst/>
          </p:spPr>
          <p:txBody>
            <a:bodyPr rtlCol="0" anchor="ctr"/>
            <a:lstStyle/>
            <a:p>
              <a:pPr algn="ctr" defTabSz="622069" fontAlgn="base">
                <a:spcBef>
                  <a:spcPct val="0"/>
                </a:spcBef>
                <a:spcAft>
                  <a:spcPct val="0"/>
                </a:spcAft>
                <a:defRPr/>
              </a:pPr>
              <a:r>
                <a:rPr lang="zh-CN" altLang="en-US" sz="11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入网</a:t>
              </a:r>
              <a:endParaRPr lang="en-US" sz="1100"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10" name="Group 109">
              <a:extLst>
                <a:ext uri="{FF2B5EF4-FFF2-40B4-BE49-F238E27FC236}">
                  <a16:creationId xmlns:a16="http://schemas.microsoft.com/office/drawing/2014/main" id="{04C520CD-C9D6-4E8C-A14B-76EF9C655435}"/>
                </a:ext>
              </a:extLst>
            </p:cNvPr>
            <p:cNvGrpSpPr/>
            <p:nvPr/>
          </p:nvGrpSpPr>
          <p:grpSpPr>
            <a:xfrm>
              <a:off x="8122974" y="6663537"/>
              <a:ext cx="2099307" cy="103680"/>
              <a:chOff x="724215" y="5486400"/>
              <a:chExt cx="3085785" cy="152400"/>
            </a:xfrm>
          </p:grpSpPr>
          <p:cxnSp>
            <p:nvCxnSpPr>
              <p:cNvPr id="114" name="Straight Connector 113">
                <a:extLst>
                  <a:ext uri="{FF2B5EF4-FFF2-40B4-BE49-F238E27FC236}">
                    <a16:creationId xmlns:a16="http://schemas.microsoft.com/office/drawing/2014/main" id="{0C57FEE2-08AC-467A-9AC8-F37637BFF235}"/>
                  </a:ext>
                </a:extLst>
              </p:cNvPr>
              <p:cNvCxnSpPr/>
              <p:nvPr/>
            </p:nvCxnSpPr>
            <p:spPr>
              <a:xfrm>
                <a:off x="724215" y="5486400"/>
                <a:ext cx="308578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4D266D7-F3DA-4C4F-9D97-CF5F7848B284}"/>
                  </a:ext>
                </a:extLst>
              </p:cNvPr>
              <p:cNvCxnSpPr/>
              <p:nvPr/>
            </p:nvCxnSpPr>
            <p:spPr>
              <a:xfrm flipH="1">
                <a:off x="7620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13EDBD0-C8E1-4166-B228-D0AF9F4D93CE}"/>
                  </a:ext>
                </a:extLst>
              </p:cNvPr>
              <p:cNvCxnSpPr/>
              <p:nvPr/>
            </p:nvCxnSpPr>
            <p:spPr>
              <a:xfrm flipH="1">
                <a:off x="9144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91792BB-BE2D-4E04-A3C3-D4CFA9B23482}"/>
                  </a:ext>
                </a:extLst>
              </p:cNvPr>
              <p:cNvCxnSpPr/>
              <p:nvPr/>
            </p:nvCxnSpPr>
            <p:spPr>
              <a:xfrm flipH="1">
                <a:off x="10668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04F7A30-C60C-461C-94D3-E765BEA49ABC}"/>
                  </a:ext>
                </a:extLst>
              </p:cNvPr>
              <p:cNvCxnSpPr/>
              <p:nvPr/>
            </p:nvCxnSpPr>
            <p:spPr>
              <a:xfrm flipH="1">
                <a:off x="12192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1A6AFDD-FF44-42BF-9648-C545B9BB22CC}"/>
                  </a:ext>
                </a:extLst>
              </p:cNvPr>
              <p:cNvCxnSpPr/>
              <p:nvPr/>
            </p:nvCxnSpPr>
            <p:spPr>
              <a:xfrm flipH="1">
                <a:off x="13716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F86C569-DF4F-4613-8108-019B8B36F2E1}"/>
                  </a:ext>
                </a:extLst>
              </p:cNvPr>
              <p:cNvCxnSpPr/>
              <p:nvPr/>
            </p:nvCxnSpPr>
            <p:spPr>
              <a:xfrm flipH="1">
                <a:off x="15240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EC3FCE8-EE17-4399-B512-99FB67FF4ADA}"/>
                  </a:ext>
                </a:extLst>
              </p:cNvPr>
              <p:cNvCxnSpPr/>
              <p:nvPr/>
            </p:nvCxnSpPr>
            <p:spPr>
              <a:xfrm flipH="1">
                <a:off x="16764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F3E7CCA-B168-4E5D-BE6F-ED92628D9B28}"/>
                  </a:ext>
                </a:extLst>
              </p:cNvPr>
              <p:cNvCxnSpPr/>
              <p:nvPr/>
            </p:nvCxnSpPr>
            <p:spPr>
              <a:xfrm flipH="1">
                <a:off x="18288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1A6943C-44CA-4D83-9A66-D776B1CC523F}"/>
                  </a:ext>
                </a:extLst>
              </p:cNvPr>
              <p:cNvCxnSpPr/>
              <p:nvPr/>
            </p:nvCxnSpPr>
            <p:spPr>
              <a:xfrm flipH="1">
                <a:off x="24384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C7F5291-5B5F-4124-AF5A-DB7BE183C7A5}"/>
                  </a:ext>
                </a:extLst>
              </p:cNvPr>
              <p:cNvCxnSpPr/>
              <p:nvPr/>
            </p:nvCxnSpPr>
            <p:spPr>
              <a:xfrm flipH="1">
                <a:off x="25908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1032EB0-F2C5-4255-9048-8F9AFD14A7C2}"/>
                  </a:ext>
                </a:extLst>
              </p:cNvPr>
              <p:cNvCxnSpPr/>
              <p:nvPr/>
            </p:nvCxnSpPr>
            <p:spPr>
              <a:xfrm flipH="1">
                <a:off x="27432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1332C03-5E08-4777-A96B-2A1EE7CADC29}"/>
                  </a:ext>
                </a:extLst>
              </p:cNvPr>
              <p:cNvCxnSpPr/>
              <p:nvPr/>
            </p:nvCxnSpPr>
            <p:spPr>
              <a:xfrm flipH="1">
                <a:off x="28956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C2D3BE4-E20A-4CB6-A636-3B59C70184A5}"/>
                  </a:ext>
                </a:extLst>
              </p:cNvPr>
              <p:cNvCxnSpPr/>
              <p:nvPr/>
            </p:nvCxnSpPr>
            <p:spPr>
              <a:xfrm flipH="1">
                <a:off x="30480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727D7F0-07F3-4744-B38E-DBF1571A3E8A}"/>
                  </a:ext>
                </a:extLst>
              </p:cNvPr>
              <p:cNvCxnSpPr/>
              <p:nvPr/>
            </p:nvCxnSpPr>
            <p:spPr>
              <a:xfrm flipH="1">
                <a:off x="32004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8B2F266-2799-4019-B87C-4FCC325E1076}"/>
                  </a:ext>
                </a:extLst>
              </p:cNvPr>
              <p:cNvCxnSpPr/>
              <p:nvPr/>
            </p:nvCxnSpPr>
            <p:spPr>
              <a:xfrm flipH="1">
                <a:off x="33528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394E3C3-EF53-43B6-BB0D-C2F6C9A2587C}"/>
                  </a:ext>
                </a:extLst>
              </p:cNvPr>
              <p:cNvCxnSpPr/>
              <p:nvPr/>
            </p:nvCxnSpPr>
            <p:spPr>
              <a:xfrm flipH="1">
                <a:off x="3505200" y="5486400"/>
                <a:ext cx="152400" cy="15240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11" name="Straight Connector 110">
              <a:extLst>
                <a:ext uri="{FF2B5EF4-FFF2-40B4-BE49-F238E27FC236}">
                  <a16:creationId xmlns:a16="http://schemas.microsoft.com/office/drawing/2014/main" id="{009CC25E-0221-4146-A5CB-A1814097D8DF}"/>
                </a:ext>
              </a:extLst>
            </p:cNvPr>
            <p:cNvCxnSpPr/>
            <p:nvPr/>
          </p:nvCxnSpPr>
          <p:spPr>
            <a:xfrm flipV="1">
              <a:off x="9290571" y="4406831"/>
              <a:ext cx="549545" cy="313995"/>
            </a:xfrm>
            <a:prstGeom prst="line">
              <a:avLst/>
            </a:prstGeom>
            <a:noFill/>
            <a:ln w="9525" cap="flat" cmpd="sng" algn="ctr">
              <a:solidFill>
                <a:schemeClr val="tx1">
                  <a:lumMod val="50000"/>
                  <a:lumOff val="50000"/>
                </a:schemeClr>
              </a:solidFill>
              <a:prstDash val="lgDash"/>
            </a:ln>
            <a:effectLst/>
          </p:spPr>
        </p:cxnSp>
        <p:cxnSp>
          <p:nvCxnSpPr>
            <p:cNvPr id="112" name="Straight Connector 111">
              <a:extLst>
                <a:ext uri="{FF2B5EF4-FFF2-40B4-BE49-F238E27FC236}">
                  <a16:creationId xmlns:a16="http://schemas.microsoft.com/office/drawing/2014/main" id="{5552DD95-5330-40ED-A993-9ACDF6E4CF8E}"/>
                </a:ext>
              </a:extLst>
            </p:cNvPr>
            <p:cNvCxnSpPr>
              <a:cxnSpLocks/>
            </p:cNvCxnSpPr>
            <p:nvPr/>
          </p:nvCxnSpPr>
          <p:spPr>
            <a:xfrm flipV="1">
              <a:off x="9703411" y="4678073"/>
              <a:ext cx="411486" cy="172820"/>
            </a:xfrm>
            <a:prstGeom prst="line">
              <a:avLst/>
            </a:prstGeom>
            <a:noFill/>
            <a:ln w="9525" cap="flat" cmpd="sng" algn="ctr">
              <a:solidFill>
                <a:schemeClr val="tx1">
                  <a:lumMod val="50000"/>
                  <a:lumOff val="50000"/>
                </a:schemeClr>
              </a:solidFill>
              <a:prstDash val="lgDash"/>
            </a:ln>
            <a:effectLst/>
          </p:spPr>
        </p:cxnSp>
        <p:cxnSp>
          <p:nvCxnSpPr>
            <p:cNvPr id="113" name="Straight Connector 112">
              <a:extLst>
                <a:ext uri="{FF2B5EF4-FFF2-40B4-BE49-F238E27FC236}">
                  <a16:creationId xmlns:a16="http://schemas.microsoft.com/office/drawing/2014/main" id="{73974861-ED9E-4E38-BD98-DAAA31B76717}"/>
                </a:ext>
              </a:extLst>
            </p:cNvPr>
            <p:cNvCxnSpPr/>
            <p:nvPr/>
          </p:nvCxnSpPr>
          <p:spPr>
            <a:xfrm>
              <a:off x="9327374" y="5928633"/>
              <a:ext cx="709947" cy="265000"/>
            </a:xfrm>
            <a:prstGeom prst="line">
              <a:avLst/>
            </a:prstGeom>
            <a:noFill/>
            <a:ln w="9525" cap="flat" cmpd="sng" algn="ctr">
              <a:solidFill>
                <a:schemeClr val="tx1">
                  <a:lumMod val="50000"/>
                  <a:lumOff val="50000"/>
                </a:schemeClr>
              </a:solidFill>
              <a:prstDash val="lgDash"/>
            </a:ln>
            <a:effectLst/>
          </p:spPr>
        </p:cxnSp>
      </p:grpSp>
      <p:sp>
        <p:nvSpPr>
          <p:cNvPr id="135" name="圆角矩形 44">
            <a:extLst>
              <a:ext uri="{FF2B5EF4-FFF2-40B4-BE49-F238E27FC236}">
                <a16:creationId xmlns:a16="http://schemas.microsoft.com/office/drawing/2014/main" id="{EE97C9BF-4816-4DC7-8EAB-350A86C8D371}"/>
              </a:ext>
            </a:extLst>
          </p:cNvPr>
          <p:cNvSpPr/>
          <p:nvPr/>
        </p:nvSpPr>
        <p:spPr bwMode="auto">
          <a:xfrm>
            <a:off x="268814" y="6359368"/>
            <a:ext cx="8650287" cy="413703"/>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defRPr/>
            </a:pPr>
            <a:r>
              <a:rPr lang="zh-CN" altLang="en-US" sz="2000" b="1" kern="100" spc="10" dirty="0">
                <a:latin typeface="Times New Roman" panose="02020603050405020304" pitchFamily="18" charset="0"/>
                <a:ea typeface="黑体" panose="02010609060101010101" pitchFamily="49" charset="-122"/>
                <a:cs typeface="Times New Roman" panose="02020603050405020304" pitchFamily="18" charset="0"/>
              </a:rPr>
              <a:t>提供了针对直驱风机机械接口的灵活风机实现方案及控制策略以简化建模</a:t>
            </a:r>
          </a:p>
        </p:txBody>
      </p:sp>
      <p:pic>
        <p:nvPicPr>
          <p:cNvPr id="136" name="Picture 135">
            <a:extLst>
              <a:ext uri="{FF2B5EF4-FFF2-40B4-BE49-F238E27FC236}">
                <a16:creationId xmlns:a16="http://schemas.microsoft.com/office/drawing/2014/main" id="{A4BB46EC-A6A2-4B6A-9BC4-B47F2D67099D}"/>
              </a:ext>
            </a:extLst>
          </p:cNvPr>
          <p:cNvPicPr>
            <a:picLocks noChangeAspect="1"/>
          </p:cNvPicPr>
          <p:nvPr/>
        </p:nvPicPr>
        <p:blipFill>
          <a:blip r:embed="rId7"/>
          <a:stretch>
            <a:fillRect/>
          </a:stretch>
        </p:blipFill>
        <p:spPr>
          <a:xfrm>
            <a:off x="7270626" y="690402"/>
            <a:ext cx="1750511" cy="911872"/>
          </a:xfrm>
          <a:prstGeom prst="rect">
            <a:avLst/>
          </a:prstGeom>
        </p:spPr>
      </p:pic>
      <p:sp>
        <p:nvSpPr>
          <p:cNvPr id="137" name="TextBox 136">
            <a:extLst>
              <a:ext uri="{FF2B5EF4-FFF2-40B4-BE49-F238E27FC236}">
                <a16:creationId xmlns:a16="http://schemas.microsoft.com/office/drawing/2014/main" id="{C174A08A-D15B-4CAC-94D1-AE1FED136410}"/>
              </a:ext>
            </a:extLst>
          </p:cNvPr>
          <p:cNvSpPr txBox="1"/>
          <p:nvPr/>
        </p:nvSpPr>
        <p:spPr>
          <a:xfrm>
            <a:off x="7381360" y="1575457"/>
            <a:ext cx="2047540" cy="261610"/>
          </a:xfrm>
          <a:prstGeom prst="rect">
            <a:avLst/>
          </a:prstGeom>
          <a:noFill/>
        </p:spPr>
        <p:txBody>
          <a:bodyPr wrap="square" rtlCol="0">
            <a:spAutoFit/>
          </a:bodyPr>
          <a:lstStyle/>
          <a:p>
            <a:r>
              <a:rPr lang="zh-CN" altLang="en-US" sz="1100" i="1" u="sng" dirty="0"/>
              <a:t>图源自电影</a:t>
            </a:r>
            <a:r>
              <a:rPr lang="en-US" altLang="zh-CN" sz="1100" i="1" u="sng" dirty="0"/>
              <a:t>《</a:t>
            </a:r>
            <a:r>
              <a:rPr lang="zh-CN" altLang="en-US" sz="1100" i="1" u="sng" dirty="0"/>
              <a:t>飞驰人生</a:t>
            </a:r>
            <a:r>
              <a:rPr lang="en-US" altLang="zh-CN" sz="1100" i="1" u="sng" dirty="0"/>
              <a:t>》</a:t>
            </a:r>
            <a:endParaRPr lang="en-US" sz="1100" i="1" u="sng" dirty="0"/>
          </a:p>
        </p:txBody>
      </p:sp>
      <p:pic>
        <p:nvPicPr>
          <p:cNvPr id="138" name="Picture 137">
            <a:extLst>
              <a:ext uri="{FF2B5EF4-FFF2-40B4-BE49-F238E27FC236}">
                <a16:creationId xmlns:a16="http://schemas.microsoft.com/office/drawing/2014/main" id="{DE3E9D99-17A3-4DC0-9257-655F83F0FEBE}"/>
              </a:ext>
            </a:extLst>
          </p:cNvPr>
          <p:cNvPicPr>
            <a:picLocks noChangeAspect="1"/>
          </p:cNvPicPr>
          <p:nvPr/>
        </p:nvPicPr>
        <p:blipFill>
          <a:blip r:embed="rId8"/>
          <a:stretch>
            <a:fillRect/>
          </a:stretch>
        </p:blipFill>
        <p:spPr>
          <a:xfrm>
            <a:off x="2858788" y="4273717"/>
            <a:ext cx="6140893" cy="2116950"/>
          </a:xfrm>
          <a:prstGeom prst="rect">
            <a:avLst/>
          </a:prstGeom>
        </p:spPr>
      </p:pic>
      <p:pic>
        <p:nvPicPr>
          <p:cNvPr id="143" name="Picture 142">
            <a:extLst>
              <a:ext uri="{FF2B5EF4-FFF2-40B4-BE49-F238E27FC236}">
                <a16:creationId xmlns:a16="http://schemas.microsoft.com/office/drawing/2014/main" id="{B7D76ED6-6136-4FB0-96A8-BABEEEC56BA1}"/>
              </a:ext>
            </a:extLst>
          </p:cNvPr>
          <p:cNvPicPr>
            <a:picLocks noChangeAspect="1"/>
          </p:cNvPicPr>
          <p:nvPr/>
        </p:nvPicPr>
        <p:blipFill>
          <a:blip r:embed="rId9"/>
          <a:stretch>
            <a:fillRect/>
          </a:stretch>
        </p:blipFill>
        <p:spPr>
          <a:xfrm>
            <a:off x="392448" y="4382529"/>
            <a:ext cx="2466340" cy="1959307"/>
          </a:xfrm>
          <a:prstGeom prst="rect">
            <a:avLst/>
          </a:prstGeom>
        </p:spPr>
      </p:pic>
    </p:spTree>
    <p:extLst>
      <p:ext uri="{BB962C8B-B14F-4D97-AF65-F5344CB8AC3E}">
        <p14:creationId xmlns:p14="http://schemas.microsoft.com/office/powerpoint/2010/main" val="563404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a:extLst>
              <a:ext uri="{FF2B5EF4-FFF2-40B4-BE49-F238E27FC236}">
                <a16:creationId xmlns:a16="http://schemas.microsoft.com/office/drawing/2014/main" id="{F20002B6-B5A2-42DB-A268-4871981669B1}"/>
              </a:ext>
            </a:extLst>
          </p:cNvPr>
          <p:cNvGraphicFramePr>
            <a:graphicFrameLocks noChangeAspect="1"/>
          </p:cNvGraphicFramePr>
          <p:nvPr>
            <p:extLst>
              <p:ext uri="{D42A27DB-BD31-4B8C-83A1-F6EECF244321}">
                <p14:modId xmlns:p14="http://schemas.microsoft.com/office/powerpoint/2010/main" val="1764616824"/>
              </p:ext>
            </p:extLst>
          </p:nvPr>
        </p:nvGraphicFramePr>
        <p:xfrm>
          <a:off x="260355" y="1521017"/>
          <a:ext cx="4157734" cy="2597593"/>
        </p:xfrm>
        <a:graphic>
          <a:graphicData uri="http://schemas.openxmlformats.org/presentationml/2006/ole">
            <mc:AlternateContent xmlns:mc="http://schemas.openxmlformats.org/markup-compatibility/2006">
              <mc:Choice xmlns:v="urn:schemas-microsoft-com:vml" Requires="v">
                <p:oleObj spid="_x0000_s89098" name="Visio" r:id="rId4" imgW="5000594" imgH="3143250" progId="Visio.Drawing.15">
                  <p:embed/>
                </p:oleObj>
              </mc:Choice>
              <mc:Fallback>
                <p:oleObj name="Visio" r:id="rId4" imgW="5000594" imgH="3143250"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355" y="1521017"/>
                        <a:ext cx="4157734" cy="2597593"/>
                      </a:xfrm>
                      <a:prstGeom prst="rect">
                        <a:avLst/>
                      </a:prstGeom>
                      <a:noFill/>
                    </p:spPr>
                  </p:pic>
                </p:oleObj>
              </mc:Fallback>
            </mc:AlternateContent>
          </a:graphicData>
        </a:graphic>
      </p:graphicFrame>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29" name="矩形 1"/>
          <p:cNvSpPr>
            <a:spLocks noChangeArrowheads="1"/>
          </p:cNvSpPr>
          <p:nvPr/>
        </p:nvSpPr>
        <p:spPr bwMode="auto">
          <a:xfrm>
            <a:off x="323403" y="763967"/>
            <a:ext cx="3199354"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灵活风机</a:t>
            </a:r>
            <a:r>
              <a:rPr lang="zh-CN" altLang="en-US" sz="2400" b="1" dirty="0">
                <a:solidFill>
                  <a:srgbClr val="C00000"/>
                </a:solidFill>
                <a:latin typeface="微软雅黑" pitchFamily="34" charset="-122"/>
                <a:ea typeface="微软雅黑" pitchFamily="34" charset="-122"/>
              </a:rPr>
              <a:t>运行建模</a:t>
            </a:r>
            <a:endParaRPr kumimoji="0" lang="en-US" altLang="zh-CN" sz="2400" b="1" baseline="30000" dirty="0">
              <a:solidFill>
                <a:srgbClr val="C00000"/>
              </a:solidFill>
              <a:latin typeface="微软雅黑" pitchFamily="34" charset="-122"/>
              <a:ea typeface="微软雅黑" pitchFamily="34" charset="-122"/>
            </a:endParaRPr>
          </a:p>
        </p:txBody>
      </p:sp>
      <p:sp>
        <p:nvSpPr>
          <p:cNvPr id="36" name="Rectangle 2">
            <a:extLst>
              <a:ext uri="{FF2B5EF4-FFF2-40B4-BE49-F238E27FC236}">
                <a16:creationId xmlns:a16="http://schemas.microsoft.com/office/drawing/2014/main" id="{FE56D769-5AE2-4F03-B7C6-461E41F9FD9A}"/>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2.4 </a:t>
            </a:r>
            <a:r>
              <a:rPr lang="zh-CN" altLang="en-US" sz="3200" kern="0" dirty="0">
                <a:solidFill>
                  <a:srgbClr val="C00000"/>
                </a:solidFill>
                <a:effectLst/>
              </a:rPr>
              <a:t>源侧</a:t>
            </a:r>
            <a:r>
              <a:rPr lang="zh-CN" altLang="en-US" sz="3200" kern="0" dirty="0">
                <a:effectLst/>
              </a:rPr>
              <a:t>内嵌绝热压缩空气</a:t>
            </a:r>
            <a:r>
              <a:rPr lang="zh-CN" altLang="en-US" sz="3200" kern="0" dirty="0">
                <a:solidFill>
                  <a:srgbClr val="C00000"/>
                </a:solidFill>
                <a:effectLst/>
              </a:rPr>
              <a:t>灵活风机</a:t>
            </a:r>
            <a:r>
              <a:rPr lang="zh-CN" altLang="en-US" sz="3200" kern="0" dirty="0">
                <a:effectLst/>
              </a:rPr>
              <a:t>建模及运行</a:t>
            </a:r>
          </a:p>
        </p:txBody>
      </p:sp>
      <p:grpSp>
        <p:nvGrpSpPr>
          <p:cNvPr id="10" name="Group 9">
            <a:extLst>
              <a:ext uri="{FF2B5EF4-FFF2-40B4-BE49-F238E27FC236}">
                <a16:creationId xmlns:a16="http://schemas.microsoft.com/office/drawing/2014/main" id="{54FD9897-6B5B-41BD-B2E6-2452B35F122D}"/>
              </a:ext>
            </a:extLst>
          </p:cNvPr>
          <p:cNvGrpSpPr/>
          <p:nvPr/>
        </p:nvGrpSpPr>
        <p:grpSpPr>
          <a:xfrm>
            <a:off x="1631191" y="1406269"/>
            <a:ext cx="7884087" cy="2725049"/>
            <a:chOff x="1598996" y="1308089"/>
            <a:chExt cx="7884087" cy="2725049"/>
          </a:xfrm>
        </p:grpSpPr>
        <p:sp>
          <p:nvSpPr>
            <p:cNvPr id="8" name="Oval 7">
              <a:extLst>
                <a:ext uri="{FF2B5EF4-FFF2-40B4-BE49-F238E27FC236}">
                  <a16:creationId xmlns:a16="http://schemas.microsoft.com/office/drawing/2014/main" id="{E1C86E5E-81FA-45DA-B22D-937621394E8B}"/>
                </a:ext>
              </a:extLst>
            </p:cNvPr>
            <p:cNvSpPr/>
            <p:nvPr/>
          </p:nvSpPr>
          <p:spPr>
            <a:xfrm>
              <a:off x="1598996" y="2691077"/>
              <a:ext cx="1800200" cy="1342061"/>
            </a:xfrm>
            <a:prstGeom prst="ellipse">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Oval 173">
              <a:extLst>
                <a:ext uri="{FF2B5EF4-FFF2-40B4-BE49-F238E27FC236}">
                  <a16:creationId xmlns:a16="http://schemas.microsoft.com/office/drawing/2014/main" id="{B1054FA7-C8DE-47D1-9B25-69680BB0A87B}"/>
                </a:ext>
              </a:extLst>
            </p:cNvPr>
            <p:cNvSpPr/>
            <p:nvPr/>
          </p:nvSpPr>
          <p:spPr>
            <a:xfrm>
              <a:off x="2516947" y="1586755"/>
              <a:ext cx="973615" cy="3693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0" name="Straight Connector 179">
              <a:extLst>
                <a:ext uri="{FF2B5EF4-FFF2-40B4-BE49-F238E27FC236}">
                  <a16:creationId xmlns:a16="http://schemas.microsoft.com/office/drawing/2014/main" id="{2315C329-4842-4DE5-8927-B280D1995DC0}"/>
                </a:ext>
              </a:extLst>
            </p:cNvPr>
            <p:cNvCxnSpPr>
              <a:cxnSpLocks/>
            </p:cNvCxnSpPr>
            <p:nvPr/>
          </p:nvCxnSpPr>
          <p:spPr>
            <a:xfrm>
              <a:off x="5043861" y="1422837"/>
              <a:ext cx="794990" cy="36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3051810-4DB1-4B55-B3E8-4B3DCED515EB}"/>
                </a:ext>
              </a:extLst>
            </p:cNvPr>
            <p:cNvCxnSpPr>
              <a:cxnSpLocks/>
            </p:cNvCxnSpPr>
            <p:nvPr/>
          </p:nvCxnSpPr>
          <p:spPr>
            <a:xfrm flipV="1">
              <a:off x="5114548" y="2107845"/>
              <a:ext cx="862431" cy="476016"/>
            </a:xfrm>
            <a:prstGeom prst="line">
              <a:avLst/>
            </a:prstGeom>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54996F84-575E-4227-B9B6-6F300A43F0F1}"/>
                </a:ext>
              </a:extLst>
            </p:cNvPr>
            <p:cNvSpPr txBox="1"/>
            <p:nvPr/>
          </p:nvSpPr>
          <p:spPr>
            <a:xfrm>
              <a:off x="3118205" y="1308089"/>
              <a:ext cx="2674873"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叶片未利用风能备用</a:t>
              </a:r>
            </a:p>
          </p:txBody>
        </p:sp>
        <p:sp>
          <p:nvSpPr>
            <p:cNvPr id="186" name="TextBox 185">
              <a:extLst>
                <a:ext uri="{FF2B5EF4-FFF2-40B4-BE49-F238E27FC236}">
                  <a16:creationId xmlns:a16="http://schemas.microsoft.com/office/drawing/2014/main" id="{941A6B9A-B314-4A88-BD8E-B47A11452D09}"/>
                </a:ext>
              </a:extLst>
            </p:cNvPr>
            <p:cNvSpPr txBox="1"/>
            <p:nvPr/>
          </p:nvSpPr>
          <p:spPr>
            <a:xfrm>
              <a:off x="4247778" y="2561315"/>
              <a:ext cx="274030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内置</a:t>
              </a:r>
              <a:r>
                <a:rPr lang="en-US" altLang="zh-CN" sz="1600" dirty="0">
                  <a:latin typeface="微软雅黑" panose="020B0503020204020204" pitchFamily="34" charset="-122"/>
                  <a:ea typeface="微软雅黑" panose="020B0503020204020204" pitchFamily="34" charset="-122"/>
                </a:rPr>
                <a:t>AA-CAES</a:t>
              </a:r>
              <a:r>
                <a:rPr lang="zh-CN" altLang="en-US" sz="1600" dirty="0">
                  <a:latin typeface="微软雅黑" panose="020B0503020204020204" pitchFamily="34" charset="-122"/>
                  <a:ea typeface="微软雅黑" panose="020B0503020204020204" pitchFamily="34" charset="-122"/>
                </a:rPr>
                <a:t>的释能备用</a:t>
              </a:r>
            </a:p>
          </p:txBody>
        </p:sp>
        <p:grpSp>
          <p:nvGrpSpPr>
            <p:cNvPr id="189" name="Group 188">
              <a:extLst>
                <a:ext uri="{FF2B5EF4-FFF2-40B4-BE49-F238E27FC236}">
                  <a16:creationId xmlns:a16="http://schemas.microsoft.com/office/drawing/2014/main" id="{6000CDE8-F644-4667-B6CF-C3B815274614}"/>
                </a:ext>
              </a:extLst>
            </p:cNvPr>
            <p:cNvGrpSpPr/>
            <p:nvPr/>
          </p:nvGrpSpPr>
          <p:grpSpPr>
            <a:xfrm>
              <a:off x="3773005" y="3169865"/>
              <a:ext cx="5710078" cy="400110"/>
              <a:chOff x="4058295" y="3375123"/>
              <a:chExt cx="5061807" cy="400110"/>
            </a:xfrm>
          </p:grpSpPr>
          <p:sp>
            <p:nvSpPr>
              <p:cNvPr id="9" name="TextBox 8">
                <a:extLst>
                  <a:ext uri="{FF2B5EF4-FFF2-40B4-BE49-F238E27FC236}">
                    <a16:creationId xmlns:a16="http://schemas.microsoft.com/office/drawing/2014/main" id="{3C801BB2-762B-4618-825B-42A3E5A8CEBF}"/>
                  </a:ext>
                </a:extLst>
              </p:cNvPr>
              <p:cNvSpPr txBox="1"/>
              <p:nvPr/>
            </p:nvSpPr>
            <p:spPr>
              <a:xfrm>
                <a:off x="4364676" y="3405901"/>
                <a:ext cx="4755426" cy="369332"/>
              </a:xfrm>
              <a:prstGeom prst="rect">
                <a:avLst/>
              </a:prstGeom>
              <a:noFill/>
            </p:spPr>
            <p:txBody>
              <a:bodyPr wrap="squar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打破</a:t>
                </a:r>
                <a:r>
                  <a:rPr lang="zh-CN" altLang="en-US" dirty="0">
                    <a:solidFill>
                      <a:srgbClr val="000000"/>
                    </a:solidFill>
                    <a:latin typeface="微软雅黑" panose="020B0503020204020204" pitchFamily="34" charset="-122"/>
                    <a:ea typeface="微软雅黑" panose="020B0503020204020204" pitchFamily="34" charset="-122"/>
                  </a:rPr>
                  <a:t>风速与风机输出功率之间的</a:t>
                </a:r>
                <a:r>
                  <a:rPr lang="zh-CN" altLang="en-US" dirty="0">
                    <a:solidFill>
                      <a:srgbClr val="C00000"/>
                    </a:solidFill>
                    <a:latin typeface="微软雅黑" panose="020B0503020204020204" pitchFamily="34" charset="-122"/>
                    <a:ea typeface="微软雅黑" panose="020B0503020204020204" pitchFamily="34" charset="-122"/>
                  </a:rPr>
                  <a:t>瞬时耦合关系</a:t>
                </a:r>
              </a:p>
            </p:txBody>
          </p:sp>
          <p:sp>
            <p:nvSpPr>
              <p:cNvPr id="188" name="矩形 97">
                <a:extLst>
                  <a:ext uri="{FF2B5EF4-FFF2-40B4-BE49-F238E27FC236}">
                    <a16:creationId xmlns:a16="http://schemas.microsoft.com/office/drawing/2014/main" id="{8A1CE6BE-ED9E-4464-94B9-A50DB47DFB9E}"/>
                  </a:ext>
                </a:extLst>
              </p:cNvPr>
              <p:cNvSpPr/>
              <p:nvPr/>
            </p:nvSpPr>
            <p:spPr>
              <a:xfrm>
                <a:off x="4058295" y="3375123"/>
                <a:ext cx="441146" cy="400110"/>
              </a:xfrm>
              <a:prstGeom prst="rect">
                <a:avLst/>
              </a:prstGeom>
            </p:spPr>
            <p:txBody>
              <a:bodyPr wrap="none">
                <a:spAutoFit/>
              </a:bodyPr>
              <a:lstStyle/>
              <a:p>
                <a:r>
                  <a:rPr lang="en-US" altLang="zh-CN" sz="2000" dirty="0">
                    <a:latin typeface="微软雅黑" pitchFamily="34" charset="-122"/>
                    <a:ea typeface="微软雅黑" pitchFamily="34" charset="-122"/>
                  </a:rPr>
                  <a:t>①</a:t>
                </a:r>
                <a:endParaRPr lang="zh-CN" altLang="en-US" sz="2000" dirty="0"/>
              </a:p>
            </p:txBody>
          </p:sp>
        </p:grpSp>
        <p:grpSp>
          <p:nvGrpSpPr>
            <p:cNvPr id="191" name="Group 190">
              <a:extLst>
                <a:ext uri="{FF2B5EF4-FFF2-40B4-BE49-F238E27FC236}">
                  <a16:creationId xmlns:a16="http://schemas.microsoft.com/office/drawing/2014/main" id="{42E6D512-C165-4BA3-8500-FB12474D4414}"/>
                </a:ext>
              </a:extLst>
            </p:cNvPr>
            <p:cNvGrpSpPr/>
            <p:nvPr/>
          </p:nvGrpSpPr>
          <p:grpSpPr>
            <a:xfrm>
              <a:off x="5889842" y="1771421"/>
              <a:ext cx="2806239" cy="407838"/>
              <a:chOff x="5966108" y="1771421"/>
              <a:chExt cx="2339929" cy="407838"/>
            </a:xfrm>
          </p:grpSpPr>
          <p:sp>
            <p:nvSpPr>
              <p:cNvPr id="184" name="TextBox 183">
                <a:extLst>
                  <a:ext uri="{FF2B5EF4-FFF2-40B4-BE49-F238E27FC236}">
                    <a16:creationId xmlns:a16="http://schemas.microsoft.com/office/drawing/2014/main" id="{113C5FFA-68F8-47B5-99A6-7C22851D7751}"/>
                  </a:ext>
                </a:extLst>
              </p:cNvPr>
              <p:cNvSpPr txBox="1"/>
              <p:nvPr/>
            </p:nvSpPr>
            <p:spPr>
              <a:xfrm>
                <a:off x="6279569" y="1809927"/>
                <a:ext cx="202646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具备</a:t>
                </a:r>
                <a:r>
                  <a:rPr lang="zh-CN" altLang="en-US" dirty="0">
                    <a:solidFill>
                      <a:srgbClr val="C00000"/>
                    </a:solidFill>
                    <a:latin typeface="微软雅黑" panose="020B0503020204020204" pitchFamily="34" charset="-122"/>
                    <a:ea typeface="微软雅黑" panose="020B0503020204020204" pitchFamily="34" charset="-122"/>
                  </a:rPr>
                  <a:t>双备用</a:t>
                </a:r>
                <a:r>
                  <a:rPr lang="zh-CN" altLang="en-US" dirty="0">
                    <a:latin typeface="微软雅黑" panose="020B0503020204020204" pitchFamily="34" charset="-122"/>
                    <a:ea typeface="微软雅黑" panose="020B0503020204020204" pitchFamily="34" charset="-122"/>
                  </a:rPr>
                  <a:t>能力</a:t>
                </a:r>
              </a:p>
            </p:txBody>
          </p:sp>
          <p:sp>
            <p:nvSpPr>
              <p:cNvPr id="190" name="矩形 103">
                <a:extLst>
                  <a:ext uri="{FF2B5EF4-FFF2-40B4-BE49-F238E27FC236}">
                    <a16:creationId xmlns:a16="http://schemas.microsoft.com/office/drawing/2014/main" id="{7C93772D-79E9-49C6-A73B-AD2646EA5E85}"/>
                  </a:ext>
                </a:extLst>
              </p:cNvPr>
              <p:cNvSpPr/>
              <p:nvPr/>
            </p:nvSpPr>
            <p:spPr>
              <a:xfrm>
                <a:off x="5966108" y="1771421"/>
                <a:ext cx="441146" cy="400110"/>
              </a:xfrm>
              <a:prstGeom prst="rect">
                <a:avLst/>
              </a:prstGeom>
            </p:spPr>
            <p:txBody>
              <a:bodyPr wrap="none">
                <a:spAutoFit/>
              </a:bodyPr>
              <a:lstStyle/>
              <a:p>
                <a:r>
                  <a:rPr lang="en-US" altLang="zh-CN" sz="2000" dirty="0">
                    <a:latin typeface="微软雅黑" pitchFamily="34" charset="-122"/>
                    <a:ea typeface="微软雅黑" pitchFamily="34" charset="-122"/>
                  </a:rPr>
                  <a:t>②</a:t>
                </a:r>
              </a:p>
            </p:txBody>
          </p:sp>
        </p:grpSp>
      </p:grpSp>
      <p:sp>
        <p:nvSpPr>
          <p:cNvPr id="199" name="圆角矩形 44">
            <a:extLst>
              <a:ext uri="{FF2B5EF4-FFF2-40B4-BE49-F238E27FC236}">
                <a16:creationId xmlns:a16="http://schemas.microsoft.com/office/drawing/2014/main" id="{661B891D-830D-4844-9432-98DC4B3C75D2}"/>
              </a:ext>
            </a:extLst>
          </p:cNvPr>
          <p:cNvSpPr/>
          <p:nvPr/>
        </p:nvSpPr>
        <p:spPr bwMode="auto">
          <a:xfrm>
            <a:off x="632461" y="6056139"/>
            <a:ext cx="7879078" cy="347529"/>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defRPr/>
            </a:pPr>
            <a:r>
              <a:rPr lang="zh-CN" altLang="en-US" sz="2000" b="1" kern="100" spc="10" dirty="0">
                <a:latin typeface="Times New Roman" panose="02020603050405020304" pitchFamily="18" charset="0"/>
                <a:ea typeface="黑体" panose="02010609060101010101" pitchFamily="49" charset="-122"/>
                <a:cs typeface="Times New Roman" panose="02020603050405020304" pitchFamily="18" charset="0"/>
              </a:rPr>
              <a:t>为电力系统调度运行及市场运营程序提供</a:t>
            </a:r>
            <a:r>
              <a:rPr lang="zh-CN" altLang="en-US" sz="2000" b="1" kern="100" spc="1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标准能量与备用模型</a:t>
            </a:r>
            <a:r>
              <a:rPr lang="zh-CN" altLang="en-US" sz="2000" b="1" kern="100" spc="10" dirty="0">
                <a:latin typeface="Times New Roman" panose="02020603050405020304" pitchFamily="18" charset="0"/>
                <a:ea typeface="黑体" panose="02010609060101010101" pitchFamily="49" charset="-122"/>
                <a:cs typeface="Times New Roman" panose="02020603050405020304" pitchFamily="18" charset="0"/>
              </a:rPr>
              <a:t>接口</a:t>
            </a:r>
          </a:p>
        </p:txBody>
      </p:sp>
      <p:grpSp>
        <p:nvGrpSpPr>
          <p:cNvPr id="7" name="Group 6">
            <a:extLst>
              <a:ext uri="{FF2B5EF4-FFF2-40B4-BE49-F238E27FC236}">
                <a16:creationId xmlns:a16="http://schemas.microsoft.com/office/drawing/2014/main" id="{4E3524D1-14DA-4711-90D8-F67C11B49C97}"/>
              </a:ext>
            </a:extLst>
          </p:cNvPr>
          <p:cNvGrpSpPr/>
          <p:nvPr/>
        </p:nvGrpSpPr>
        <p:grpSpPr>
          <a:xfrm>
            <a:off x="302799" y="3717032"/>
            <a:ext cx="8783428" cy="2407459"/>
            <a:chOff x="230210" y="3575002"/>
            <a:chExt cx="8783428" cy="2407459"/>
          </a:xfrm>
        </p:grpSpPr>
        <p:grpSp>
          <p:nvGrpSpPr>
            <p:cNvPr id="194" name="Group 193">
              <a:extLst>
                <a:ext uri="{FF2B5EF4-FFF2-40B4-BE49-F238E27FC236}">
                  <a16:creationId xmlns:a16="http://schemas.microsoft.com/office/drawing/2014/main" id="{E326735C-8FF6-45A2-9618-16DF575A5D26}"/>
                </a:ext>
              </a:extLst>
            </p:cNvPr>
            <p:cNvGrpSpPr/>
            <p:nvPr/>
          </p:nvGrpSpPr>
          <p:grpSpPr>
            <a:xfrm>
              <a:off x="230210" y="4253182"/>
              <a:ext cx="4210822" cy="1315614"/>
              <a:chOff x="117516" y="4194025"/>
              <a:chExt cx="5204550" cy="1607168"/>
            </a:xfrm>
          </p:grpSpPr>
          <p:pic>
            <p:nvPicPr>
              <p:cNvPr id="5" name="Picture 4">
                <a:extLst>
                  <a:ext uri="{FF2B5EF4-FFF2-40B4-BE49-F238E27FC236}">
                    <a16:creationId xmlns:a16="http://schemas.microsoft.com/office/drawing/2014/main" id="{767E1661-1443-4FA1-93E9-66EF80888E1B}"/>
                  </a:ext>
                </a:extLst>
              </p:cNvPr>
              <p:cNvPicPr>
                <a:picLocks noChangeAspect="1"/>
              </p:cNvPicPr>
              <p:nvPr/>
            </p:nvPicPr>
            <p:blipFill>
              <a:blip r:embed="rId6"/>
              <a:stretch>
                <a:fillRect/>
              </a:stretch>
            </p:blipFill>
            <p:spPr>
              <a:xfrm>
                <a:off x="183132" y="5344973"/>
                <a:ext cx="5138934" cy="456220"/>
              </a:xfrm>
              <a:prstGeom prst="rect">
                <a:avLst/>
              </a:prstGeom>
            </p:spPr>
          </p:pic>
          <p:pic>
            <p:nvPicPr>
              <p:cNvPr id="192" name="Picture 191">
                <a:extLst>
                  <a:ext uri="{FF2B5EF4-FFF2-40B4-BE49-F238E27FC236}">
                    <a16:creationId xmlns:a16="http://schemas.microsoft.com/office/drawing/2014/main" id="{151E05CD-0C88-454E-91BE-F8A46D18163E}"/>
                  </a:ext>
                </a:extLst>
              </p:cNvPr>
              <p:cNvPicPr>
                <a:picLocks noChangeAspect="1"/>
              </p:cNvPicPr>
              <p:nvPr/>
            </p:nvPicPr>
            <p:blipFill>
              <a:blip r:embed="rId7"/>
              <a:stretch>
                <a:fillRect/>
              </a:stretch>
            </p:blipFill>
            <p:spPr>
              <a:xfrm>
                <a:off x="167995" y="4194025"/>
                <a:ext cx="3495675" cy="542925"/>
              </a:xfrm>
              <a:prstGeom prst="rect">
                <a:avLst/>
              </a:prstGeom>
            </p:spPr>
          </p:pic>
          <p:pic>
            <p:nvPicPr>
              <p:cNvPr id="193" name="Picture 192">
                <a:extLst>
                  <a:ext uri="{FF2B5EF4-FFF2-40B4-BE49-F238E27FC236}">
                    <a16:creationId xmlns:a16="http://schemas.microsoft.com/office/drawing/2014/main" id="{2EDB8B81-916E-4C1E-9E80-53A2178A5215}"/>
                  </a:ext>
                </a:extLst>
              </p:cNvPr>
              <p:cNvPicPr>
                <a:picLocks noChangeAspect="1"/>
              </p:cNvPicPr>
              <p:nvPr/>
            </p:nvPicPr>
            <p:blipFill>
              <a:blip r:embed="rId8"/>
              <a:stretch>
                <a:fillRect/>
              </a:stretch>
            </p:blipFill>
            <p:spPr>
              <a:xfrm>
                <a:off x="117516" y="4775685"/>
                <a:ext cx="2828926" cy="504825"/>
              </a:xfrm>
              <a:prstGeom prst="rect">
                <a:avLst/>
              </a:prstGeom>
            </p:spPr>
          </p:pic>
        </p:grpSp>
        <p:pic>
          <p:nvPicPr>
            <p:cNvPr id="2" name="Picture 1">
              <a:extLst>
                <a:ext uri="{FF2B5EF4-FFF2-40B4-BE49-F238E27FC236}">
                  <a16:creationId xmlns:a16="http://schemas.microsoft.com/office/drawing/2014/main" id="{CC682C89-B23A-4B93-876D-234855637D56}"/>
                </a:ext>
              </a:extLst>
            </p:cNvPr>
            <p:cNvPicPr>
              <a:picLocks noChangeAspect="1"/>
            </p:cNvPicPr>
            <p:nvPr/>
          </p:nvPicPr>
          <p:blipFill>
            <a:blip r:embed="rId9"/>
            <a:stretch>
              <a:fillRect/>
            </a:stretch>
          </p:blipFill>
          <p:spPr>
            <a:xfrm>
              <a:off x="5503946" y="4293674"/>
              <a:ext cx="3509692" cy="1241733"/>
            </a:xfrm>
            <a:prstGeom prst="rect">
              <a:avLst/>
            </a:prstGeom>
          </p:spPr>
        </p:pic>
        <p:graphicFrame>
          <p:nvGraphicFramePr>
            <p:cNvPr id="4" name="Diagram 3">
              <a:extLst>
                <a:ext uri="{FF2B5EF4-FFF2-40B4-BE49-F238E27FC236}">
                  <a16:creationId xmlns:a16="http://schemas.microsoft.com/office/drawing/2014/main" id="{073E3F8A-F855-4201-B93B-B4CBE84C04AA}"/>
                </a:ext>
              </a:extLst>
            </p:cNvPr>
            <p:cNvGraphicFramePr/>
            <p:nvPr>
              <p:extLst>
                <p:ext uri="{D42A27DB-BD31-4B8C-83A1-F6EECF244321}">
                  <p14:modId xmlns:p14="http://schemas.microsoft.com/office/powerpoint/2010/main" val="409156900"/>
                </p:ext>
              </p:extLst>
            </p:nvPr>
          </p:nvGraphicFramePr>
          <p:xfrm>
            <a:off x="2195155" y="3575002"/>
            <a:ext cx="4622249" cy="240745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33" name="Rectangle 32">
            <a:extLst>
              <a:ext uri="{FF2B5EF4-FFF2-40B4-BE49-F238E27FC236}">
                <a16:creationId xmlns:a16="http://schemas.microsoft.com/office/drawing/2014/main" id="{38C86DAF-D701-40C0-BDF5-7B322B8187DC}"/>
              </a:ext>
            </a:extLst>
          </p:cNvPr>
          <p:cNvSpPr/>
          <p:nvPr/>
        </p:nvSpPr>
        <p:spPr>
          <a:xfrm>
            <a:off x="5922039" y="888241"/>
            <a:ext cx="2970441" cy="400110"/>
          </a:xfrm>
          <a:prstGeom prst="rect">
            <a:avLst/>
          </a:prstGeom>
        </p:spPr>
        <p:txBody>
          <a:bodyPr wrap="square">
            <a:spAutoFit/>
          </a:bodyPr>
          <a:lstStyle/>
          <a:p>
            <a:r>
              <a:rPr lang="zh-CN" altLang="en-US" sz="2000" u="sng" kern="100" spc="10" dirty="0">
                <a:latin typeface="Times New Roman" panose="02020603050405020304" pitchFamily="18" charset="0"/>
                <a:ea typeface="黑体" panose="02010609060101010101" pitchFamily="49" charset="-122"/>
                <a:cs typeface="Times New Roman" panose="02020603050405020304" pitchFamily="18" charset="0"/>
              </a:rPr>
              <a:t>能量模型与</a:t>
            </a:r>
            <a:r>
              <a:rPr lang="en-US" altLang="zh-CN" sz="2000" u="sng" kern="100" spc="1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u="sng" kern="100" spc="10" dirty="0">
                <a:latin typeface="Times New Roman" panose="02020603050405020304" pitchFamily="18" charset="0"/>
                <a:ea typeface="黑体" panose="02010609060101010101" pitchFamily="49" charset="-122"/>
                <a:cs typeface="Times New Roman" panose="02020603050405020304" pitchFamily="18" charset="0"/>
              </a:rPr>
              <a:t>双</a:t>
            </a:r>
            <a:r>
              <a:rPr lang="en-US" altLang="zh-CN" sz="2000" u="sng" kern="100" spc="1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u="sng" kern="100" spc="10" dirty="0">
                <a:latin typeface="Times New Roman" panose="02020603050405020304" pitchFamily="18" charset="0"/>
                <a:ea typeface="黑体" panose="02010609060101010101" pitchFamily="49" charset="-122"/>
                <a:cs typeface="Times New Roman" panose="02020603050405020304" pitchFamily="18" charset="0"/>
              </a:rPr>
              <a:t>备用模型</a:t>
            </a:r>
            <a:endParaRPr lang="en-US" sz="2000" u="sng" kern="100" spc="1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Slide Number Placeholder 13">
            <a:extLst>
              <a:ext uri="{FF2B5EF4-FFF2-40B4-BE49-F238E27FC236}">
                <a16:creationId xmlns:a16="http://schemas.microsoft.com/office/drawing/2014/main" id="{A6A26184-12A6-4759-8576-8293E95FD092}"/>
              </a:ext>
            </a:extLst>
          </p:cNvPr>
          <p:cNvSpPr>
            <a:spLocks noGrp="1"/>
          </p:cNvSpPr>
          <p:nvPr>
            <p:ph type="sldNum" sz="quarter" idx="12"/>
          </p:nvPr>
        </p:nvSpPr>
        <p:spPr>
          <a:xfrm>
            <a:off x="6835080" y="6448251"/>
            <a:ext cx="2057400" cy="365125"/>
          </a:xfrm>
        </p:spPr>
        <p:txBody>
          <a:bodyPr/>
          <a:lstStyle/>
          <a:p>
            <a:fld id="{7D9BB5D0-35E4-459D-AEF3-FE4D7C45CC19}" type="slidenum">
              <a:rPr lang="zh-CN" altLang="en-US" smtClean="0"/>
              <a:pPr/>
              <a:t>35</a:t>
            </a:fld>
            <a:r>
              <a:rPr lang="en-US" altLang="zh-CN"/>
              <a:t>/42</a:t>
            </a:r>
            <a:endParaRPr lang="zh-CN" altLang="en-US" dirty="0"/>
          </a:p>
        </p:txBody>
      </p:sp>
    </p:spTree>
    <p:extLst>
      <p:ext uri="{BB962C8B-B14F-4D97-AF65-F5344CB8AC3E}">
        <p14:creationId xmlns:p14="http://schemas.microsoft.com/office/powerpoint/2010/main" val="1352715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29" name="矩形 1"/>
          <p:cNvSpPr>
            <a:spLocks noChangeArrowheads="1"/>
          </p:cNvSpPr>
          <p:nvPr/>
        </p:nvSpPr>
        <p:spPr bwMode="auto">
          <a:xfrm>
            <a:off x="323404" y="763967"/>
            <a:ext cx="4320604"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灵活风机</a:t>
            </a:r>
            <a:r>
              <a:rPr lang="zh-CN" altLang="en-US" sz="2400" b="1" dirty="0">
                <a:solidFill>
                  <a:srgbClr val="C00000"/>
                </a:solidFill>
                <a:latin typeface="微软雅黑" pitchFamily="34" charset="-122"/>
                <a:ea typeface="微软雅黑" pitchFamily="34" charset="-122"/>
              </a:rPr>
              <a:t>发电能力评估</a:t>
            </a:r>
            <a:endParaRPr lang="en-US" altLang="zh-CN" sz="2400" b="1" dirty="0">
              <a:solidFill>
                <a:srgbClr val="C00000"/>
              </a:solidFill>
              <a:latin typeface="微软雅黑" pitchFamily="34" charset="-122"/>
              <a:ea typeface="微软雅黑" pitchFamily="34" charset="-122"/>
            </a:endParaRPr>
          </a:p>
        </p:txBody>
      </p:sp>
      <p:sp>
        <p:nvSpPr>
          <p:cNvPr id="36" name="Rectangle 2">
            <a:extLst>
              <a:ext uri="{FF2B5EF4-FFF2-40B4-BE49-F238E27FC236}">
                <a16:creationId xmlns:a16="http://schemas.microsoft.com/office/drawing/2014/main" id="{FE56D769-5AE2-4F03-B7C6-461E41F9FD9A}"/>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2.4 </a:t>
            </a:r>
            <a:r>
              <a:rPr lang="zh-CN" altLang="en-US" sz="3200" kern="0" dirty="0">
                <a:solidFill>
                  <a:srgbClr val="C00000"/>
                </a:solidFill>
                <a:effectLst/>
              </a:rPr>
              <a:t>源侧</a:t>
            </a:r>
            <a:r>
              <a:rPr lang="zh-CN" altLang="en-US" sz="3200" kern="0" dirty="0">
                <a:effectLst/>
              </a:rPr>
              <a:t>内嵌绝热压缩空气</a:t>
            </a:r>
            <a:r>
              <a:rPr lang="zh-CN" altLang="en-US" sz="3200" kern="0" dirty="0">
                <a:solidFill>
                  <a:srgbClr val="C00000"/>
                </a:solidFill>
                <a:effectLst/>
              </a:rPr>
              <a:t>灵活风机</a:t>
            </a:r>
            <a:r>
              <a:rPr lang="zh-CN" altLang="en-US" sz="3200" kern="0" dirty="0">
                <a:effectLst/>
              </a:rPr>
              <a:t>建模及运行</a:t>
            </a:r>
          </a:p>
        </p:txBody>
      </p:sp>
      <p:sp>
        <p:nvSpPr>
          <p:cNvPr id="199" name="圆角矩形 44">
            <a:extLst>
              <a:ext uri="{FF2B5EF4-FFF2-40B4-BE49-F238E27FC236}">
                <a16:creationId xmlns:a16="http://schemas.microsoft.com/office/drawing/2014/main" id="{661B891D-830D-4844-9432-98DC4B3C75D2}"/>
              </a:ext>
            </a:extLst>
          </p:cNvPr>
          <p:cNvSpPr/>
          <p:nvPr/>
        </p:nvSpPr>
        <p:spPr bwMode="auto">
          <a:xfrm>
            <a:off x="590540" y="6391494"/>
            <a:ext cx="7704856" cy="369332"/>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defRPr/>
            </a:pPr>
            <a:r>
              <a:rPr lang="zh-CN" altLang="en-US" sz="2000" b="1" kern="100" spc="10" dirty="0">
                <a:latin typeface="Times New Roman" panose="02020603050405020304" pitchFamily="18" charset="0"/>
                <a:ea typeface="黑体" panose="02010609060101010101" pitchFamily="49" charset="-122"/>
                <a:cs typeface="Times New Roman" panose="02020603050405020304" pitchFamily="18" charset="0"/>
              </a:rPr>
              <a:t>具有大幅提升发电量的潜力，为风机</a:t>
            </a:r>
            <a:r>
              <a:rPr lang="zh-CN" altLang="en-US" sz="2000" b="1" kern="100" spc="1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初步定址规划</a:t>
            </a:r>
            <a:r>
              <a:rPr lang="zh-CN" altLang="en-US" sz="2000" b="1" kern="100" spc="10" dirty="0">
                <a:latin typeface="Times New Roman" panose="02020603050405020304" pitchFamily="18" charset="0"/>
                <a:ea typeface="黑体" panose="02010609060101010101" pitchFamily="49" charset="-122"/>
                <a:cs typeface="Times New Roman" panose="02020603050405020304" pitchFamily="18" charset="0"/>
              </a:rPr>
              <a:t>提供了参考依据</a:t>
            </a:r>
          </a:p>
        </p:txBody>
      </p:sp>
      <p:pic>
        <p:nvPicPr>
          <p:cNvPr id="10" name="Picture 9">
            <a:extLst>
              <a:ext uri="{FF2B5EF4-FFF2-40B4-BE49-F238E27FC236}">
                <a16:creationId xmlns:a16="http://schemas.microsoft.com/office/drawing/2014/main" id="{AF1B0666-52F1-4A8D-8761-F67E92879C62}"/>
              </a:ext>
            </a:extLst>
          </p:cNvPr>
          <p:cNvPicPr>
            <a:picLocks noChangeAspect="1"/>
          </p:cNvPicPr>
          <p:nvPr/>
        </p:nvPicPr>
        <p:blipFill>
          <a:blip r:embed="rId3"/>
          <a:stretch>
            <a:fillRect/>
          </a:stretch>
        </p:blipFill>
        <p:spPr>
          <a:xfrm>
            <a:off x="607209" y="1268760"/>
            <a:ext cx="2176274" cy="636141"/>
          </a:xfrm>
          <a:prstGeom prst="rect">
            <a:avLst/>
          </a:prstGeom>
        </p:spPr>
      </p:pic>
      <p:sp>
        <p:nvSpPr>
          <p:cNvPr id="16" name="Rectangle 15">
            <a:extLst>
              <a:ext uri="{FF2B5EF4-FFF2-40B4-BE49-F238E27FC236}">
                <a16:creationId xmlns:a16="http://schemas.microsoft.com/office/drawing/2014/main" id="{FD9DCC64-06F6-4FF8-BF51-78D9F0F84393}"/>
              </a:ext>
            </a:extLst>
          </p:cNvPr>
          <p:cNvSpPr/>
          <p:nvPr/>
        </p:nvSpPr>
        <p:spPr>
          <a:xfrm>
            <a:off x="3033629" y="1332057"/>
            <a:ext cx="5714835" cy="584775"/>
          </a:xfrm>
          <a:prstGeom prst="rect">
            <a:avLst/>
          </a:prstGeom>
          <a:solidFill>
            <a:schemeClr val="accent1">
              <a:lumMod val="20000"/>
              <a:lumOff val="80000"/>
            </a:schemeClr>
          </a:solidFill>
        </p:spPr>
        <p:txBody>
          <a:bodyPr wrap="square">
            <a:spAutoFit/>
          </a:bodyPr>
          <a:lstStyle/>
          <a:p>
            <a:r>
              <a:rPr lang="zh-CN" altLang="en-US" sz="1600" b="1" u="sng" dirty="0">
                <a:latin typeface="宋体" panose="02010600030101010101" pitchFamily="2" charset="-122"/>
              </a:rPr>
              <a:t>哈佛奥德赛服务器集群</a:t>
            </a:r>
            <a:endParaRPr lang="en-US" altLang="zh-CN" sz="1600" b="1" u="sng" dirty="0">
              <a:latin typeface="宋体" panose="02010600030101010101" pitchFamily="2" charset="-122"/>
            </a:endParaRPr>
          </a:p>
          <a:p>
            <a:r>
              <a:rPr lang="en-US" altLang="zh-CN" sz="1600" dirty="0">
                <a:solidFill>
                  <a:srgbClr val="C00000"/>
                </a:solidFill>
                <a:latin typeface="TeXGyreTermes-Regular"/>
              </a:rPr>
              <a:t> </a:t>
            </a:r>
            <a:r>
              <a:rPr lang="en-US" altLang="zh-CN" sz="1600" b="1" dirty="0">
                <a:solidFill>
                  <a:srgbClr val="C00000"/>
                </a:solidFill>
                <a:latin typeface="TeXGyreTermes-Regular"/>
              </a:rPr>
              <a:t>42</a:t>
            </a:r>
            <a:r>
              <a:rPr lang="zh-CN" altLang="en-US" sz="1600" b="1" dirty="0">
                <a:solidFill>
                  <a:srgbClr val="C00000"/>
                </a:solidFill>
                <a:latin typeface="TeXGyreTermes-Regular"/>
              </a:rPr>
              <a:t>个</a:t>
            </a:r>
            <a:r>
              <a:rPr lang="zh-CN" altLang="en-US" sz="1600" dirty="0">
                <a:latin typeface="宋体" panose="02010600030101010101" pitchFamily="2" charset="-122"/>
              </a:rPr>
              <a:t>计算节点</a:t>
            </a:r>
            <a:r>
              <a:rPr lang="en-US" altLang="zh-CN" sz="1600" dirty="0">
                <a:latin typeface="TeXGyreTermes-Regular"/>
              </a:rPr>
              <a:t> X </a:t>
            </a:r>
            <a:r>
              <a:rPr lang="en-US" altLang="zh-CN" sz="1600" b="1" dirty="0">
                <a:solidFill>
                  <a:srgbClr val="C00000"/>
                </a:solidFill>
                <a:latin typeface="TeXGyreTermes-Regular"/>
              </a:rPr>
              <a:t>10 </a:t>
            </a:r>
            <a:r>
              <a:rPr lang="zh-CN" altLang="en-US" sz="1600" b="1" dirty="0">
                <a:solidFill>
                  <a:srgbClr val="C00000"/>
                </a:solidFill>
                <a:latin typeface="宋体" panose="02010600030101010101" pitchFamily="2" charset="-122"/>
              </a:rPr>
              <a:t>个</a:t>
            </a:r>
            <a:r>
              <a:rPr lang="en-US" altLang="zh-CN" sz="1600" dirty="0">
                <a:latin typeface="TeXGyreTermes-Regular"/>
              </a:rPr>
              <a:t>CPU X </a:t>
            </a:r>
            <a:r>
              <a:rPr lang="en-US" altLang="zh-CN" sz="1600" b="1" dirty="0">
                <a:solidFill>
                  <a:srgbClr val="C00000"/>
                </a:solidFill>
                <a:latin typeface="TeXGyreTermes-Regular"/>
              </a:rPr>
              <a:t>6 GB </a:t>
            </a:r>
            <a:r>
              <a:rPr lang="en-US" altLang="zh-CN" sz="1600" dirty="0">
                <a:latin typeface="TeXGyreTermes-Regular"/>
              </a:rPr>
              <a:t>RAM</a:t>
            </a:r>
            <a:r>
              <a:rPr lang="zh-CN" altLang="en-US" sz="1600" dirty="0">
                <a:latin typeface="TeXGyreTermes-Regular"/>
              </a:rPr>
              <a:t>，</a:t>
            </a:r>
            <a:r>
              <a:rPr lang="zh-CN" altLang="en-US" sz="1600" dirty="0">
                <a:latin typeface="宋体" panose="02010600030101010101" pitchFamily="2" charset="-122"/>
              </a:rPr>
              <a:t>平均计算时间</a:t>
            </a:r>
            <a:r>
              <a:rPr lang="en-US" altLang="zh-CN" sz="1600" b="1" dirty="0">
                <a:solidFill>
                  <a:srgbClr val="C00000"/>
                </a:solidFill>
                <a:latin typeface="TeXGyreTermes-Regular"/>
              </a:rPr>
              <a:t>18h/CPU</a:t>
            </a:r>
            <a:endParaRPr lang="zh-CN" altLang="en-US" sz="1600" b="1" dirty="0">
              <a:solidFill>
                <a:srgbClr val="C00000"/>
              </a:solidFill>
            </a:endParaRPr>
          </a:p>
        </p:txBody>
      </p:sp>
      <p:sp>
        <p:nvSpPr>
          <p:cNvPr id="40" name="Rectangle 39">
            <a:extLst>
              <a:ext uri="{FF2B5EF4-FFF2-40B4-BE49-F238E27FC236}">
                <a16:creationId xmlns:a16="http://schemas.microsoft.com/office/drawing/2014/main" id="{B8E9B86C-BCF1-4CBB-9C83-48DF5BF2C94A}"/>
              </a:ext>
            </a:extLst>
          </p:cNvPr>
          <p:cNvSpPr/>
          <p:nvPr/>
        </p:nvSpPr>
        <p:spPr>
          <a:xfrm>
            <a:off x="4067944" y="877656"/>
            <a:ext cx="4946501" cy="338554"/>
          </a:xfrm>
          <a:prstGeom prst="rect">
            <a:avLst/>
          </a:prstGeom>
        </p:spPr>
        <p:txBody>
          <a:bodyPr wrap="square">
            <a:spAutoFit/>
          </a:bodyPr>
          <a:lstStyle/>
          <a:p>
            <a:r>
              <a:rPr lang="en-US" altLang="zh-CN" sz="1600" u="sng" dirty="0">
                <a:latin typeface="微软雅黑" panose="020B0503020204020204" pitchFamily="34" charset="-122"/>
                <a:ea typeface="微软雅黑" panose="020B0503020204020204" pitchFamily="34" charset="-122"/>
                <a:cs typeface="times" panose="02020603050405020304" pitchFamily="18" charset="0"/>
              </a:rPr>
              <a:t>5000+</a:t>
            </a:r>
            <a:r>
              <a:rPr lang="zh-CN" altLang="en-US" sz="1600" u="sng" dirty="0">
                <a:latin typeface="微软雅黑" panose="020B0503020204020204" pitchFamily="34" charset="-122"/>
                <a:ea typeface="微软雅黑" panose="020B0503020204020204" pitchFamily="34" charset="-122"/>
                <a:cs typeface="times" panose="02020603050405020304" pitchFamily="18" charset="0"/>
              </a:rPr>
              <a:t>风速全年样本，</a:t>
            </a:r>
            <a:r>
              <a:rPr lang="en-US" altLang="zh-CN" sz="1600" u="sng" dirty="0">
                <a:latin typeface="微软雅黑" panose="020B0503020204020204" pitchFamily="34" charset="-122"/>
                <a:ea typeface="微软雅黑" panose="020B0503020204020204" pitchFamily="34" charset="-122"/>
                <a:cs typeface="times" panose="02020603050405020304" pitchFamily="18" charset="0"/>
              </a:rPr>
              <a:t>1.5 MW </a:t>
            </a:r>
            <a:r>
              <a:rPr lang="zh-CN" altLang="en-US" sz="1600" u="sng" dirty="0">
                <a:latin typeface="微软雅黑" panose="020B0503020204020204" pitchFamily="34" charset="-122"/>
                <a:ea typeface="微软雅黑" panose="020B0503020204020204" pitchFamily="34" charset="-122"/>
                <a:cs typeface="times" panose="02020603050405020304" pitchFamily="18" charset="0"/>
              </a:rPr>
              <a:t>金风，</a:t>
            </a:r>
            <a:r>
              <a:rPr lang="en-US" altLang="zh-CN" sz="1600" u="sng" dirty="0">
                <a:latin typeface="微软雅黑" panose="020B0503020204020204" pitchFamily="34" charset="-122"/>
                <a:ea typeface="微软雅黑" panose="020B0503020204020204" pitchFamily="34" charset="-122"/>
                <a:cs typeface="times" panose="02020603050405020304" pitchFamily="18" charset="0"/>
              </a:rPr>
              <a:t>2.5MW GE</a:t>
            </a:r>
            <a:endParaRPr lang="zh-CN" altLang="en-US" sz="1600" u="sng" dirty="0">
              <a:latin typeface="微软雅黑" panose="020B0503020204020204" pitchFamily="34" charset="-122"/>
              <a:ea typeface="微软雅黑" panose="020B0503020204020204" pitchFamily="34" charset="-122"/>
              <a:cs typeface="times" panose="02020603050405020304" pitchFamily="18" charset="0"/>
            </a:endParaRPr>
          </a:p>
        </p:txBody>
      </p:sp>
      <p:sp>
        <p:nvSpPr>
          <p:cNvPr id="4" name="Slide Number Placeholder 3">
            <a:extLst>
              <a:ext uri="{FF2B5EF4-FFF2-40B4-BE49-F238E27FC236}">
                <a16:creationId xmlns:a16="http://schemas.microsoft.com/office/drawing/2014/main" id="{4E325B9A-1BBA-418A-86E0-0B98934B15B8}"/>
              </a:ext>
            </a:extLst>
          </p:cNvPr>
          <p:cNvSpPr>
            <a:spLocks noGrp="1"/>
          </p:cNvSpPr>
          <p:nvPr>
            <p:ph type="sldNum" sz="quarter" idx="12"/>
          </p:nvPr>
        </p:nvSpPr>
        <p:spPr/>
        <p:txBody>
          <a:bodyPr/>
          <a:lstStyle/>
          <a:p>
            <a:fld id="{7D9BB5D0-35E4-459D-AEF3-FE4D7C45CC19}" type="slidenum">
              <a:rPr lang="zh-CN" altLang="en-US" smtClean="0"/>
              <a:pPr/>
              <a:t>36</a:t>
            </a:fld>
            <a:r>
              <a:rPr lang="en-US" altLang="zh-CN"/>
              <a:t>/42</a:t>
            </a:r>
            <a:endParaRPr lang="zh-CN" altLang="en-US" dirty="0"/>
          </a:p>
        </p:txBody>
      </p:sp>
      <p:pic>
        <p:nvPicPr>
          <p:cNvPr id="89090" name="Picture 2" descr="Fig2-V2">
            <a:extLst>
              <a:ext uri="{FF2B5EF4-FFF2-40B4-BE49-F238E27FC236}">
                <a16:creationId xmlns:a16="http://schemas.microsoft.com/office/drawing/2014/main" id="{1D87B7BF-3E46-413D-946A-218F8CE993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951993"/>
            <a:ext cx="8496944" cy="4379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8655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Fig4-V2">
            <a:extLst>
              <a:ext uri="{FF2B5EF4-FFF2-40B4-BE49-F238E27FC236}">
                <a16:creationId xmlns:a16="http://schemas.microsoft.com/office/drawing/2014/main" id="{0D28759F-CC7D-441E-98EA-045411014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119" y="2084204"/>
            <a:ext cx="8402558" cy="4382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36" name="Rectangle 2">
            <a:extLst>
              <a:ext uri="{FF2B5EF4-FFF2-40B4-BE49-F238E27FC236}">
                <a16:creationId xmlns:a16="http://schemas.microsoft.com/office/drawing/2014/main" id="{FE56D769-5AE2-4F03-B7C6-461E41F9FD9A}"/>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2.4 </a:t>
            </a:r>
            <a:r>
              <a:rPr lang="zh-CN" altLang="en-US" sz="3200" kern="0" dirty="0">
                <a:solidFill>
                  <a:srgbClr val="C00000"/>
                </a:solidFill>
                <a:effectLst/>
              </a:rPr>
              <a:t>源侧</a:t>
            </a:r>
            <a:r>
              <a:rPr lang="zh-CN" altLang="en-US" sz="3200" kern="0" dirty="0">
                <a:effectLst/>
              </a:rPr>
              <a:t>内嵌绝热压缩空气</a:t>
            </a:r>
            <a:r>
              <a:rPr lang="zh-CN" altLang="en-US" sz="3200" kern="0" dirty="0">
                <a:solidFill>
                  <a:srgbClr val="C00000"/>
                </a:solidFill>
                <a:effectLst/>
              </a:rPr>
              <a:t>灵活风机</a:t>
            </a:r>
            <a:r>
              <a:rPr lang="zh-CN" altLang="en-US" sz="3200" kern="0" dirty="0">
                <a:effectLst/>
              </a:rPr>
              <a:t>建模及运行</a:t>
            </a:r>
          </a:p>
        </p:txBody>
      </p:sp>
      <p:sp>
        <p:nvSpPr>
          <p:cNvPr id="14" name="圆角矩形 44">
            <a:extLst>
              <a:ext uri="{FF2B5EF4-FFF2-40B4-BE49-F238E27FC236}">
                <a16:creationId xmlns:a16="http://schemas.microsoft.com/office/drawing/2014/main" id="{75138339-C453-4F22-84C0-C3B981747275}"/>
              </a:ext>
            </a:extLst>
          </p:cNvPr>
          <p:cNvSpPr/>
          <p:nvPr/>
        </p:nvSpPr>
        <p:spPr bwMode="auto">
          <a:xfrm>
            <a:off x="708238" y="6273705"/>
            <a:ext cx="8054078" cy="365125"/>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defRPr/>
            </a:pPr>
            <a:r>
              <a:rPr lang="zh-CN" altLang="en-US" sz="2000" b="1" kern="100" spc="10" dirty="0">
                <a:latin typeface="Times New Roman" panose="02020603050405020304" pitchFamily="18" charset="0"/>
                <a:ea typeface="黑体" panose="02010609060101010101" pitchFamily="49" charset="-122"/>
                <a:cs typeface="Times New Roman" panose="02020603050405020304" pitchFamily="18" charset="0"/>
              </a:rPr>
              <a:t>灵活风机由于内嵌</a:t>
            </a:r>
            <a:r>
              <a:rPr lang="en-US" altLang="zh-CN" sz="2000" b="1" kern="100" spc="10" dirty="0">
                <a:latin typeface="Times New Roman" panose="02020603050405020304" pitchFamily="18" charset="0"/>
                <a:ea typeface="黑体" panose="02010609060101010101" pitchFamily="49" charset="-122"/>
                <a:cs typeface="Times New Roman" panose="02020603050405020304" pitchFamily="18" charset="0"/>
              </a:rPr>
              <a:t>AA-CAES</a:t>
            </a:r>
            <a:r>
              <a:rPr lang="zh-CN" altLang="en-US" sz="2000" b="1" kern="100" spc="10" dirty="0">
                <a:latin typeface="Times New Roman" panose="02020603050405020304" pitchFamily="18" charset="0"/>
                <a:ea typeface="黑体" panose="02010609060101010101" pitchFamily="49" charset="-122"/>
                <a:cs typeface="Times New Roman" panose="02020603050405020304" pitchFamily="18" charset="0"/>
              </a:rPr>
              <a:t>的缓存功能，具备对市场</a:t>
            </a:r>
            <a:r>
              <a:rPr lang="zh-CN" altLang="en-US" sz="2000" b="1" kern="100" spc="1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电价的响应</a:t>
            </a:r>
            <a:r>
              <a:rPr lang="zh-CN" altLang="en-US" sz="2000" b="1" kern="100" spc="10" dirty="0">
                <a:latin typeface="Times New Roman" panose="02020603050405020304" pitchFamily="18" charset="0"/>
                <a:ea typeface="黑体" panose="02010609060101010101" pitchFamily="49" charset="-122"/>
                <a:cs typeface="Times New Roman" panose="02020603050405020304" pitchFamily="18" charset="0"/>
              </a:rPr>
              <a:t>能力</a:t>
            </a:r>
          </a:p>
        </p:txBody>
      </p:sp>
      <p:sp>
        <p:nvSpPr>
          <p:cNvPr id="29" name="矩形 1"/>
          <p:cNvSpPr>
            <a:spLocks noChangeArrowheads="1"/>
          </p:cNvSpPr>
          <p:nvPr/>
        </p:nvSpPr>
        <p:spPr bwMode="auto">
          <a:xfrm>
            <a:off x="323404" y="763967"/>
            <a:ext cx="5328716"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 灵活风机日前电力</a:t>
            </a:r>
            <a:r>
              <a:rPr lang="zh-CN" altLang="en-US" sz="2400" b="1" dirty="0">
                <a:solidFill>
                  <a:srgbClr val="C00000"/>
                </a:solidFill>
                <a:latin typeface="微软雅黑" pitchFamily="34" charset="-122"/>
                <a:ea typeface="微软雅黑" pitchFamily="34" charset="-122"/>
              </a:rPr>
              <a:t>市场竞标</a:t>
            </a:r>
            <a:r>
              <a:rPr lang="zh-CN" altLang="en-US" sz="2400" b="1" dirty="0">
                <a:latin typeface="微软雅黑" pitchFamily="34" charset="-122"/>
                <a:ea typeface="微软雅黑" pitchFamily="34" charset="-122"/>
              </a:rPr>
              <a:t>运行</a:t>
            </a:r>
            <a:endParaRPr lang="en-US" altLang="zh-CN" sz="2400" b="1" dirty="0">
              <a:latin typeface="微软雅黑" pitchFamily="34" charset="-122"/>
              <a:ea typeface="微软雅黑" pitchFamily="34" charset="-122"/>
            </a:endParaRPr>
          </a:p>
        </p:txBody>
      </p:sp>
      <p:sp>
        <p:nvSpPr>
          <p:cNvPr id="19" name="Rectangle 18">
            <a:extLst>
              <a:ext uri="{FF2B5EF4-FFF2-40B4-BE49-F238E27FC236}">
                <a16:creationId xmlns:a16="http://schemas.microsoft.com/office/drawing/2014/main" id="{C51B5C2C-6198-4DCA-A3EC-604C1B6555E4}"/>
              </a:ext>
            </a:extLst>
          </p:cNvPr>
          <p:cNvSpPr/>
          <p:nvPr/>
        </p:nvSpPr>
        <p:spPr>
          <a:xfrm>
            <a:off x="5652120" y="1375663"/>
            <a:ext cx="3551540" cy="369332"/>
          </a:xfrm>
          <a:prstGeom prst="rect">
            <a:avLst/>
          </a:prstGeom>
        </p:spPr>
        <p:txBody>
          <a:bodyPr wrap="square">
            <a:spAutoFit/>
          </a:bodyPr>
          <a:lstStyle/>
          <a:p>
            <a:r>
              <a:rPr lang="zh-CN" altLang="en-US" u="sng" dirty="0">
                <a:latin typeface="微软雅黑" panose="020B0503020204020204" pitchFamily="34" charset="-122"/>
                <a:ea typeface="微软雅黑" panose="020B0503020204020204" pitchFamily="34" charset="-122"/>
              </a:rPr>
              <a:t>灵活风机成本增长率</a:t>
            </a:r>
            <a:r>
              <a:rPr lang="en-US" altLang="zh-CN" u="sng" dirty="0">
                <a:latin typeface="微软雅黑" panose="020B0503020204020204" pitchFamily="34" charset="-122"/>
                <a:ea typeface="微软雅黑" panose="020B0503020204020204" pitchFamily="34" charset="-122"/>
              </a:rPr>
              <a:t> </a:t>
            </a:r>
            <a:r>
              <a:rPr lang="en-US" altLang="zh-CN" u="sng" dirty="0">
                <a:solidFill>
                  <a:srgbClr val="C00000"/>
                </a:solidFill>
                <a:latin typeface="微软雅黑" panose="020B0503020204020204" pitchFamily="34" charset="-122"/>
                <a:ea typeface="微软雅黑" panose="020B0503020204020204" pitchFamily="34" charset="-122"/>
              </a:rPr>
              <a:t>9%-12%</a:t>
            </a:r>
            <a:endParaRPr lang="zh-CN" altLang="en-US" u="sng" dirty="0">
              <a:solidFill>
                <a:srgbClr val="C00000"/>
              </a:solidFill>
              <a:latin typeface="微软雅黑" panose="020B0503020204020204" pitchFamily="34" charset="-122"/>
              <a:ea typeface="微软雅黑" panose="020B0503020204020204" pitchFamily="34" charset="-122"/>
            </a:endParaRPr>
          </a:p>
        </p:txBody>
      </p:sp>
      <p:sp>
        <p:nvSpPr>
          <p:cNvPr id="15" name="矩形标注 36">
            <a:extLst>
              <a:ext uri="{FF2B5EF4-FFF2-40B4-BE49-F238E27FC236}">
                <a16:creationId xmlns:a16="http://schemas.microsoft.com/office/drawing/2014/main" id="{D1F324EC-3AF3-47AB-837A-8FCED84FE87F}"/>
              </a:ext>
            </a:extLst>
          </p:cNvPr>
          <p:cNvSpPr/>
          <p:nvPr/>
        </p:nvSpPr>
        <p:spPr>
          <a:xfrm flipH="1">
            <a:off x="6241923" y="872830"/>
            <a:ext cx="2546986" cy="369333"/>
          </a:xfrm>
          <a:prstGeom prst="wedgeRectCallout">
            <a:avLst>
              <a:gd name="adj1" fmla="val -19468"/>
              <a:gd name="adj2" fmla="val 14660"/>
            </a:avLst>
          </a:prstGeom>
          <a:no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u="sng" kern="0" dirty="0">
                <a:latin typeface="微软雅黑" pitchFamily="34" charset="-122"/>
                <a:ea typeface="微软雅黑" pitchFamily="34" charset="-122"/>
              </a:rPr>
              <a:t>小容量</a:t>
            </a:r>
            <a:r>
              <a:rPr kumimoji="1" lang="zh-CN" altLang="en-US" sz="1800" u="sng" strike="noStrike" kern="0" cap="none" spc="0" normalizeH="0" baseline="0" noProof="0" dirty="0">
                <a:ln>
                  <a:noFill/>
                </a:ln>
                <a:effectLst/>
                <a:uLnTx/>
                <a:uFillTx/>
                <a:latin typeface="微软雅黑" pitchFamily="34" charset="-122"/>
                <a:ea typeface="微软雅黑" pitchFamily="34" charset="-122"/>
                <a:cs typeface="+mn-cs"/>
              </a:rPr>
              <a:t>价格接受者机制</a:t>
            </a:r>
          </a:p>
        </p:txBody>
      </p:sp>
      <p:pic>
        <p:nvPicPr>
          <p:cNvPr id="3" name="Picture 2">
            <a:extLst>
              <a:ext uri="{FF2B5EF4-FFF2-40B4-BE49-F238E27FC236}">
                <a16:creationId xmlns:a16="http://schemas.microsoft.com/office/drawing/2014/main" id="{CC6957EF-58FB-47DE-AF88-AED59D7A2A75}"/>
              </a:ext>
            </a:extLst>
          </p:cNvPr>
          <p:cNvPicPr>
            <a:picLocks noChangeAspect="1"/>
          </p:cNvPicPr>
          <p:nvPr/>
        </p:nvPicPr>
        <p:blipFill>
          <a:blip r:embed="rId4"/>
          <a:stretch>
            <a:fillRect/>
          </a:stretch>
        </p:blipFill>
        <p:spPr>
          <a:xfrm>
            <a:off x="750337" y="1267864"/>
            <a:ext cx="1873239" cy="696500"/>
          </a:xfrm>
          <a:prstGeom prst="rect">
            <a:avLst/>
          </a:prstGeom>
        </p:spPr>
      </p:pic>
      <p:sp>
        <p:nvSpPr>
          <p:cNvPr id="9" name="Slide Number Placeholder 8">
            <a:extLst>
              <a:ext uri="{FF2B5EF4-FFF2-40B4-BE49-F238E27FC236}">
                <a16:creationId xmlns:a16="http://schemas.microsoft.com/office/drawing/2014/main" id="{39259343-CA04-4222-8E00-74292E7ED96D}"/>
              </a:ext>
            </a:extLst>
          </p:cNvPr>
          <p:cNvSpPr>
            <a:spLocks noGrp="1"/>
          </p:cNvSpPr>
          <p:nvPr>
            <p:ph type="sldNum" sz="quarter" idx="12"/>
          </p:nvPr>
        </p:nvSpPr>
        <p:spPr>
          <a:xfrm>
            <a:off x="6835080" y="6448251"/>
            <a:ext cx="2057400" cy="365125"/>
          </a:xfrm>
        </p:spPr>
        <p:txBody>
          <a:bodyPr/>
          <a:lstStyle/>
          <a:p>
            <a:fld id="{7D9BB5D0-35E4-459D-AEF3-FE4D7C45CC19}" type="slidenum">
              <a:rPr lang="zh-CN" altLang="en-US" smtClean="0"/>
              <a:pPr/>
              <a:t>37</a:t>
            </a:fld>
            <a:r>
              <a:rPr lang="en-US" altLang="zh-CN" dirty="0"/>
              <a:t>/42</a:t>
            </a:r>
            <a:endParaRPr lang="zh-CN" altLang="en-US" dirty="0"/>
          </a:p>
        </p:txBody>
      </p:sp>
      <p:sp>
        <p:nvSpPr>
          <p:cNvPr id="17" name="矩形标注 36">
            <a:extLst>
              <a:ext uri="{FF2B5EF4-FFF2-40B4-BE49-F238E27FC236}">
                <a16:creationId xmlns:a16="http://schemas.microsoft.com/office/drawing/2014/main" id="{91D12F42-9CDB-48E4-AECD-877123E2CB38}"/>
              </a:ext>
            </a:extLst>
          </p:cNvPr>
          <p:cNvSpPr/>
          <p:nvPr/>
        </p:nvSpPr>
        <p:spPr>
          <a:xfrm flipH="1">
            <a:off x="2671546" y="1402460"/>
            <a:ext cx="1734649" cy="369333"/>
          </a:xfrm>
          <a:prstGeom prst="wedgeRectCallout">
            <a:avLst>
              <a:gd name="adj1" fmla="val -19468"/>
              <a:gd name="adj2" fmla="val 14660"/>
            </a:avLst>
          </a:prstGeom>
          <a:no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800" strike="noStrike" kern="0" cap="none" spc="0" normalizeH="0" baseline="0" noProof="0" dirty="0">
                <a:ln>
                  <a:noFill/>
                </a:ln>
                <a:effectLst/>
                <a:uLnTx/>
                <a:uFillTx/>
                <a:latin typeface="微软雅黑" pitchFamily="34" charset="-122"/>
                <a:ea typeface="微软雅黑" pitchFamily="34" charset="-122"/>
                <a:cs typeface="+mn-cs"/>
              </a:rPr>
              <a:t>仅电量市场</a:t>
            </a:r>
          </a:p>
        </p:txBody>
      </p:sp>
      <p:pic>
        <p:nvPicPr>
          <p:cNvPr id="2" name="Picture 1">
            <a:extLst>
              <a:ext uri="{FF2B5EF4-FFF2-40B4-BE49-F238E27FC236}">
                <a16:creationId xmlns:a16="http://schemas.microsoft.com/office/drawing/2014/main" id="{EAD14DE5-B5E1-4856-91E3-B5631D2C7787}"/>
              </a:ext>
            </a:extLst>
          </p:cNvPr>
          <p:cNvPicPr>
            <a:picLocks noChangeAspect="1"/>
          </p:cNvPicPr>
          <p:nvPr/>
        </p:nvPicPr>
        <p:blipFill>
          <a:blip r:embed="rId5"/>
          <a:stretch>
            <a:fillRect/>
          </a:stretch>
        </p:blipFill>
        <p:spPr>
          <a:xfrm>
            <a:off x="3080336" y="1834344"/>
            <a:ext cx="3286125" cy="219075"/>
          </a:xfrm>
          <a:prstGeom prst="rect">
            <a:avLst/>
          </a:prstGeom>
        </p:spPr>
      </p:pic>
    </p:spTree>
    <p:extLst>
      <p:ext uri="{BB962C8B-B14F-4D97-AF65-F5344CB8AC3E}">
        <p14:creationId xmlns:p14="http://schemas.microsoft.com/office/powerpoint/2010/main" val="1780825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Fig3-V3">
            <a:extLst>
              <a:ext uri="{FF2B5EF4-FFF2-40B4-BE49-F238E27FC236}">
                <a16:creationId xmlns:a16="http://schemas.microsoft.com/office/drawing/2014/main" id="{E055BF30-8A14-4DD2-95D2-87A56AE20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970" y="1311785"/>
            <a:ext cx="8048882" cy="5029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36" name="Rectangle 2">
            <a:extLst>
              <a:ext uri="{FF2B5EF4-FFF2-40B4-BE49-F238E27FC236}">
                <a16:creationId xmlns:a16="http://schemas.microsoft.com/office/drawing/2014/main" id="{FE56D769-5AE2-4F03-B7C6-461E41F9FD9A}"/>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2.4 </a:t>
            </a:r>
            <a:r>
              <a:rPr lang="zh-CN" altLang="en-US" sz="3200" kern="0" dirty="0">
                <a:solidFill>
                  <a:srgbClr val="C00000"/>
                </a:solidFill>
                <a:effectLst/>
              </a:rPr>
              <a:t>源侧</a:t>
            </a:r>
            <a:r>
              <a:rPr lang="zh-CN" altLang="en-US" sz="3200" kern="0" dirty="0">
                <a:effectLst/>
              </a:rPr>
              <a:t>内嵌绝热压缩空气</a:t>
            </a:r>
            <a:r>
              <a:rPr lang="zh-CN" altLang="en-US" sz="3200" kern="0" dirty="0">
                <a:solidFill>
                  <a:srgbClr val="C00000"/>
                </a:solidFill>
                <a:effectLst/>
              </a:rPr>
              <a:t>灵活风机</a:t>
            </a:r>
            <a:r>
              <a:rPr lang="zh-CN" altLang="en-US" sz="3200" kern="0" dirty="0">
                <a:effectLst/>
              </a:rPr>
              <a:t>建模及运行</a:t>
            </a:r>
          </a:p>
        </p:txBody>
      </p:sp>
      <p:sp>
        <p:nvSpPr>
          <p:cNvPr id="199" name="圆角矩形 44">
            <a:extLst>
              <a:ext uri="{FF2B5EF4-FFF2-40B4-BE49-F238E27FC236}">
                <a16:creationId xmlns:a16="http://schemas.microsoft.com/office/drawing/2014/main" id="{661B891D-830D-4844-9432-98DC4B3C75D2}"/>
              </a:ext>
            </a:extLst>
          </p:cNvPr>
          <p:cNvSpPr/>
          <p:nvPr/>
        </p:nvSpPr>
        <p:spPr bwMode="auto">
          <a:xfrm>
            <a:off x="307294" y="6409953"/>
            <a:ext cx="8048882" cy="365126"/>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defRPr/>
            </a:pPr>
            <a:r>
              <a:rPr lang="zh-CN" altLang="en-US" sz="2000" b="1" kern="100" spc="10" dirty="0">
                <a:latin typeface="Times New Roman" panose="02020603050405020304" pitchFamily="18" charset="0"/>
                <a:ea typeface="黑体" panose="02010609060101010101" pitchFamily="49" charset="-122"/>
                <a:cs typeface="Times New Roman" panose="02020603050405020304" pitchFamily="18" charset="0"/>
              </a:rPr>
              <a:t>灵活可调度风机可</a:t>
            </a:r>
            <a:r>
              <a:rPr lang="zh-CN" altLang="en-US" sz="2000" b="1" kern="100" spc="1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有效增加风电容量</a:t>
            </a:r>
            <a:r>
              <a:rPr lang="en-US" altLang="zh-CN" sz="2000" b="1" kern="100" spc="1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kern="100" spc="1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电量渗透</a:t>
            </a:r>
            <a:r>
              <a:rPr lang="zh-CN" altLang="en-US" sz="2000" b="1" kern="100" spc="10" dirty="0">
                <a:latin typeface="Times New Roman" panose="02020603050405020304" pitchFamily="18" charset="0"/>
                <a:ea typeface="黑体" panose="02010609060101010101" pitchFamily="49" charset="-122"/>
                <a:cs typeface="Times New Roman" panose="02020603050405020304" pitchFamily="18" charset="0"/>
              </a:rPr>
              <a:t>，有效降低系统总碳排</a:t>
            </a:r>
          </a:p>
        </p:txBody>
      </p:sp>
      <p:sp>
        <p:nvSpPr>
          <p:cNvPr id="29" name="矩形 1"/>
          <p:cNvSpPr>
            <a:spLocks noChangeArrowheads="1"/>
          </p:cNvSpPr>
          <p:nvPr/>
        </p:nvSpPr>
        <p:spPr bwMode="auto">
          <a:xfrm>
            <a:off x="323404" y="763967"/>
            <a:ext cx="5976788"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 含灵活风机的</a:t>
            </a:r>
            <a:r>
              <a:rPr lang="zh-CN" altLang="en-US" sz="2400" b="1" dirty="0">
                <a:solidFill>
                  <a:srgbClr val="C00000"/>
                </a:solidFill>
                <a:latin typeface="微软雅黑" pitchFamily="34" charset="-122"/>
                <a:ea typeface="微软雅黑" pitchFamily="34" charset="-122"/>
              </a:rPr>
              <a:t>风电电力系统调度</a:t>
            </a:r>
            <a:endParaRPr lang="en-US" altLang="zh-CN" sz="2400" b="1" dirty="0">
              <a:solidFill>
                <a:srgbClr val="C00000"/>
              </a:solidFill>
              <a:latin typeface="微软雅黑" pitchFamily="34" charset="-122"/>
              <a:ea typeface="微软雅黑" pitchFamily="34" charset="-122"/>
            </a:endParaRPr>
          </a:p>
        </p:txBody>
      </p:sp>
      <p:sp>
        <p:nvSpPr>
          <p:cNvPr id="15" name="Rectangle 14">
            <a:extLst>
              <a:ext uri="{FF2B5EF4-FFF2-40B4-BE49-F238E27FC236}">
                <a16:creationId xmlns:a16="http://schemas.microsoft.com/office/drawing/2014/main" id="{808E485A-A9CF-4205-8400-DC3640E23B43}"/>
              </a:ext>
            </a:extLst>
          </p:cNvPr>
          <p:cNvSpPr/>
          <p:nvPr/>
        </p:nvSpPr>
        <p:spPr>
          <a:xfrm>
            <a:off x="6223238" y="3926545"/>
            <a:ext cx="1441582" cy="276999"/>
          </a:xfrm>
          <a:prstGeom prst="rect">
            <a:avLst/>
          </a:prstGeom>
        </p:spPr>
        <p:txBody>
          <a:bodyPr wrap="square">
            <a:spAutoFit/>
          </a:bodyPr>
          <a:lstStyle/>
          <a:p>
            <a:pPr algn="ctr" fontAlgn="base">
              <a:spcBef>
                <a:spcPct val="50000"/>
              </a:spcBef>
              <a:spcAft>
                <a:spcPct val="0"/>
              </a:spcAft>
              <a:defRPr/>
            </a:pPr>
            <a:r>
              <a:rPr kumimoji="1" lang="zh-CN" altLang="en-US" sz="1200" i="1" kern="0" dirty="0">
                <a:solidFill>
                  <a:srgbClr val="FF0000"/>
                </a:solidFill>
                <a:latin typeface="微软雅黑" pitchFamily="34" charset="-122"/>
                <a:ea typeface="微软雅黑" pitchFamily="34" charset="-122"/>
              </a:rPr>
              <a:t>高效降低系统碳排</a:t>
            </a:r>
            <a:endParaRPr kumimoji="1" lang="en-US" altLang="zh-CN" sz="1200" i="1" kern="0" dirty="0">
              <a:solidFill>
                <a:srgbClr val="FF0000"/>
              </a:solidFill>
              <a:latin typeface="微软雅黑" pitchFamily="34" charset="-122"/>
              <a:ea typeface="微软雅黑" pitchFamily="34" charset="-122"/>
            </a:endParaRPr>
          </a:p>
        </p:txBody>
      </p:sp>
      <p:sp>
        <p:nvSpPr>
          <p:cNvPr id="16" name="Rectangle 15">
            <a:extLst>
              <a:ext uri="{FF2B5EF4-FFF2-40B4-BE49-F238E27FC236}">
                <a16:creationId xmlns:a16="http://schemas.microsoft.com/office/drawing/2014/main" id="{2779C66A-5A09-4D16-86BF-64464B86EBFA}"/>
              </a:ext>
            </a:extLst>
          </p:cNvPr>
          <p:cNvSpPr/>
          <p:nvPr/>
        </p:nvSpPr>
        <p:spPr>
          <a:xfrm>
            <a:off x="5691569" y="1260574"/>
            <a:ext cx="2550681" cy="276999"/>
          </a:xfrm>
          <a:prstGeom prst="rect">
            <a:avLst/>
          </a:prstGeom>
        </p:spPr>
        <p:txBody>
          <a:bodyPr wrap="square">
            <a:spAutoFit/>
          </a:bodyPr>
          <a:lstStyle/>
          <a:p>
            <a:pPr algn="ctr" fontAlgn="base">
              <a:spcBef>
                <a:spcPct val="50000"/>
              </a:spcBef>
              <a:spcAft>
                <a:spcPct val="0"/>
              </a:spcAft>
              <a:defRPr/>
            </a:pPr>
            <a:r>
              <a:rPr kumimoji="1" lang="zh-CN" altLang="en-US" sz="1200" i="1" kern="0" dirty="0">
                <a:solidFill>
                  <a:srgbClr val="FF0000"/>
                </a:solidFill>
                <a:latin typeface="微软雅黑" pitchFamily="34" charset="-122"/>
                <a:ea typeface="微软雅黑" pitchFamily="34" charset="-122"/>
              </a:rPr>
              <a:t>提升风电电量渗透水平 </a:t>
            </a:r>
            <a:endParaRPr kumimoji="1" lang="en-US" altLang="zh-CN" sz="1200" i="1" kern="0" dirty="0">
              <a:solidFill>
                <a:srgbClr val="FF0000"/>
              </a:solidFill>
              <a:latin typeface="微软雅黑" pitchFamily="34" charset="-122"/>
              <a:ea typeface="微软雅黑" pitchFamily="34" charset="-122"/>
            </a:endParaRPr>
          </a:p>
        </p:txBody>
      </p:sp>
      <p:sp>
        <p:nvSpPr>
          <p:cNvPr id="18" name="Oval 17">
            <a:extLst>
              <a:ext uri="{FF2B5EF4-FFF2-40B4-BE49-F238E27FC236}">
                <a16:creationId xmlns:a16="http://schemas.microsoft.com/office/drawing/2014/main" id="{51698325-3B2C-418C-97B9-A24972D93B4B}"/>
              </a:ext>
            </a:extLst>
          </p:cNvPr>
          <p:cNvSpPr/>
          <p:nvPr/>
        </p:nvSpPr>
        <p:spPr>
          <a:xfrm>
            <a:off x="1816804" y="2078990"/>
            <a:ext cx="898333" cy="276999"/>
          </a:xfrm>
          <a:prstGeom prst="ellipse">
            <a:avLst/>
          </a:prstGeom>
          <a:noFill/>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Oval 18">
            <a:extLst>
              <a:ext uri="{FF2B5EF4-FFF2-40B4-BE49-F238E27FC236}">
                <a16:creationId xmlns:a16="http://schemas.microsoft.com/office/drawing/2014/main" id="{8547A0EC-EC31-40B1-ABDD-67715FECDE4F}"/>
              </a:ext>
            </a:extLst>
          </p:cNvPr>
          <p:cNvSpPr/>
          <p:nvPr/>
        </p:nvSpPr>
        <p:spPr>
          <a:xfrm>
            <a:off x="1500634" y="3155489"/>
            <a:ext cx="1296144" cy="358842"/>
          </a:xfrm>
          <a:prstGeom prst="ellipse">
            <a:avLst/>
          </a:prstGeom>
          <a:noFill/>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19">
            <a:extLst>
              <a:ext uri="{FF2B5EF4-FFF2-40B4-BE49-F238E27FC236}">
                <a16:creationId xmlns:a16="http://schemas.microsoft.com/office/drawing/2014/main" id="{1FA79F4D-314D-43D9-8F00-2CD8ACC44F84}"/>
              </a:ext>
            </a:extLst>
          </p:cNvPr>
          <p:cNvSpPr/>
          <p:nvPr/>
        </p:nvSpPr>
        <p:spPr>
          <a:xfrm>
            <a:off x="1934863" y="1269418"/>
            <a:ext cx="1997883" cy="276999"/>
          </a:xfrm>
          <a:prstGeom prst="rect">
            <a:avLst/>
          </a:prstGeom>
        </p:spPr>
        <p:txBody>
          <a:bodyPr wrap="square">
            <a:spAutoFit/>
          </a:bodyPr>
          <a:lstStyle/>
          <a:p>
            <a:pPr algn="ctr" fontAlgn="base">
              <a:spcBef>
                <a:spcPct val="50000"/>
              </a:spcBef>
              <a:spcAft>
                <a:spcPct val="0"/>
              </a:spcAft>
              <a:defRPr/>
            </a:pPr>
            <a:r>
              <a:rPr kumimoji="1" lang="en-US" altLang="zh-CN" sz="1200" i="1" kern="0" dirty="0">
                <a:solidFill>
                  <a:srgbClr val="FF0000"/>
                </a:solidFill>
                <a:latin typeface="微软雅黑" pitchFamily="34" charset="-122"/>
                <a:ea typeface="微软雅黑" pitchFamily="34" charset="-122"/>
              </a:rPr>
              <a:t>2</a:t>
            </a:r>
            <a:r>
              <a:rPr kumimoji="1" lang="zh-CN" altLang="en-US" sz="1200" i="1" kern="0" dirty="0">
                <a:solidFill>
                  <a:srgbClr val="FF0000"/>
                </a:solidFill>
                <a:latin typeface="微软雅黑" pitchFamily="34" charset="-122"/>
                <a:ea typeface="微软雅黑" pitchFamily="34" charset="-122"/>
              </a:rPr>
              <a:t>周</a:t>
            </a:r>
            <a:r>
              <a:rPr kumimoji="1" lang="en-US" altLang="zh-CN" sz="1200" i="1" kern="0" dirty="0">
                <a:solidFill>
                  <a:srgbClr val="FF0000"/>
                </a:solidFill>
                <a:latin typeface="微软雅黑" pitchFamily="34" charset="-122"/>
                <a:ea typeface="微软雅黑" pitchFamily="34" charset="-122"/>
              </a:rPr>
              <a:t>+</a:t>
            </a:r>
            <a:r>
              <a:rPr kumimoji="1" lang="zh-CN" altLang="en-US" sz="1200" i="1" kern="0" dirty="0">
                <a:solidFill>
                  <a:srgbClr val="FF0000"/>
                </a:solidFill>
                <a:latin typeface="微软雅黑" pitchFamily="34" charset="-122"/>
                <a:ea typeface="微软雅黑" pitchFamily="34" charset="-122"/>
              </a:rPr>
              <a:t>无间断风电供应</a:t>
            </a:r>
            <a:endParaRPr kumimoji="1" lang="en-US" altLang="zh-CN" sz="1200" i="1" kern="0" dirty="0">
              <a:solidFill>
                <a:srgbClr val="FF0000"/>
              </a:solidFill>
              <a:latin typeface="微软雅黑" pitchFamily="34" charset="-122"/>
              <a:ea typeface="微软雅黑" pitchFamily="34" charset="-122"/>
            </a:endParaRPr>
          </a:p>
        </p:txBody>
      </p:sp>
      <p:sp>
        <p:nvSpPr>
          <p:cNvPr id="21" name="Rectangle 20">
            <a:extLst>
              <a:ext uri="{FF2B5EF4-FFF2-40B4-BE49-F238E27FC236}">
                <a16:creationId xmlns:a16="http://schemas.microsoft.com/office/drawing/2014/main" id="{C80B8455-A169-4F46-B93D-64CBF5180411}"/>
              </a:ext>
            </a:extLst>
          </p:cNvPr>
          <p:cNvSpPr/>
          <p:nvPr/>
        </p:nvSpPr>
        <p:spPr>
          <a:xfrm>
            <a:off x="1672470" y="3926546"/>
            <a:ext cx="2085333" cy="276999"/>
          </a:xfrm>
          <a:prstGeom prst="rect">
            <a:avLst/>
          </a:prstGeom>
        </p:spPr>
        <p:txBody>
          <a:bodyPr wrap="square">
            <a:spAutoFit/>
          </a:bodyPr>
          <a:lstStyle/>
          <a:p>
            <a:pPr algn="ctr" fontAlgn="base">
              <a:spcBef>
                <a:spcPct val="50000"/>
              </a:spcBef>
              <a:spcAft>
                <a:spcPct val="0"/>
              </a:spcAft>
              <a:defRPr/>
            </a:pPr>
            <a:r>
              <a:rPr kumimoji="1" lang="zh-CN" altLang="en-US" sz="1200" i="1" kern="0" dirty="0">
                <a:solidFill>
                  <a:srgbClr val="FF0000"/>
                </a:solidFill>
                <a:latin typeface="微软雅黑" pitchFamily="34" charset="-122"/>
                <a:ea typeface="微软雅黑" pitchFamily="34" charset="-122"/>
              </a:rPr>
              <a:t>提升风电容量渗透</a:t>
            </a:r>
            <a:endParaRPr kumimoji="1" lang="en-US" altLang="zh-CN" sz="1200" i="1" kern="0" dirty="0">
              <a:solidFill>
                <a:srgbClr val="FF0000"/>
              </a:solidFill>
              <a:latin typeface="微软雅黑" pitchFamily="34" charset="-122"/>
              <a:ea typeface="微软雅黑" pitchFamily="34" charset="-122"/>
            </a:endParaRPr>
          </a:p>
        </p:txBody>
      </p:sp>
      <p:sp>
        <p:nvSpPr>
          <p:cNvPr id="5" name="Right Brace 4">
            <a:extLst>
              <a:ext uri="{FF2B5EF4-FFF2-40B4-BE49-F238E27FC236}">
                <a16:creationId xmlns:a16="http://schemas.microsoft.com/office/drawing/2014/main" id="{0D566AD1-CF91-403C-8DFF-7F03259DF4BC}"/>
              </a:ext>
            </a:extLst>
          </p:cNvPr>
          <p:cNvSpPr/>
          <p:nvPr/>
        </p:nvSpPr>
        <p:spPr>
          <a:xfrm>
            <a:off x="8436648" y="1546417"/>
            <a:ext cx="323983" cy="4438745"/>
          </a:xfrm>
          <a:prstGeom prst="rightBrace">
            <a:avLst>
              <a:gd name="adj1" fmla="val 8333"/>
              <a:gd name="adj2" fmla="val 497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Rectangle 22">
            <a:extLst>
              <a:ext uri="{FF2B5EF4-FFF2-40B4-BE49-F238E27FC236}">
                <a16:creationId xmlns:a16="http://schemas.microsoft.com/office/drawing/2014/main" id="{1A77E5EF-90CA-489B-9C27-71D9DCEBDE0C}"/>
              </a:ext>
            </a:extLst>
          </p:cNvPr>
          <p:cNvSpPr/>
          <p:nvPr/>
        </p:nvSpPr>
        <p:spPr>
          <a:xfrm>
            <a:off x="8633487" y="2603542"/>
            <a:ext cx="454216" cy="2554545"/>
          </a:xfrm>
          <a:prstGeom prst="rect">
            <a:avLst/>
          </a:prstGeom>
        </p:spPr>
        <p:txBody>
          <a:bodyPr wrap="square">
            <a:spAutoFit/>
          </a:bodyPr>
          <a:lstStyle/>
          <a:p>
            <a:pPr algn="ctr" fontAlgn="base">
              <a:spcBef>
                <a:spcPct val="50000"/>
              </a:spcBef>
              <a:spcAft>
                <a:spcPct val="0"/>
              </a:spcAft>
              <a:defRPr/>
            </a:pPr>
            <a:r>
              <a:rPr kumimoji="1" lang="zh-CN" altLang="en-US" sz="1600" kern="0" dirty="0">
                <a:latin typeface="微软雅黑" pitchFamily="34" charset="-122"/>
                <a:ea typeface="微软雅黑" pitchFamily="34" charset="-122"/>
              </a:rPr>
              <a:t>其它灵活性资源均相同</a:t>
            </a:r>
            <a:endParaRPr kumimoji="1" lang="en-US" altLang="zh-CN" sz="1600" kern="0" dirty="0">
              <a:latin typeface="微软雅黑" pitchFamily="34" charset="-122"/>
              <a:ea typeface="微软雅黑" pitchFamily="34" charset="-122"/>
            </a:endParaRPr>
          </a:p>
        </p:txBody>
      </p:sp>
      <p:sp>
        <p:nvSpPr>
          <p:cNvPr id="6" name="Slide Number Placeholder 5">
            <a:extLst>
              <a:ext uri="{FF2B5EF4-FFF2-40B4-BE49-F238E27FC236}">
                <a16:creationId xmlns:a16="http://schemas.microsoft.com/office/drawing/2014/main" id="{508CAC21-D07C-437D-AB05-82AEAB7217FE}"/>
              </a:ext>
            </a:extLst>
          </p:cNvPr>
          <p:cNvSpPr>
            <a:spLocks noGrp="1"/>
          </p:cNvSpPr>
          <p:nvPr>
            <p:ph type="sldNum" sz="quarter" idx="12"/>
          </p:nvPr>
        </p:nvSpPr>
        <p:spPr/>
        <p:txBody>
          <a:bodyPr/>
          <a:lstStyle/>
          <a:p>
            <a:fld id="{7D9BB5D0-35E4-459D-AEF3-FE4D7C45CC19}" type="slidenum">
              <a:rPr lang="zh-CN" altLang="en-US" smtClean="0"/>
              <a:pPr/>
              <a:t>38</a:t>
            </a:fld>
            <a:r>
              <a:rPr lang="en-US" altLang="zh-CN"/>
              <a:t>/42</a:t>
            </a:r>
            <a:endParaRPr lang="zh-CN" altLang="en-US" dirty="0"/>
          </a:p>
        </p:txBody>
      </p:sp>
      <p:sp>
        <p:nvSpPr>
          <p:cNvPr id="22" name="矩形标注 36">
            <a:extLst>
              <a:ext uri="{FF2B5EF4-FFF2-40B4-BE49-F238E27FC236}">
                <a16:creationId xmlns:a16="http://schemas.microsoft.com/office/drawing/2014/main" id="{BE03F688-FE46-4E98-BDCD-DFAC0E36A1D7}"/>
              </a:ext>
            </a:extLst>
          </p:cNvPr>
          <p:cNvSpPr/>
          <p:nvPr/>
        </p:nvSpPr>
        <p:spPr>
          <a:xfrm flipH="1">
            <a:off x="5176167" y="874090"/>
            <a:ext cx="3716313" cy="369333"/>
          </a:xfrm>
          <a:prstGeom prst="wedgeRectCallout">
            <a:avLst>
              <a:gd name="adj1" fmla="val -19468"/>
              <a:gd name="adj2" fmla="val 14660"/>
            </a:avLst>
          </a:prstGeom>
          <a:no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zh-CN" altLang="en-US" sz="1800" u="sng" strike="noStrike" kern="0" cap="none" spc="0" normalizeH="0" baseline="0" noProof="0" dirty="0">
                <a:ln>
                  <a:noFill/>
                </a:ln>
                <a:effectLst/>
                <a:uLnTx/>
                <a:uFillTx/>
                <a:latin typeface="微软雅黑" pitchFamily="34" charset="-122"/>
                <a:ea typeface="微软雅黑" pitchFamily="34" charset="-122"/>
                <a:cs typeface="+mn-cs"/>
              </a:rPr>
              <a:t>蒙西电网电力系统级热电最优调度</a:t>
            </a:r>
          </a:p>
        </p:txBody>
      </p:sp>
    </p:spTree>
    <p:extLst>
      <p:ext uri="{BB962C8B-B14F-4D97-AF65-F5344CB8AC3E}">
        <p14:creationId xmlns:p14="http://schemas.microsoft.com/office/powerpoint/2010/main" val="1975626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3" name="Rectangle 2"/>
          <p:cNvSpPr txBox="1">
            <a:spLocks noChangeArrowheads="1"/>
          </p:cNvSpPr>
          <p:nvPr/>
        </p:nvSpPr>
        <p:spPr bwMode="auto">
          <a:xfrm>
            <a:off x="5471651" y="47501"/>
            <a:ext cx="3347864"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sz="2400" b="0" kern="0" dirty="0">
              <a:solidFill>
                <a:srgbClr val="0000FF"/>
              </a:solidFill>
              <a:effectLst/>
            </a:endParaRPr>
          </a:p>
        </p:txBody>
      </p:sp>
      <p:sp>
        <p:nvSpPr>
          <p:cNvPr id="29" name="矩形 1"/>
          <p:cNvSpPr>
            <a:spLocks noChangeArrowheads="1"/>
          </p:cNvSpPr>
          <p:nvPr/>
        </p:nvSpPr>
        <p:spPr bwMode="auto">
          <a:xfrm>
            <a:off x="323404" y="763967"/>
            <a:ext cx="4104580"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小结</a:t>
            </a:r>
            <a:endParaRPr kumimoji="0" lang="en-US" altLang="zh-CN" sz="2400" b="1" baseline="30000" dirty="0">
              <a:latin typeface="微软雅黑" pitchFamily="34" charset="-122"/>
              <a:ea typeface="微软雅黑" pitchFamily="34" charset="-122"/>
            </a:endParaRPr>
          </a:p>
        </p:txBody>
      </p:sp>
      <p:sp>
        <p:nvSpPr>
          <p:cNvPr id="36" name="Rectangle 2">
            <a:extLst>
              <a:ext uri="{FF2B5EF4-FFF2-40B4-BE49-F238E27FC236}">
                <a16:creationId xmlns:a16="http://schemas.microsoft.com/office/drawing/2014/main" id="{FE56D769-5AE2-4F03-B7C6-461E41F9FD9A}"/>
              </a:ext>
            </a:extLst>
          </p:cNvPr>
          <p:cNvSpPr txBox="1">
            <a:spLocks noChangeArrowheads="1"/>
          </p:cNvSpPr>
          <p:nvPr/>
        </p:nvSpPr>
        <p:spPr bwMode="auto">
          <a:xfrm>
            <a:off x="302799" y="-27384"/>
            <a:ext cx="884120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2.4 </a:t>
            </a:r>
            <a:r>
              <a:rPr lang="zh-CN" altLang="en-US" sz="3200" kern="0" dirty="0">
                <a:solidFill>
                  <a:srgbClr val="C00000"/>
                </a:solidFill>
                <a:effectLst/>
              </a:rPr>
              <a:t>源侧</a:t>
            </a:r>
            <a:r>
              <a:rPr lang="zh-CN" altLang="en-US" sz="3200" kern="0" dirty="0">
                <a:effectLst/>
              </a:rPr>
              <a:t>内嵌绝热压缩空气</a:t>
            </a:r>
            <a:r>
              <a:rPr lang="zh-CN" altLang="en-US" sz="3200" kern="0" dirty="0">
                <a:solidFill>
                  <a:srgbClr val="C00000"/>
                </a:solidFill>
                <a:effectLst/>
              </a:rPr>
              <a:t>灵活风机</a:t>
            </a:r>
            <a:r>
              <a:rPr lang="zh-CN" altLang="en-US" sz="3200" kern="0" dirty="0">
                <a:effectLst/>
              </a:rPr>
              <a:t>建模及运行</a:t>
            </a:r>
          </a:p>
        </p:txBody>
      </p:sp>
      <p:sp>
        <p:nvSpPr>
          <p:cNvPr id="9" name="矩形 4">
            <a:extLst>
              <a:ext uri="{FF2B5EF4-FFF2-40B4-BE49-F238E27FC236}">
                <a16:creationId xmlns:a16="http://schemas.microsoft.com/office/drawing/2014/main" id="{6EE12FA4-8F20-48E2-BF34-C06AF2B51CFA}"/>
              </a:ext>
            </a:extLst>
          </p:cNvPr>
          <p:cNvSpPr/>
          <p:nvPr/>
        </p:nvSpPr>
        <p:spPr>
          <a:xfrm>
            <a:off x="654947" y="1297518"/>
            <a:ext cx="8136904" cy="5455211"/>
          </a:xfrm>
          <a:prstGeom prst="rect">
            <a:avLst/>
          </a:prstGeom>
        </p:spPr>
        <p:txBody>
          <a:bodyPr wrap="square">
            <a:spAutoFit/>
          </a:bodyPr>
          <a:lstStyle/>
          <a:p>
            <a:pPr marL="0" marR="0" lvl="0" indent="0" algn="just" defTabSz="914400" rtl="0" eaLnBrk="1" fontAlgn="auto" latinLnBrk="0" hangingPunct="1">
              <a:lnSpc>
                <a:spcPct val="105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研究成果</a:t>
            </a: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p>
          <a:p>
            <a:pPr marL="0" marR="0" lvl="0" indent="0" algn="just" defTabSz="914400" rtl="0" eaLnBrk="1" fontAlgn="auto" latinLnBrk="0" hangingPunct="1">
              <a:lnSpc>
                <a:spcPct val="105000"/>
              </a:lnSpc>
              <a:spcBef>
                <a:spcPts val="0"/>
              </a:spcBef>
              <a:spcAft>
                <a:spcPts val="0"/>
              </a:spcAft>
              <a:buClrTx/>
              <a:buSzTx/>
              <a:buFontTx/>
              <a:buNone/>
              <a:tabLst/>
              <a:defRPr/>
            </a:pP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800100" marR="0" lvl="1" indent="-342900" algn="just" defTabSz="914400" rtl="0" eaLnBrk="1" fontAlgn="auto" latinLnBrk="0" hangingPunct="1">
              <a:lnSpc>
                <a:spcPct val="125000"/>
              </a:lnSpc>
              <a:spcBef>
                <a:spcPts val="0"/>
              </a:spcBef>
              <a:spcAft>
                <a:spcPts val="0"/>
              </a:spcAft>
              <a:buClrTx/>
              <a:buSzTx/>
              <a:buFont typeface="Symbol" panose="05050102010706020507" pitchFamily="18" charset="2"/>
              <a:buChar char=""/>
              <a:tabLst/>
              <a:defRPr/>
            </a:pPr>
            <a:r>
              <a:rPr lang="zh-CN" altLang="en-US" sz="2000" dirty="0">
                <a:solidFill>
                  <a:prstClr val="black"/>
                </a:solidFill>
                <a:latin typeface="微软雅黑" panose="020B0503020204020204" pitchFamily="34" charset="-122"/>
                <a:ea typeface="微软雅黑" panose="020B0503020204020204" pitchFamily="34" charset="-122"/>
              </a:rPr>
              <a:t>内嵌</a:t>
            </a:r>
            <a:r>
              <a:rPr lang="en-US" altLang="zh-CN" sz="2000" dirty="0">
                <a:solidFill>
                  <a:prstClr val="black"/>
                </a:solidFill>
                <a:latin typeface="微软雅黑" panose="020B0503020204020204" pitchFamily="34" charset="-122"/>
                <a:ea typeface="微软雅黑" panose="020B0503020204020204" pitchFamily="34" charset="-122"/>
              </a:rPr>
              <a:t>AA-CAES</a:t>
            </a:r>
            <a:r>
              <a:rPr lang="zh-CN" altLang="en-US" sz="2000" dirty="0">
                <a:solidFill>
                  <a:prstClr val="black"/>
                </a:solidFill>
                <a:latin typeface="微软雅黑" panose="020B0503020204020204" pitchFamily="34" charset="-122"/>
                <a:ea typeface="微软雅黑" panose="020B0503020204020204" pitchFamily="34" charset="-122"/>
              </a:rPr>
              <a:t>的可调度风机设计及运行模型 </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能量</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双备用</a:t>
            </a:r>
            <a:r>
              <a:rPr lang="en-US" altLang="zh-CN" sz="2000" dirty="0">
                <a:solidFill>
                  <a:prstClr val="black"/>
                </a:solidFill>
                <a:latin typeface="微软雅黑" panose="020B0503020204020204" pitchFamily="34" charset="-122"/>
                <a:ea typeface="微软雅黑" panose="020B0503020204020204" pitchFamily="34" charset="-122"/>
              </a:rPr>
              <a:t>)</a:t>
            </a:r>
          </a:p>
          <a:p>
            <a:pPr marL="800100" marR="0" lvl="1" indent="-342900" algn="just" defTabSz="914400" rtl="0" eaLnBrk="1" fontAlgn="auto" latinLnBrk="0" hangingPunct="1">
              <a:lnSpc>
                <a:spcPct val="125000"/>
              </a:lnSpc>
              <a:spcBef>
                <a:spcPts val="0"/>
              </a:spcBef>
              <a:spcAft>
                <a:spcPts val="0"/>
              </a:spcAft>
              <a:buClrTx/>
              <a:buSzTx/>
              <a:buFont typeface="Symbol" panose="05050102010706020507" pitchFamily="18" charset="2"/>
              <a:buChar char=""/>
              <a:tabLst/>
              <a:defRPr/>
            </a:pPr>
            <a:r>
              <a:rPr lang="zh-CN" altLang="en-US" sz="2000" dirty="0">
                <a:solidFill>
                  <a:prstClr val="black"/>
                </a:solidFill>
                <a:latin typeface="微软雅黑" panose="020B0503020204020204" pitchFamily="34" charset="-122"/>
                <a:ea typeface="微软雅黑" panose="020B0503020204020204" pitchFamily="34" charset="-122"/>
              </a:rPr>
              <a:t>可用于灵活风机初步选址规划的发电能力分析（中国</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美国）</a:t>
            </a:r>
            <a:endParaRPr lang="en-US" altLang="zh-CN" sz="2000" dirty="0">
              <a:solidFill>
                <a:prstClr val="black"/>
              </a:solidFill>
              <a:latin typeface="微软雅黑" panose="020B0503020204020204" pitchFamily="34" charset="-122"/>
              <a:ea typeface="微软雅黑" panose="020B0503020204020204" pitchFamily="34" charset="-122"/>
            </a:endParaRPr>
          </a:p>
          <a:p>
            <a:pPr marL="800100" lvl="1" indent="-342900" algn="just">
              <a:lnSpc>
                <a:spcPct val="125000"/>
              </a:lnSpc>
              <a:buFont typeface="Symbol" panose="05050102010706020507" pitchFamily="18" charset="2"/>
              <a:buChar char=""/>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面向日前电量</a:t>
            </a:r>
            <a:r>
              <a:rPr lang="zh-CN" altLang="en-US" sz="2000" dirty="0">
                <a:solidFill>
                  <a:prstClr val="black"/>
                </a:solidFill>
                <a:latin typeface="微软雅黑" panose="020B0503020204020204" pitchFamily="34" charset="-122"/>
                <a:ea typeface="微软雅黑" panose="020B0503020204020204" pitchFamily="34" charset="-122"/>
              </a:rPr>
              <a:t>市场的灵活风机竞</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标策略（美国六大电力市场）</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800100" lvl="1" indent="-342900" algn="just">
              <a:lnSpc>
                <a:spcPct val="125000"/>
              </a:lnSpc>
              <a:buFont typeface="Symbol" panose="05050102010706020507" pitchFamily="18" charset="2"/>
              <a:buChar char=""/>
              <a:defRPr/>
            </a:pPr>
            <a:r>
              <a:rPr lang="zh-CN" altLang="en-US" sz="2000" dirty="0">
                <a:solidFill>
                  <a:prstClr val="black"/>
                </a:solidFill>
                <a:latin typeface="微软雅黑" panose="020B0503020204020204" pitchFamily="34" charset="-122"/>
                <a:ea typeface="微软雅黑" panose="020B0503020204020204" pitchFamily="34" charset="-122"/>
              </a:rPr>
              <a:t>含灵活风机的风电电力系统调度运行（蒙西电网算例）</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800100" lvl="1" indent="-342900" algn="just">
              <a:lnSpc>
                <a:spcPct val="125000"/>
              </a:lnSpc>
              <a:buFont typeface="Symbol" panose="05050102010706020507" pitchFamily="18" charset="2"/>
              <a:buChar char=""/>
              <a:defRPr/>
            </a:pPr>
            <a:endParaRPr lang="en-US" altLang="zh-CN" sz="2000" dirty="0">
              <a:solidFill>
                <a:prstClr val="black"/>
              </a:solidFill>
              <a:latin typeface="微软雅黑" panose="020B0503020204020204" pitchFamily="34" charset="-122"/>
              <a:ea typeface="微软雅黑" panose="020B0503020204020204" pitchFamily="34" charset="-122"/>
            </a:endParaRPr>
          </a:p>
          <a:p>
            <a:pPr lvl="0" algn="just">
              <a:lnSpc>
                <a:spcPct val="105000"/>
              </a:lnSpc>
              <a:defRPr/>
            </a:pPr>
            <a:r>
              <a:rPr lang="zh-CN" altLang="en-US" sz="2200" dirty="0">
                <a:solidFill>
                  <a:prstClr val="black"/>
                </a:solidFill>
                <a:latin typeface="微软雅黑" panose="020B0503020204020204" pitchFamily="34" charset="-122"/>
                <a:ea typeface="微软雅黑" panose="020B0503020204020204" pitchFamily="34" charset="-122"/>
              </a:rPr>
              <a:t>支撑材料</a:t>
            </a:r>
            <a:r>
              <a:rPr lang="en-US" altLang="zh-CN" sz="2200" dirty="0">
                <a:solidFill>
                  <a:prstClr val="black"/>
                </a:solidFill>
                <a:latin typeface="微软雅黑" panose="020B0503020204020204" pitchFamily="34" charset="-122"/>
                <a:ea typeface="微软雅黑" panose="020B0503020204020204" pitchFamily="34" charset="-122"/>
              </a:rPr>
              <a:t>: </a:t>
            </a:r>
          </a:p>
          <a:p>
            <a:pPr lvl="0" algn="just">
              <a:lnSpc>
                <a:spcPct val="105000"/>
              </a:lnSpc>
              <a:defRPr/>
            </a:pPr>
            <a:endParaRPr lang="en-US" altLang="zh-CN" sz="2200" dirty="0">
              <a:solidFill>
                <a:prstClr val="black"/>
              </a:solidFill>
              <a:latin typeface="微软雅黑" panose="020B0503020204020204" pitchFamily="34" charset="-122"/>
              <a:ea typeface="微软雅黑" panose="020B0503020204020204" pitchFamily="34" charset="-122"/>
            </a:endParaRPr>
          </a:p>
          <a:p>
            <a:pPr lvl="1" algn="just">
              <a:lnSpc>
                <a:spcPct val="105000"/>
              </a:lnSpc>
              <a:defRPr/>
            </a:pPr>
            <a:r>
              <a:rPr kumimoji="1" lang="en-US" altLang="zh-CN" b="1" kern="0" dirty="0">
                <a:solidFill>
                  <a:prstClr val="black"/>
                </a:solidFill>
                <a:latin typeface="Times New Roman"/>
                <a:ea typeface="宋体"/>
              </a:rPr>
              <a:t>1</a:t>
            </a:r>
            <a:r>
              <a:rPr kumimoji="1" lang="zh-CN" altLang="en-US" b="1" kern="0" dirty="0">
                <a:solidFill>
                  <a:prstClr val="black"/>
                </a:solidFill>
                <a:latin typeface="Times New Roman"/>
                <a:ea typeface="宋体"/>
              </a:rPr>
              <a:t>）</a:t>
            </a:r>
            <a:r>
              <a:rPr kumimoji="1" lang="en-US" altLang="zh-CN" b="1" kern="0" dirty="0">
                <a:solidFill>
                  <a:prstClr val="black"/>
                </a:solidFill>
                <a:latin typeface="Times New Roman"/>
                <a:ea typeface="宋体"/>
              </a:rPr>
              <a:t>Li Rui</a:t>
            </a:r>
            <a:r>
              <a:rPr kumimoji="1" lang="en-US" altLang="zh-CN" kern="0" dirty="0">
                <a:solidFill>
                  <a:prstClr val="black"/>
                </a:solidFill>
                <a:latin typeface="Times New Roman"/>
                <a:ea typeface="宋体"/>
              </a:rPr>
              <a:t>, Mei </a:t>
            </a:r>
            <a:r>
              <a:rPr kumimoji="1" lang="en-US" altLang="zh-CN" kern="0" dirty="0" err="1">
                <a:solidFill>
                  <a:prstClr val="black"/>
                </a:solidFill>
                <a:latin typeface="Times New Roman"/>
                <a:ea typeface="宋体"/>
              </a:rPr>
              <a:t>Shengwei</a:t>
            </a:r>
            <a:r>
              <a:rPr kumimoji="1" lang="en-US" altLang="zh-CN" kern="0" dirty="0">
                <a:solidFill>
                  <a:prstClr val="black"/>
                </a:solidFill>
                <a:latin typeface="Times New Roman"/>
                <a:ea typeface="宋体"/>
              </a:rPr>
              <a:t>*, Michael B. McElroy*, et al. Design of Hybrid Wind Turbine with Embedded Mechanical Storage Providing Dispatch Capability. </a:t>
            </a:r>
            <a:r>
              <a:rPr kumimoji="1" lang="en-US" altLang="zh-CN" b="1" i="1" kern="0" dirty="0">
                <a:solidFill>
                  <a:srgbClr val="C00000"/>
                </a:solidFill>
                <a:latin typeface="Times New Roman"/>
                <a:ea typeface="宋体"/>
              </a:rPr>
              <a:t>Science</a:t>
            </a:r>
            <a:r>
              <a:rPr kumimoji="1" lang="en-US" altLang="zh-CN" kern="0" dirty="0">
                <a:solidFill>
                  <a:prstClr val="black"/>
                </a:solidFill>
                <a:latin typeface="Times New Roman"/>
                <a:ea typeface="宋体"/>
              </a:rPr>
              <a:t>, 2019. (</a:t>
            </a:r>
            <a:r>
              <a:rPr kumimoji="1" lang="zh-CN" altLang="en-US" kern="0" dirty="0">
                <a:solidFill>
                  <a:prstClr val="black"/>
                </a:solidFill>
                <a:latin typeface="Times New Roman"/>
                <a:ea typeface="宋体"/>
              </a:rPr>
              <a:t>一审</a:t>
            </a:r>
            <a:r>
              <a:rPr kumimoji="1" lang="en-US" altLang="zh-CN" kern="0" dirty="0">
                <a:solidFill>
                  <a:prstClr val="black"/>
                </a:solidFill>
                <a:latin typeface="Times New Roman"/>
                <a:ea typeface="宋体"/>
              </a:rPr>
              <a:t>) </a:t>
            </a:r>
          </a:p>
          <a:p>
            <a:pPr lvl="1" algn="just">
              <a:lnSpc>
                <a:spcPct val="105000"/>
              </a:lnSpc>
              <a:defRPr/>
            </a:pPr>
            <a:r>
              <a:rPr kumimoji="1" lang="en-US" altLang="zh-CN" kern="0" dirty="0">
                <a:solidFill>
                  <a:prstClr val="black"/>
                </a:solidFill>
                <a:latin typeface="Times New Roman"/>
                <a:ea typeface="宋体"/>
              </a:rPr>
              <a:t>2</a:t>
            </a:r>
            <a:r>
              <a:rPr kumimoji="1" lang="zh-CN" altLang="en-US" kern="0" dirty="0">
                <a:solidFill>
                  <a:prstClr val="black"/>
                </a:solidFill>
                <a:latin typeface="Times New Roman"/>
                <a:ea typeface="宋体"/>
              </a:rPr>
              <a:t>）</a:t>
            </a:r>
            <a:r>
              <a:rPr kumimoji="1" lang="en-US" altLang="zh-CN" kern="0" dirty="0">
                <a:solidFill>
                  <a:prstClr val="black"/>
                </a:solidFill>
                <a:latin typeface="Times New Roman"/>
                <a:ea typeface="宋体"/>
              </a:rPr>
              <a:t>Cheng Jie, </a:t>
            </a:r>
            <a:r>
              <a:rPr kumimoji="1" lang="en-US" altLang="zh-CN" b="1" kern="0" dirty="0">
                <a:solidFill>
                  <a:prstClr val="black"/>
                </a:solidFill>
                <a:latin typeface="Times New Roman"/>
                <a:ea typeface="宋体"/>
              </a:rPr>
              <a:t>Li Rui*, </a:t>
            </a:r>
            <a:r>
              <a:rPr kumimoji="1" lang="en-US" altLang="zh-CN" kern="0" dirty="0">
                <a:solidFill>
                  <a:prstClr val="black"/>
                </a:solidFill>
                <a:latin typeface="Times New Roman"/>
                <a:ea typeface="宋体"/>
              </a:rPr>
              <a:t>F. Fred </a:t>
            </a:r>
            <a:r>
              <a:rPr kumimoji="1" lang="en-US" altLang="zh-CN" kern="0" dirty="0" err="1">
                <a:solidFill>
                  <a:prstClr val="black"/>
                </a:solidFill>
                <a:latin typeface="Times New Roman"/>
                <a:ea typeface="宋体"/>
              </a:rPr>
              <a:t>Choobineh</a:t>
            </a:r>
            <a:r>
              <a:rPr kumimoji="1" lang="en-US" altLang="zh-CN" kern="0" dirty="0">
                <a:solidFill>
                  <a:prstClr val="black"/>
                </a:solidFill>
                <a:latin typeface="Times New Roman"/>
                <a:ea typeface="宋体"/>
              </a:rPr>
              <a:t>, Mei </a:t>
            </a:r>
            <a:r>
              <a:rPr kumimoji="1" lang="en-US" altLang="zh-CN" kern="0" dirty="0" err="1">
                <a:solidFill>
                  <a:prstClr val="black"/>
                </a:solidFill>
                <a:latin typeface="Times New Roman"/>
                <a:ea typeface="宋体"/>
              </a:rPr>
              <a:t>Shengwei</a:t>
            </a:r>
            <a:r>
              <a:rPr kumimoji="1" lang="en-US" altLang="zh-CN" kern="0" dirty="0">
                <a:solidFill>
                  <a:prstClr val="black"/>
                </a:solidFill>
                <a:latin typeface="Times New Roman"/>
                <a:ea typeface="宋体"/>
              </a:rPr>
              <a:t>,</a:t>
            </a:r>
            <a:r>
              <a:rPr kumimoji="1" lang="zh-CN" altLang="en-US" kern="0" dirty="0">
                <a:solidFill>
                  <a:prstClr val="black"/>
                </a:solidFill>
                <a:latin typeface="Times New Roman"/>
                <a:ea typeface="宋体"/>
              </a:rPr>
              <a:t> </a:t>
            </a:r>
            <a:r>
              <a:rPr kumimoji="1" lang="en-US" altLang="zh-CN" kern="0" dirty="0">
                <a:solidFill>
                  <a:prstClr val="black"/>
                </a:solidFill>
                <a:latin typeface="Times New Roman"/>
                <a:ea typeface="宋体"/>
              </a:rPr>
              <a:t>et</a:t>
            </a:r>
            <a:r>
              <a:rPr kumimoji="1" lang="zh-CN" altLang="en-US" kern="0" dirty="0">
                <a:solidFill>
                  <a:prstClr val="black"/>
                </a:solidFill>
                <a:latin typeface="Times New Roman"/>
                <a:ea typeface="宋体"/>
              </a:rPr>
              <a:t> </a:t>
            </a:r>
            <a:r>
              <a:rPr kumimoji="1" lang="en-US" altLang="zh-CN" kern="0" dirty="0">
                <a:solidFill>
                  <a:prstClr val="black"/>
                </a:solidFill>
                <a:latin typeface="Times New Roman"/>
                <a:ea typeface="宋体"/>
              </a:rPr>
              <a:t>al. Dispatchable Generation of a Novel Compressed-Air Assisted Wind Turbine and Its Operation Mechanism. </a:t>
            </a:r>
            <a:r>
              <a:rPr kumimoji="1" lang="en-US" altLang="zh-CN" b="1" i="1" kern="0" dirty="0">
                <a:solidFill>
                  <a:prstClr val="black"/>
                </a:solidFill>
                <a:latin typeface="Times New Roman"/>
                <a:ea typeface="宋体"/>
              </a:rPr>
              <a:t>IEEE Transactions on Sustainable Energy</a:t>
            </a:r>
            <a:r>
              <a:rPr kumimoji="1" lang="en-US" altLang="zh-CN" kern="0" dirty="0">
                <a:solidFill>
                  <a:prstClr val="black"/>
                </a:solidFill>
                <a:latin typeface="Times New Roman"/>
                <a:ea typeface="宋体"/>
              </a:rPr>
              <a:t>, 2018. (</a:t>
            </a:r>
            <a:r>
              <a:rPr kumimoji="1" lang="en-US" altLang="zh-CN" kern="0" dirty="0">
                <a:solidFill>
                  <a:prstClr val="black"/>
                </a:solidFill>
                <a:latin typeface="Times New Roman"/>
              </a:rPr>
              <a:t>E</a:t>
            </a:r>
            <a:r>
              <a:rPr kumimoji="1" lang="en-US" altLang="zh-CN" kern="0" dirty="0">
                <a:solidFill>
                  <a:prstClr val="black"/>
                </a:solidFill>
                <a:latin typeface="Times New Roman"/>
                <a:ea typeface="宋体"/>
              </a:rPr>
              <a:t>arly access)</a:t>
            </a:r>
          </a:p>
          <a:p>
            <a:pPr lvl="1" algn="just">
              <a:lnSpc>
                <a:spcPct val="105000"/>
              </a:lnSpc>
              <a:defRPr/>
            </a:pPr>
            <a:endParaRPr kumimoji="1" lang="en-US" altLang="zh-CN" kern="0" dirty="0">
              <a:solidFill>
                <a:prstClr val="black"/>
              </a:solidFill>
              <a:latin typeface="Times New Roman"/>
              <a:ea typeface="宋体"/>
            </a:endParaRPr>
          </a:p>
        </p:txBody>
      </p:sp>
      <p:sp>
        <p:nvSpPr>
          <p:cNvPr id="4" name="Slide Number Placeholder 3">
            <a:extLst>
              <a:ext uri="{FF2B5EF4-FFF2-40B4-BE49-F238E27FC236}">
                <a16:creationId xmlns:a16="http://schemas.microsoft.com/office/drawing/2014/main" id="{9A4B459D-F121-4727-8BB6-CD7CAE37B2BD}"/>
              </a:ext>
            </a:extLst>
          </p:cNvPr>
          <p:cNvSpPr>
            <a:spLocks noGrp="1"/>
          </p:cNvSpPr>
          <p:nvPr>
            <p:ph type="sldNum" sz="quarter" idx="12"/>
          </p:nvPr>
        </p:nvSpPr>
        <p:spPr/>
        <p:txBody>
          <a:bodyPr/>
          <a:lstStyle/>
          <a:p>
            <a:fld id="{7D9BB5D0-35E4-459D-AEF3-FE4D7C45CC19}" type="slidenum">
              <a:rPr lang="zh-CN" altLang="en-US" smtClean="0"/>
              <a:pPr/>
              <a:t>39</a:t>
            </a:fld>
            <a:r>
              <a:rPr lang="en-US" altLang="zh-CN"/>
              <a:t>/42</a:t>
            </a:r>
            <a:endParaRPr lang="zh-CN" altLang="en-US" dirty="0"/>
          </a:p>
        </p:txBody>
      </p:sp>
    </p:spTree>
    <p:extLst>
      <p:ext uri="{BB962C8B-B14F-4D97-AF65-F5344CB8AC3E}">
        <p14:creationId xmlns:p14="http://schemas.microsoft.com/office/powerpoint/2010/main" val="1573095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5A680EA-D6E7-4119-9D09-98C2FA85FFC9}"/>
              </a:ext>
            </a:extLst>
          </p:cNvPr>
          <p:cNvGraphicFramePr>
            <a:graphicFrameLocks noGrp="1"/>
          </p:cNvGraphicFramePr>
          <p:nvPr>
            <p:extLst>
              <p:ext uri="{D42A27DB-BD31-4B8C-83A1-F6EECF244321}">
                <p14:modId xmlns:p14="http://schemas.microsoft.com/office/powerpoint/2010/main" val="1785240289"/>
              </p:ext>
            </p:extLst>
          </p:nvPr>
        </p:nvGraphicFramePr>
        <p:xfrm>
          <a:off x="621206" y="1515340"/>
          <a:ext cx="7997139" cy="2090334"/>
        </p:xfrm>
        <a:graphic>
          <a:graphicData uri="http://schemas.openxmlformats.org/drawingml/2006/table">
            <a:tbl>
              <a:tblPr>
                <a:tableStyleId>{5C22544A-7EE6-4342-B048-85BDC9FD1C3A}</a:tableStyleId>
              </a:tblPr>
              <a:tblGrid>
                <a:gridCol w="1265482">
                  <a:extLst>
                    <a:ext uri="{9D8B030D-6E8A-4147-A177-3AD203B41FA5}">
                      <a16:colId xmlns:a16="http://schemas.microsoft.com/office/drawing/2014/main" val="2480404669"/>
                    </a:ext>
                  </a:extLst>
                </a:gridCol>
                <a:gridCol w="1265482">
                  <a:extLst>
                    <a:ext uri="{9D8B030D-6E8A-4147-A177-3AD203B41FA5}">
                      <a16:colId xmlns:a16="http://schemas.microsoft.com/office/drawing/2014/main" val="3916396056"/>
                    </a:ext>
                  </a:extLst>
                </a:gridCol>
                <a:gridCol w="1265482">
                  <a:extLst>
                    <a:ext uri="{9D8B030D-6E8A-4147-A177-3AD203B41FA5}">
                      <a16:colId xmlns:a16="http://schemas.microsoft.com/office/drawing/2014/main" val="1182679678"/>
                    </a:ext>
                  </a:extLst>
                </a:gridCol>
                <a:gridCol w="1560127">
                  <a:extLst>
                    <a:ext uri="{9D8B030D-6E8A-4147-A177-3AD203B41FA5}">
                      <a16:colId xmlns:a16="http://schemas.microsoft.com/office/drawing/2014/main" val="2061793937"/>
                    </a:ext>
                  </a:extLst>
                </a:gridCol>
                <a:gridCol w="1375084">
                  <a:extLst>
                    <a:ext uri="{9D8B030D-6E8A-4147-A177-3AD203B41FA5}">
                      <a16:colId xmlns:a16="http://schemas.microsoft.com/office/drawing/2014/main" val="1511169814"/>
                    </a:ext>
                  </a:extLst>
                </a:gridCol>
                <a:gridCol w="1265482">
                  <a:extLst>
                    <a:ext uri="{9D8B030D-6E8A-4147-A177-3AD203B41FA5}">
                      <a16:colId xmlns:a16="http://schemas.microsoft.com/office/drawing/2014/main" val="1842380655"/>
                    </a:ext>
                  </a:extLst>
                </a:gridCol>
              </a:tblGrid>
              <a:tr h="348389">
                <a:tc>
                  <a:txBody>
                    <a:bodyPr/>
                    <a:lstStyle/>
                    <a:p>
                      <a:pPr algn="ctr" fontAlgn="ctr"/>
                      <a:r>
                        <a:rPr lang="zh-CN" altLang="en-US" sz="1800" b="1" u="none" strike="noStrike" dirty="0">
                          <a:effectLst/>
                          <a:latin typeface="times" panose="02020603050405020304" pitchFamily="18" charset="0"/>
                          <a:cs typeface="times" panose="02020603050405020304" pitchFamily="18" charset="0"/>
                        </a:rPr>
                        <a:t>年份</a:t>
                      </a:r>
                      <a:endParaRPr lang="zh-CN" altLang="en-US" sz="1800" b="1"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sz="1800" b="1" u="none" strike="noStrike" dirty="0">
                          <a:effectLst/>
                          <a:latin typeface="times" panose="02020603050405020304" pitchFamily="18" charset="0"/>
                          <a:cs typeface="times" panose="02020603050405020304" pitchFamily="18" charset="0"/>
                        </a:rPr>
                        <a:t>CAISO</a:t>
                      </a:r>
                      <a:endParaRPr lang="en-US" sz="1800" b="1"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sz="1800" b="1" u="none" strike="noStrike" dirty="0">
                          <a:effectLst/>
                          <a:latin typeface="times" panose="02020603050405020304" pitchFamily="18" charset="0"/>
                          <a:cs typeface="times" panose="02020603050405020304" pitchFamily="18" charset="0"/>
                        </a:rPr>
                        <a:t>ERCOT</a:t>
                      </a:r>
                      <a:endParaRPr lang="en-US" sz="1800" b="1"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sz="1800" b="1" u="none" strike="noStrike" dirty="0">
                          <a:effectLst/>
                          <a:latin typeface="times" panose="02020603050405020304" pitchFamily="18" charset="0"/>
                          <a:cs typeface="times" panose="02020603050405020304" pitchFamily="18" charset="0"/>
                        </a:rPr>
                        <a:t>NYISO</a:t>
                      </a:r>
                      <a:endParaRPr lang="en-US" sz="1800" b="1"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sz="1800" b="1" u="none" strike="noStrike" dirty="0">
                          <a:effectLst/>
                          <a:latin typeface="times" panose="02020603050405020304" pitchFamily="18" charset="0"/>
                          <a:cs typeface="times" panose="02020603050405020304" pitchFamily="18" charset="0"/>
                        </a:rPr>
                        <a:t>PJM</a:t>
                      </a:r>
                      <a:endParaRPr lang="en-US" sz="1800" b="1"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sz="1800" b="1" u="none" strike="noStrike" dirty="0">
                          <a:effectLst/>
                          <a:latin typeface="times" panose="02020603050405020304" pitchFamily="18" charset="0"/>
                          <a:cs typeface="times" panose="02020603050405020304" pitchFamily="18" charset="0"/>
                        </a:rPr>
                        <a:t>ISO-NE</a:t>
                      </a:r>
                      <a:endParaRPr lang="en-US" sz="1800" b="1"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extLst>
                  <a:ext uri="{0D108BD9-81ED-4DB2-BD59-A6C34878D82A}">
                    <a16:rowId xmlns:a16="http://schemas.microsoft.com/office/drawing/2014/main" val="2699135773"/>
                  </a:ext>
                </a:extLst>
              </a:tr>
              <a:tr h="348389">
                <a:tc>
                  <a:txBody>
                    <a:bodyPr/>
                    <a:lstStyle/>
                    <a:p>
                      <a:pPr algn="ctr" fontAlgn="ctr"/>
                      <a:r>
                        <a:rPr lang="en-US" altLang="zh-CN" sz="1800" b="1" u="none" strike="noStrike" dirty="0">
                          <a:effectLst/>
                          <a:latin typeface="times" panose="02020603050405020304" pitchFamily="18" charset="0"/>
                          <a:cs typeface="times" panose="02020603050405020304" pitchFamily="18" charset="0"/>
                        </a:rPr>
                        <a:t>2013</a:t>
                      </a:r>
                      <a:endParaRPr lang="en-US" altLang="zh-CN" sz="1800" b="1"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altLang="zh-CN" sz="1800" u="none" strike="noStrike" dirty="0">
                          <a:effectLst/>
                          <a:latin typeface="times" panose="02020603050405020304" pitchFamily="18" charset="0"/>
                          <a:cs typeface="times" panose="02020603050405020304" pitchFamily="18" charset="0"/>
                        </a:rPr>
                        <a:t>2.26%</a:t>
                      </a:r>
                      <a:endParaRPr lang="en-US" altLang="zh-CN" sz="1800" b="0"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altLang="zh-CN" sz="1800" u="none" strike="noStrike" dirty="0">
                          <a:effectLst/>
                          <a:latin typeface="times" panose="02020603050405020304" pitchFamily="18" charset="0"/>
                          <a:cs typeface="times" panose="02020603050405020304" pitchFamily="18" charset="0"/>
                        </a:rPr>
                        <a:t>0.29%</a:t>
                      </a:r>
                      <a:endParaRPr lang="en-US" altLang="zh-CN" sz="1800" b="0"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altLang="zh-CN" sz="1800" u="none" strike="noStrike">
                          <a:effectLst/>
                          <a:latin typeface="times" panose="02020603050405020304" pitchFamily="18" charset="0"/>
                          <a:cs typeface="times" panose="02020603050405020304" pitchFamily="18" charset="0"/>
                        </a:rPr>
                        <a:t>1.37%</a:t>
                      </a:r>
                      <a:endParaRPr lang="en-US" altLang="zh-CN" sz="1800" b="0" i="0" u="none" strike="noStrike">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altLang="zh-CN" sz="1800" u="none" strike="noStrike">
                          <a:effectLst/>
                          <a:latin typeface="times" panose="02020603050405020304" pitchFamily="18" charset="0"/>
                          <a:cs typeface="times" panose="02020603050405020304" pitchFamily="18" charset="0"/>
                        </a:rPr>
                        <a:t>2.41%</a:t>
                      </a:r>
                      <a:endParaRPr lang="en-US" altLang="zh-CN" sz="1800" b="0" i="0" u="none" strike="noStrike">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altLang="zh-CN" sz="1800" u="none" strike="noStrike" dirty="0">
                          <a:effectLst/>
                          <a:latin typeface="times" panose="02020603050405020304" pitchFamily="18" charset="0"/>
                          <a:cs typeface="times" panose="02020603050405020304" pitchFamily="18" charset="0"/>
                        </a:rPr>
                        <a:t>0.00%</a:t>
                      </a:r>
                      <a:endParaRPr lang="en-US" altLang="zh-CN" sz="1800" b="0"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extLst>
                  <a:ext uri="{0D108BD9-81ED-4DB2-BD59-A6C34878D82A}">
                    <a16:rowId xmlns:a16="http://schemas.microsoft.com/office/drawing/2014/main" val="2845431099"/>
                  </a:ext>
                </a:extLst>
              </a:tr>
              <a:tr h="348389">
                <a:tc>
                  <a:txBody>
                    <a:bodyPr/>
                    <a:lstStyle/>
                    <a:p>
                      <a:pPr algn="ctr" fontAlgn="ctr"/>
                      <a:r>
                        <a:rPr lang="en-US" altLang="zh-CN" sz="1800" b="1" u="none" strike="noStrike" dirty="0">
                          <a:effectLst/>
                          <a:latin typeface="times" panose="02020603050405020304" pitchFamily="18" charset="0"/>
                          <a:cs typeface="times" panose="02020603050405020304" pitchFamily="18" charset="0"/>
                        </a:rPr>
                        <a:t>2014</a:t>
                      </a:r>
                      <a:endParaRPr lang="en-US" altLang="zh-CN" sz="1800" b="1"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altLang="zh-CN" sz="1800" u="none" strike="noStrike" dirty="0">
                          <a:effectLst/>
                          <a:latin typeface="times" panose="02020603050405020304" pitchFamily="18" charset="0"/>
                          <a:cs typeface="times" panose="02020603050405020304" pitchFamily="18" charset="0"/>
                        </a:rPr>
                        <a:t>5.03%</a:t>
                      </a:r>
                      <a:endParaRPr lang="en-US" altLang="zh-CN" sz="1800" b="0"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altLang="zh-CN" sz="1800" u="none" strike="noStrike" dirty="0">
                          <a:effectLst/>
                          <a:latin typeface="times" panose="02020603050405020304" pitchFamily="18" charset="0"/>
                          <a:cs typeface="times" panose="02020603050405020304" pitchFamily="18" charset="0"/>
                        </a:rPr>
                        <a:t>0.67%</a:t>
                      </a:r>
                      <a:endParaRPr lang="en-US" altLang="zh-CN" sz="1800" b="0"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altLang="zh-CN" sz="1800" u="none" strike="noStrike" dirty="0">
                          <a:effectLst/>
                          <a:latin typeface="times" panose="02020603050405020304" pitchFamily="18" charset="0"/>
                          <a:cs typeface="times" panose="02020603050405020304" pitchFamily="18" charset="0"/>
                        </a:rPr>
                        <a:t>2.13%</a:t>
                      </a:r>
                      <a:endParaRPr lang="en-US" altLang="zh-CN" sz="1800" b="0"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altLang="zh-CN" sz="1800" u="none" strike="noStrike">
                          <a:effectLst/>
                          <a:latin typeface="times" panose="02020603050405020304" pitchFamily="18" charset="0"/>
                          <a:cs typeface="times" panose="02020603050405020304" pitchFamily="18" charset="0"/>
                        </a:rPr>
                        <a:t>5.24%</a:t>
                      </a:r>
                      <a:endParaRPr lang="en-US" altLang="zh-CN" sz="1800" b="0" i="0" u="none" strike="noStrike">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altLang="zh-CN" sz="1800" u="none" strike="noStrike" dirty="0">
                          <a:effectLst/>
                          <a:latin typeface="times" panose="02020603050405020304" pitchFamily="18" charset="0"/>
                          <a:cs typeface="times" panose="02020603050405020304" pitchFamily="18" charset="0"/>
                        </a:rPr>
                        <a:t>0.76%</a:t>
                      </a:r>
                      <a:endParaRPr lang="en-US" altLang="zh-CN" sz="1800" b="0"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extLst>
                  <a:ext uri="{0D108BD9-81ED-4DB2-BD59-A6C34878D82A}">
                    <a16:rowId xmlns:a16="http://schemas.microsoft.com/office/drawing/2014/main" val="3619536847"/>
                  </a:ext>
                </a:extLst>
              </a:tr>
              <a:tr h="348389">
                <a:tc>
                  <a:txBody>
                    <a:bodyPr/>
                    <a:lstStyle/>
                    <a:p>
                      <a:pPr algn="ctr" fontAlgn="ctr"/>
                      <a:r>
                        <a:rPr lang="en-US" altLang="zh-CN" sz="1800" b="1" u="none" strike="noStrike" dirty="0">
                          <a:effectLst/>
                          <a:latin typeface="times" panose="02020603050405020304" pitchFamily="18" charset="0"/>
                          <a:cs typeface="times" panose="02020603050405020304" pitchFamily="18" charset="0"/>
                        </a:rPr>
                        <a:t>2015</a:t>
                      </a:r>
                      <a:endParaRPr lang="en-US" altLang="zh-CN" sz="1800" b="1"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altLang="zh-CN" sz="1800" u="none" strike="noStrike" dirty="0">
                          <a:effectLst/>
                          <a:latin typeface="times" panose="02020603050405020304" pitchFamily="18" charset="0"/>
                          <a:cs typeface="times" panose="02020603050405020304" pitchFamily="18" charset="0"/>
                        </a:rPr>
                        <a:t>5.40%</a:t>
                      </a:r>
                      <a:endParaRPr lang="en-US" altLang="zh-CN" sz="1800" b="0"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altLang="zh-CN" sz="1800" u="none" strike="noStrike" dirty="0">
                          <a:effectLst/>
                          <a:latin typeface="times" panose="02020603050405020304" pitchFamily="18" charset="0"/>
                          <a:cs typeface="times" panose="02020603050405020304" pitchFamily="18" charset="0"/>
                        </a:rPr>
                        <a:t>3.79%</a:t>
                      </a:r>
                      <a:endParaRPr lang="en-US" altLang="zh-CN" sz="1800" b="0"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altLang="zh-CN" sz="1800" u="none" strike="noStrike" dirty="0">
                          <a:effectLst/>
                          <a:latin typeface="times" panose="02020603050405020304" pitchFamily="18" charset="0"/>
                          <a:cs typeface="times" panose="02020603050405020304" pitchFamily="18" charset="0"/>
                        </a:rPr>
                        <a:t>8.56%</a:t>
                      </a:r>
                      <a:endParaRPr lang="en-US" altLang="zh-CN" sz="1800" b="0"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altLang="zh-CN" sz="1800" b="1" u="none" strike="noStrike" dirty="0">
                          <a:effectLst/>
                          <a:latin typeface="times" panose="02020603050405020304" pitchFamily="18" charset="0"/>
                          <a:cs typeface="times" panose="02020603050405020304" pitchFamily="18" charset="0"/>
                        </a:rPr>
                        <a:t>11.00%</a:t>
                      </a:r>
                      <a:endParaRPr lang="en-US" altLang="zh-CN" sz="1800" b="1"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altLang="zh-CN" sz="1800" u="none" strike="noStrike">
                          <a:effectLst/>
                          <a:latin typeface="times" panose="02020603050405020304" pitchFamily="18" charset="0"/>
                          <a:cs typeface="times" panose="02020603050405020304" pitchFamily="18" charset="0"/>
                        </a:rPr>
                        <a:t>1.64%</a:t>
                      </a:r>
                      <a:endParaRPr lang="en-US" altLang="zh-CN" sz="1800" b="0" i="0" u="none" strike="noStrike">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extLst>
                  <a:ext uri="{0D108BD9-81ED-4DB2-BD59-A6C34878D82A}">
                    <a16:rowId xmlns:a16="http://schemas.microsoft.com/office/drawing/2014/main" val="3904683023"/>
                  </a:ext>
                </a:extLst>
              </a:tr>
              <a:tr h="348389">
                <a:tc>
                  <a:txBody>
                    <a:bodyPr/>
                    <a:lstStyle/>
                    <a:p>
                      <a:pPr algn="ctr" fontAlgn="ctr"/>
                      <a:r>
                        <a:rPr lang="en-US" altLang="zh-CN" sz="1800" b="1" u="none" strike="noStrike" dirty="0">
                          <a:effectLst/>
                          <a:latin typeface="times" panose="02020603050405020304" pitchFamily="18" charset="0"/>
                          <a:cs typeface="times" panose="02020603050405020304" pitchFamily="18" charset="0"/>
                        </a:rPr>
                        <a:t>2016</a:t>
                      </a:r>
                      <a:endParaRPr lang="en-US" altLang="zh-CN" sz="1800" b="1"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altLang="zh-CN" sz="1800" b="1" u="none" strike="noStrike" dirty="0">
                          <a:effectLst/>
                          <a:latin typeface="times" panose="02020603050405020304" pitchFamily="18" charset="0"/>
                          <a:cs typeface="times" panose="02020603050405020304" pitchFamily="18" charset="0"/>
                        </a:rPr>
                        <a:t>8.33%</a:t>
                      </a:r>
                      <a:endParaRPr lang="en-US" altLang="zh-CN" sz="1800" b="1"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altLang="zh-CN" sz="1800" u="none" strike="noStrike">
                          <a:effectLst/>
                          <a:latin typeface="times" panose="02020603050405020304" pitchFamily="18" charset="0"/>
                          <a:cs typeface="times" panose="02020603050405020304" pitchFamily="18" charset="0"/>
                        </a:rPr>
                        <a:t>3.94%</a:t>
                      </a:r>
                      <a:endParaRPr lang="en-US" altLang="zh-CN" sz="1800" b="0" i="0" u="none" strike="noStrike">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altLang="zh-CN" sz="1800" u="none" strike="noStrike" dirty="0">
                          <a:effectLst/>
                          <a:latin typeface="times" panose="02020603050405020304" pitchFamily="18" charset="0"/>
                          <a:cs typeface="times" panose="02020603050405020304" pitchFamily="18" charset="0"/>
                        </a:rPr>
                        <a:t>6.54%</a:t>
                      </a:r>
                      <a:endParaRPr lang="en-US" altLang="zh-CN" sz="1800" b="0"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altLang="zh-CN" sz="1800" u="none" strike="noStrike" dirty="0">
                          <a:effectLst/>
                          <a:latin typeface="times" panose="02020603050405020304" pitchFamily="18" charset="0"/>
                          <a:cs typeface="times" panose="02020603050405020304" pitchFamily="18" charset="0"/>
                        </a:rPr>
                        <a:t>4.01%</a:t>
                      </a:r>
                      <a:endParaRPr lang="en-US" altLang="zh-CN" sz="1800" b="0"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altLang="zh-CN" sz="1800" u="none" strike="noStrike">
                          <a:effectLst/>
                          <a:latin typeface="times" panose="02020603050405020304" pitchFamily="18" charset="0"/>
                          <a:cs typeface="times" panose="02020603050405020304" pitchFamily="18" charset="0"/>
                        </a:rPr>
                        <a:t>2.77%</a:t>
                      </a:r>
                      <a:endParaRPr lang="en-US" altLang="zh-CN" sz="1800" b="0" i="0" u="none" strike="noStrike">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extLst>
                  <a:ext uri="{0D108BD9-81ED-4DB2-BD59-A6C34878D82A}">
                    <a16:rowId xmlns:a16="http://schemas.microsoft.com/office/drawing/2014/main" val="1861843356"/>
                  </a:ext>
                </a:extLst>
              </a:tr>
              <a:tr h="348389">
                <a:tc>
                  <a:txBody>
                    <a:bodyPr/>
                    <a:lstStyle/>
                    <a:p>
                      <a:pPr algn="ctr" fontAlgn="ctr"/>
                      <a:r>
                        <a:rPr lang="zh-CN" altLang="en-US" sz="1800" b="1" u="none" strike="noStrike" dirty="0">
                          <a:effectLst/>
                          <a:latin typeface="times" panose="02020603050405020304" pitchFamily="18" charset="0"/>
                          <a:cs typeface="times" panose="02020603050405020304" pitchFamily="18" charset="0"/>
                        </a:rPr>
                        <a:t>电价节点</a:t>
                      </a:r>
                      <a:endParaRPr lang="zh-CN" altLang="en-US" sz="1800" b="1"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sz="1800" u="none" strike="noStrike" dirty="0">
                          <a:effectLst/>
                          <a:latin typeface="times" panose="02020603050405020304" pitchFamily="18" charset="0"/>
                          <a:cs typeface="times" panose="02020603050405020304" pitchFamily="18" charset="0"/>
                        </a:rPr>
                        <a:t>SP-15</a:t>
                      </a:r>
                      <a:endParaRPr lang="en-US" sz="1800" b="0"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sz="1800" u="none" strike="noStrike" dirty="0">
                          <a:effectLst/>
                          <a:latin typeface="times" panose="02020603050405020304" pitchFamily="18" charset="0"/>
                          <a:cs typeface="times" panose="02020603050405020304" pitchFamily="18" charset="0"/>
                        </a:rPr>
                        <a:t>West</a:t>
                      </a:r>
                      <a:endParaRPr lang="en-US" sz="1800" b="0"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sz="1800" u="none" strike="noStrike" dirty="0" err="1">
                          <a:effectLst/>
                          <a:latin typeface="times" panose="02020603050405020304" pitchFamily="18" charset="0"/>
                          <a:cs typeface="times" panose="02020603050405020304" pitchFamily="18" charset="0"/>
                        </a:rPr>
                        <a:t>ZoneD</a:t>
                      </a:r>
                      <a:r>
                        <a:rPr lang="en-US" sz="1800" u="none" strike="noStrike" dirty="0">
                          <a:effectLst/>
                          <a:latin typeface="times" panose="02020603050405020304" pitchFamily="18" charset="0"/>
                          <a:cs typeface="times" panose="02020603050405020304" pitchFamily="18" charset="0"/>
                        </a:rPr>
                        <a:t>-North</a:t>
                      </a:r>
                      <a:endParaRPr lang="en-US" sz="1800" b="0"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sz="1800" u="none" strike="noStrike" dirty="0">
                          <a:effectLst/>
                          <a:latin typeface="times" panose="02020603050405020304" pitchFamily="18" charset="0"/>
                          <a:cs typeface="times" panose="02020603050405020304" pitchFamily="18" charset="0"/>
                        </a:rPr>
                        <a:t>Byron</a:t>
                      </a:r>
                      <a:endParaRPr lang="en-US" sz="1800" b="0"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tc>
                  <a:txBody>
                    <a:bodyPr/>
                    <a:lstStyle/>
                    <a:p>
                      <a:pPr algn="ctr" fontAlgn="ctr"/>
                      <a:r>
                        <a:rPr lang="en-US" sz="1800" u="none" strike="noStrike" dirty="0">
                          <a:effectLst/>
                          <a:latin typeface="times" panose="02020603050405020304" pitchFamily="18" charset="0"/>
                          <a:cs typeface="times" panose="02020603050405020304" pitchFamily="18" charset="0"/>
                        </a:rPr>
                        <a:t>Maine</a:t>
                      </a:r>
                      <a:endParaRPr lang="en-US" sz="1800" b="0" i="0" u="none" strike="noStrike" dirty="0">
                        <a:solidFill>
                          <a:srgbClr val="000000"/>
                        </a:solidFill>
                        <a:effectLst/>
                        <a:latin typeface="times" panose="02020603050405020304" pitchFamily="18" charset="0"/>
                        <a:ea typeface="等线" panose="02010600030101010101" pitchFamily="2" charset="-122"/>
                        <a:cs typeface="times" panose="02020603050405020304" pitchFamily="18" charset="0"/>
                      </a:endParaRPr>
                    </a:p>
                  </a:txBody>
                  <a:tcPr marL="9525" marR="9525" marT="9525" marB="0" anchor="ctr"/>
                </a:tc>
                <a:extLst>
                  <a:ext uri="{0D108BD9-81ED-4DB2-BD59-A6C34878D82A}">
                    <a16:rowId xmlns:a16="http://schemas.microsoft.com/office/drawing/2014/main" val="3850865709"/>
                  </a:ext>
                </a:extLst>
              </a:tr>
            </a:tbl>
          </a:graphicData>
        </a:graphic>
      </p:graphicFrame>
      <p:sp>
        <p:nvSpPr>
          <p:cNvPr id="9" name="Rectangle 8">
            <a:extLst>
              <a:ext uri="{FF2B5EF4-FFF2-40B4-BE49-F238E27FC236}">
                <a16:creationId xmlns:a16="http://schemas.microsoft.com/office/drawing/2014/main" id="{5505B09A-38B3-4C4C-A51D-E485386F86D3}"/>
              </a:ext>
            </a:extLst>
          </p:cNvPr>
          <p:cNvSpPr/>
          <p:nvPr/>
        </p:nvSpPr>
        <p:spPr>
          <a:xfrm>
            <a:off x="4693421" y="1204422"/>
            <a:ext cx="3678601" cy="307777"/>
          </a:xfrm>
          <a:prstGeom prst="rect">
            <a:avLst/>
          </a:prstGeom>
        </p:spPr>
        <p:txBody>
          <a:bodyPr wrap="square">
            <a:spAutoFit/>
          </a:bodyPr>
          <a:lstStyle/>
          <a:p>
            <a:pPr algn="ctr"/>
            <a:r>
              <a:rPr lang="en-US" altLang="zh-CN" sz="1400" i="1" u="sng" dirty="0">
                <a:latin typeface="黑体" panose="02010609060101010101" pitchFamily="49" charset="-122"/>
                <a:ea typeface="黑体" panose="02010609060101010101" pitchFamily="49" charset="-122"/>
              </a:rPr>
              <a:t>--</a:t>
            </a:r>
            <a:r>
              <a:rPr lang="zh-CN" altLang="en-US" sz="1400" i="1" u="sng" dirty="0">
                <a:latin typeface="黑体" panose="02010609060101010101" pitchFamily="49" charset="-122"/>
                <a:ea typeface="黑体" panose="02010609060101010101" pitchFamily="49" charset="-122"/>
              </a:rPr>
              <a:t>美国电力市场典型节点负电价小时数占比</a:t>
            </a:r>
          </a:p>
        </p:txBody>
      </p:sp>
      <p:sp>
        <p:nvSpPr>
          <p:cNvPr id="10" name="矩形 1">
            <a:extLst>
              <a:ext uri="{FF2B5EF4-FFF2-40B4-BE49-F238E27FC236}">
                <a16:creationId xmlns:a16="http://schemas.microsoft.com/office/drawing/2014/main" id="{C09C7986-5591-4BD1-BBFE-BD56A5D57310}"/>
              </a:ext>
            </a:extLst>
          </p:cNvPr>
          <p:cNvSpPr>
            <a:spLocks noChangeArrowheads="1"/>
          </p:cNvSpPr>
          <p:nvPr/>
        </p:nvSpPr>
        <p:spPr bwMode="auto">
          <a:xfrm>
            <a:off x="434024" y="717573"/>
            <a:ext cx="3705928"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新能源电力系统</a:t>
            </a:r>
            <a:r>
              <a:rPr lang="zh-CN" altLang="en-US" sz="2400" b="1" dirty="0">
                <a:solidFill>
                  <a:srgbClr val="C00000"/>
                </a:solidFill>
                <a:latin typeface="微软雅黑" pitchFamily="34" charset="-122"/>
                <a:ea typeface="微软雅黑" pitchFamily="34" charset="-122"/>
              </a:rPr>
              <a:t>现状 </a:t>
            </a:r>
            <a:r>
              <a:rPr lang="en-US" altLang="zh-CN" sz="2400" b="1" dirty="0">
                <a:latin typeface="微软雅黑" pitchFamily="34" charset="-122"/>
                <a:ea typeface="微软雅黑" pitchFamily="34" charset="-122"/>
              </a:rPr>
              <a:t>(II)</a:t>
            </a:r>
            <a:endParaRPr kumimoji="0" lang="en-US" altLang="zh-CN" sz="2400" b="1" dirty="0">
              <a:latin typeface="微软雅黑" pitchFamily="34" charset="-122"/>
              <a:ea typeface="微软雅黑" pitchFamily="34" charset="-122"/>
            </a:endParaRPr>
          </a:p>
        </p:txBody>
      </p:sp>
      <p:sp>
        <p:nvSpPr>
          <p:cNvPr id="12" name="Rectangle 2">
            <a:extLst>
              <a:ext uri="{FF2B5EF4-FFF2-40B4-BE49-F238E27FC236}">
                <a16:creationId xmlns:a16="http://schemas.microsoft.com/office/drawing/2014/main" id="{62CCD760-6525-48FD-BA83-3CA91CE8FB44}"/>
              </a:ext>
            </a:extLst>
          </p:cNvPr>
          <p:cNvSpPr txBox="1">
            <a:spLocks noChangeArrowheads="1"/>
          </p:cNvSpPr>
          <p:nvPr/>
        </p:nvSpPr>
        <p:spPr bwMode="auto">
          <a:xfrm>
            <a:off x="302799" y="-27384"/>
            <a:ext cx="390916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1. </a:t>
            </a:r>
            <a:r>
              <a:rPr lang="zh-CN" altLang="en-US" sz="3200" kern="0" dirty="0">
                <a:effectLst/>
              </a:rPr>
              <a:t>研究背景</a:t>
            </a:r>
          </a:p>
        </p:txBody>
      </p:sp>
      <p:sp>
        <p:nvSpPr>
          <p:cNvPr id="17" name="圆角矩形 44">
            <a:extLst>
              <a:ext uri="{FF2B5EF4-FFF2-40B4-BE49-F238E27FC236}">
                <a16:creationId xmlns:a16="http://schemas.microsoft.com/office/drawing/2014/main" id="{CF213300-2A65-4398-8BAC-1EDAB1EFFC06}"/>
              </a:ext>
            </a:extLst>
          </p:cNvPr>
          <p:cNvSpPr/>
          <p:nvPr/>
        </p:nvSpPr>
        <p:spPr bwMode="auto">
          <a:xfrm>
            <a:off x="939140" y="6366367"/>
            <a:ext cx="7361272" cy="354963"/>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fontAlgn="base" hangingPunct="0">
              <a:spcBef>
                <a:spcPct val="0"/>
              </a:spcBef>
              <a:spcAft>
                <a:spcPct val="0"/>
              </a:spcAft>
              <a:defRPr/>
            </a:pPr>
            <a:r>
              <a:rPr lang="zh-CN" altLang="en-US" sz="2000" b="1" dirty="0">
                <a:solidFill>
                  <a:srgbClr val="C00000"/>
                </a:solidFill>
                <a:latin typeface="微软雅黑" panose="020B0503020204020204" pitchFamily="34" charset="-122"/>
                <a:ea typeface="微软雅黑" panose="020B0503020204020204" pitchFamily="34" charset="-122"/>
              </a:rPr>
              <a:t>不可调度性</a:t>
            </a:r>
            <a:r>
              <a:rPr lang="zh-CN" altLang="en-US" sz="2000" b="1" dirty="0">
                <a:solidFill>
                  <a:srgbClr val="000000"/>
                </a:solidFill>
                <a:latin typeface="微软雅黑" panose="020B0503020204020204" pitchFamily="34" charset="-122"/>
                <a:ea typeface="微软雅黑" panose="020B0503020204020204" pitchFamily="34" charset="-122"/>
              </a:rPr>
              <a:t>使新能源机组难以</a:t>
            </a:r>
            <a:r>
              <a:rPr lang="zh-CN" altLang="en-US" sz="2000" b="1" dirty="0">
                <a:solidFill>
                  <a:srgbClr val="C00000"/>
                </a:solidFill>
                <a:latin typeface="微软雅黑" panose="020B0503020204020204" pitchFamily="34" charset="-122"/>
                <a:ea typeface="微软雅黑" panose="020B0503020204020204" pitchFamily="34" charset="-122"/>
              </a:rPr>
              <a:t>主动响应</a:t>
            </a:r>
            <a:r>
              <a:rPr lang="zh-CN" altLang="en-US" sz="2000" b="1" dirty="0">
                <a:solidFill>
                  <a:srgbClr val="000000"/>
                </a:solidFill>
                <a:latin typeface="微软雅黑" panose="020B0503020204020204" pitchFamily="34" charset="-122"/>
                <a:ea typeface="微软雅黑" panose="020B0503020204020204" pitchFamily="34" charset="-122"/>
              </a:rPr>
              <a:t>电力市场</a:t>
            </a:r>
            <a:r>
              <a:rPr lang="zh-CN" altLang="en-US" sz="2000" b="1" dirty="0">
                <a:solidFill>
                  <a:srgbClr val="C00000"/>
                </a:solidFill>
                <a:latin typeface="微软雅黑" panose="020B0503020204020204" pitchFamily="34" charset="-122"/>
                <a:ea typeface="微软雅黑" panose="020B0503020204020204" pitchFamily="34" charset="-122"/>
              </a:rPr>
              <a:t>电价信息</a:t>
            </a:r>
            <a:endPar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82" name="Group 81">
            <a:extLst>
              <a:ext uri="{FF2B5EF4-FFF2-40B4-BE49-F238E27FC236}">
                <a16:creationId xmlns:a16="http://schemas.microsoft.com/office/drawing/2014/main" id="{6A2B9D0E-AEE5-42B4-85B3-C258558F5B32}"/>
              </a:ext>
            </a:extLst>
          </p:cNvPr>
          <p:cNvGrpSpPr/>
          <p:nvPr/>
        </p:nvGrpSpPr>
        <p:grpSpPr>
          <a:xfrm>
            <a:off x="4825861" y="3655838"/>
            <a:ext cx="4138627" cy="2613890"/>
            <a:chOff x="4572000" y="3787518"/>
            <a:chExt cx="4138627" cy="2376264"/>
          </a:xfrm>
        </p:grpSpPr>
        <p:pic>
          <p:nvPicPr>
            <p:cNvPr id="13" name="Picture 12">
              <a:extLst>
                <a:ext uri="{FF2B5EF4-FFF2-40B4-BE49-F238E27FC236}">
                  <a16:creationId xmlns:a16="http://schemas.microsoft.com/office/drawing/2014/main" id="{45F06258-DB8B-40DA-A63C-06F6F2746576}"/>
                </a:ext>
              </a:extLst>
            </p:cNvPr>
            <p:cNvPicPr>
              <a:picLocks noChangeAspect="1"/>
            </p:cNvPicPr>
            <p:nvPr/>
          </p:nvPicPr>
          <p:blipFill>
            <a:blip r:embed="rId3"/>
            <a:stretch>
              <a:fillRect/>
            </a:stretch>
          </p:blipFill>
          <p:spPr>
            <a:xfrm>
              <a:off x="4572000" y="3787518"/>
              <a:ext cx="4138627" cy="2376264"/>
            </a:xfrm>
            <a:prstGeom prst="rect">
              <a:avLst/>
            </a:prstGeom>
          </p:spPr>
        </p:pic>
        <p:cxnSp>
          <p:nvCxnSpPr>
            <p:cNvPr id="70" name="Straight Arrow Connector 69">
              <a:extLst>
                <a:ext uri="{FF2B5EF4-FFF2-40B4-BE49-F238E27FC236}">
                  <a16:creationId xmlns:a16="http://schemas.microsoft.com/office/drawing/2014/main" id="{DA7A4211-3752-416F-A092-3C657804FA69}"/>
                </a:ext>
              </a:extLst>
            </p:cNvPr>
            <p:cNvCxnSpPr>
              <a:cxnSpLocks/>
            </p:cNvCxnSpPr>
            <p:nvPr/>
          </p:nvCxnSpPr>
          <p:spPr>
            <a:xfrm>
              <a:off x="6496138" y="4075550"/>
              <a:ext cx="0" cy="1610572"/>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40138BFE-82C8-4A44-8C08-B88F2AD02381}"/>
                </a:ext>
              </a:extLst>
            </p:cNvPr>
            <p:cNvSpPr/>
            <p:nvPr/>
          </p:nvSpPr>
          <p:spPr>
            <a:xfrm>
              <a:off x="6295916" y="4448502"/>
              <a:ext cx="2274943" cy="335756"/>
            </a:xfrm>
            <a:prstGeom prst="rect">
              <a:avLst/>
            </a:prstGeom>
          </p:spPr>
          <p:txBody>
            <a:bodyPr wrap="square">
              <a:spAutoFit/>
            </a:bodyPr>
            <a:lstStyle/>
            <a:p>
              <a:pPr algn="ctr" fontAlgn="ctr"/>
              <a:r>
                <a:rPr lang="en-US" altLang="zh-CN" b="1" dirty="0">
                  <a:solidFill>
                    <a:srgbClr val="C00000"/>
                  </a:solidFill>
                  <a:latin typeface="times" panose="02020603050405020304" pitchFamily="18" charset="0"/>
                  <a:cs typeface="times" panose="02020603050405020304" pitchFamily="18" charset="0"/>
                </a:rPr>
                <a:t>200+% </a:t>
              </a:r>
              <a:r>
                <a:rPr lang="zh-CN" altLang="en-US" b="1" dirty="0">
                  <a:solidFill>
                    <a:srgbClr val="C00000"/>
                  </a:solidFill>
                  <a:latin typeface="times" panose="02020603050405020304" pitchFamily="18" charset="0"/>
                  <a:cs typeface="times" panose="02020603050405020304" pitchFamily="18" charset="0"/>
                </a:rPr>
                <a:t>峰谷价差</a:t>
              </a:r>
              <a:endParaRPr lang="en-US" altLang="zh-CN" b="1" dirty="0">
                <a:solidFill>
                  <a:srgbClr val="C00000"/>
                </a:solidFill>
                <a:latin typeface="times" panose="02020603050405020304" pitchFamily="18" charset="0"/>
                <a:ea typeface="等线" panose="02010600030101010101" pitchFamily="2" charset="-122"/>
                <a:cs typeface="times" panose="02020603050405020304" pitchFamily="18" charset="0"/>
              </a:endParaRPr>
            </a:p>
          </p:txBody>
        </p:sp>
      </p:grpSp>
      <p:grpSp>
        <p:nvGrpSpPr>
          <p:cNvPr id="81" name="Group 80">
            <a:extLst>
              <a:ext uri="{FF2B5EF4-FFF2-40B4-BE49-F238E27FC236}">
                <a16:creationId xmlns:a16="http://schemas.microsoft.com/office/drawing/2014/main" id="{BBB71395-B2BA-4AB2-BF4D-D515A6D12C84}"/>
              </a:ext>
            </a:extLst>
          </p:cNvPr>
          <p:cNvGrpSpPr/>
          <p:nvPr/>
        </p:nvGrpSpPr>
        <p:grpSpPr>
          <a:xfrm>
            <a:off x="302799" y="3284984"/>
            <a:ext cx="4725218" cy="2941857"/>
            <a:chOff x="251595" y="787798"/>
            <a:chExt cx="4725218" cy="2670905"/>
          </a:xfrm>
        </p:grpSpPr>
        <p:pic>
          <p:nvPicPr>
            <p:cNvPr id="11" name="Picture 10">
              <a:extLst>
                <a:ext uri="{FF2B5EF4-FFF2-40B4-BE49-F238E27FC236}">
                  <a16:creationId xmlns:a16="http://schemas.microsoft.com/office/drawing/2014/main" id="{E8298B29-88E1-457C-9BEB-84D3E29D63F4}"/>
                </a:ext>
              </a:extLst>
            </p:cNvPr>
            <p:cNvPicPr>
              <a:picLocks noChangeAspect="1"/>
            </p:cNvPicPr>
            <p:nvPr/>
          </p:nvPicPr>
          <p:blipFill>
            <a:blip r:embed="rId4"/>
            <a:stretch>
              <a:fillRect/>
            </a:stretch>
          </p:blipFill>
          <p:spPr>
            <a:xfrm>
              <a:off x="251595" y="787798"/>
              <a:ext cx="4725218" cy="2670905"/>
            </a:xfrm>
            <a:prstGeom prst="rect">
              <a:avLst/>
            </a:prstGeom>
          </p:spPr>
        </p:pic>
        <p:cxnSp>
          <p:nvCxnSpPr>
            <p:cNvPr id="5" name="Straight Connector 4">
              <a:extLst>
                <a:ext uri="{FF2B5EF4-FFF2-40B4-BE49-F238E27FC236}">
                  <a16:creationId xmlns:a16="http://schemas.microsoft.com/office/drawing/2014/main" id="{48CAE46C-4E62-4CEE-8E56-96E0F3540196}"/>
                </a:ext>
              </a:extLst>
            </p:cNvPr>
            <p:cNvCxnSpPr>
              <a:cxnSpLocks/>
            </p:cNvCxnSpPr>
            <p:nvPr/>
          </p:nvCxnSpPr>
          <p:spPr>
            <a:xfrm flipH="1">
              <a:off x="3347864" y="2719320"/>
              <a:ext cx="841669" cy="125157"/>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7036D450-B396-44B8-B00D-F997E9EEA9C1}"/>
                </a:ext>
              </a:extLst>
            </p:cNvPr>
            <p:cNvSpPr/>
            <p:nvPr/>
          </p:nvSpPr>
          <p:spPr>
            <a:xfrm>
              <a:off x="1049657" y="2659616"/>
              <a:ext cx="2832964" cy="335316"/>
            </a:xfrm>
            <a:prstGeom prst="rect">
              <a:avLst/>
            </a:prstGeom>
          </p:spPr>
          <p:txBody>
            <a:bodyPr wrap="square">
              <a:spAutoFit/>
            </a:bodyPr>
            <a:lstStyle/>
            <a:p>
              <a:pPr algn="ctr" fontAlgn="ctr"/>
              <a:r>
                <a:rPr lang="en-US" altLang="zh-CN" b="1" dirty="0">
                  <a:solidFill>
                    <a:srgbClr val="C00000"/>
                  </a:solidFill>
                  <a:latin typeface="times" panose="02020603050405020304" pitchFamily="18" charset="0"/>
                  <a:cs typeface="times" panose="02020603050405020304" pitchFamily="18" charset="0"/>
                </a:rPr>
                <a:t>~8% </a:t>
              </a:r>
              <a:r>
                <a:rPr lang="zh-CN" altLang="en-US" b="1" dirty="0">
                  <a:solidFill>
                    <a:srgbClr val="C00000"/>
                  </a:solidFill>
                  <a:latin typeface="times" panose="02020603050405020304" pitchFamily="18" charset="0"/>
                  <a:cs typeface="times" panose="02020603050405020304" pitchFamily="18" charset="0"/>
                </a:rPr>
                <a:t>负电价时段</a:t>
              </a:r>
              <a:endParaRPr lang="en-US" altLang="zh-CN" b="1" dirty="0">
                <a:solidFill>
                  <a:srgbClr val="C00000"/>
                </a:solidFill>
                <a:latin typeface="times" panose="02020603050405020304" pitchFamily="18" charset="0"/>
                <a:ea typeface="等线" panose="02010600030101010101" pitchFamily="2" charset="-122"/>
                <a:cs typeface="times" panose="02020603050405020304" pitchFamily="18" charset="0"/>
              </a:endParaRPr>
            </a:p>
          </p:txBody>
        </p:sp>
      </p:grpSp>
      <p:sp>
        <p:nvSpPr>
          <p:cNvPr id="16" name="Rectangle 15">
            <a:extLst>
              <a:ext uri="{FF2B5EF4-FFF2-40B4-BE49-F238E27FC236}">
                <a16:creationId xmlns:a16="http://schemas.microsoft.com/office/drawing/2014/main" id="{AAB0BA10-0499-4038-8326-02A6EE672BB9}"/>
              </a:ext>
            </a:extLst>
          </p:cNvPr>
          <p:cNvSpPr/>
          <p:nvPr/>
        </p:nvSpPr>
        <p:spPr>
          <a:xfrm>
            <a:off x="4410560" y="789162"/>
            <a:ext cx="4495604" cy="400110"/>
          </a:xfrm>
          <a:prstGeom prst="rect">
            <a:avLst/>
          </a:prstGeom>
        </p:spPr>
        <p:txBody>
          <a:bodyPr wrap="square">
            <a:spAutoFit/>
          </a:bodyPr>
          <a:lstStyle/>
          <a:p>
            <a:pPr algn="ctr"/>
            <a:r>
              <a:rPr lang="zh-CN" altLang="en-US" sz="2000" u="sng" dirty="0">
                <a:latin typeface="times" panose="02020603050405020304" pitchFamily="18" charset="0"/>
                <a:ea typeface="黑体" panose="02010609060101010101" pitchFamily="49" charset="-122"/>
                <a:cs typeface="times" panose="02020603050405020304" pitchFamily="18" charset="0"/>
              </a:rPr>
              <a:t>电力市场负电价与峰谷价差</a:t>
            </a:r>
            <a:r>
              <a:rPr lang="zh-CN" altLang="en-US" sz="2000" u="sng" dirty="0">
                <a:solidFill>
                  <a:srgbClr val="C00000"/>
                </a:solidFill>
                <a:latin typeface="times" panose="02020603050405020304" pitchFamily="18" charset="0"/>
                <a:ea typeface="黑体" panose="02010609060101010101" pitchFamily="49" charset="-122"/>
                <a:cs typeface="times" panose="02020603050405020304" pitchFamily="18" charset="0"/>
              </a:rPr>
              <a:t>愈演愈烈</a:t>
            </a:r>
          </a:p>
        </p:txBody>
      </p:sp>
      <p:sp>
        <p:nvSpPr>
          <p:cNvPr id="18" name="Rectangle 17">
            <a:extLst>
              <a:ext uri="{FF2B5EF4-FFF2-40B4-BE49-F238E27FC236}">
                <a16:creationId xmlns:a16="http://schemas.microsoft.com/office/drawing/2014/main" id="{76431F76-E67D-4481-AB35-C8A4A3AF967E}"/>
              </a:ext>
            </a:extLst>
          </p:cNvPr>
          <p:cNvSpPr/>
          <p:nvPr/>
        </p:nvSpPr>
        <p:spPr>
          <a:xfrm>
            <a:off x="1602375" y="3856480"/>
            <a:ext cx="2832965" cy="307777"/>
          </a:xfrm>
          <a:prstGeom prst="rect">
            <a:avLst/>
          </a:prstGeom>
        </p:spPr>
        <p:txBody>
          <a:bodyPr wrap="square">
            <a:spAutoFit/>
          </a:bodyPr>
          <a:lstStyle/>
          <a:p>
            <a:pPr algn="ctr"/>
            <a:r>
              <a:rPr lang="en-US" altLang="zh-CN" sz="1400" i="1" dirty="0">
                <a:latin typeface="黑体" panose="02010609060101010101" pitchFamily="49" charset="-122"/>
                <a:ea typeface="黑体" panose="02010609060101010101" pitchFamily="49" charset="-122"/>
              </a:rPr>
              <a:t>CASIO 2017</a:t>
            </a:r>
            <a:r>
              <a:rPr lang="zh-CN" altLang="en-US" sz="1400" i="1" dirty="0">
                <a:latin typeface="黑体" panose="02010609060101010101" pitchFamily="49" charset="-122"/>
                <a:ea typeface="黑体" panose="02010609060101010101" pitchFamily="49" charset="-122"/>
              </a:rPr>
              <a:t>年电力市场电价</a:t>
            </a:r>
          </a:p>
        </p:txBody>
      </p:sp>
      <p:sp>
        <p:nvSpPr>
          <p:cNvPr id="6" name="Slide Number Placeholder 5">
            <a:extLst>
              <a:ext uri="{FF2B5EF4-FFF2-40B4-BE49-F238E27FC236}">
                <a16:creationId xmlns:a16="http://schemas.microsoft.com/office/drawing/2014/main" id="{650D9FD1-E8E5-4238-AB9E-7F2716D73A21}"/>
              </a:ext>
            </a:extLst>
          </p:cNvPr>
          <p:cNvSpPr>
            <a:spLocks noGrp="1"/>
          </p:cNvSpPr>
          <p:nvPr>
            <p:ph type="sldNum" sz="quarter" idx="12"/>
          </p:nvPr>
        </p:nvSpPr>
        <p:spPr/>
        <p:txBody>
          <a:bodyPr/>
          <a:lstStyle/>
          <a:p>
            <a:fld id="{7D9BB5D0-35E4-459D-AEF3-FE4D7C45CC19}" type="slidenum">
              <a:rPr lang="zh-CN" altLang="en-US" smtClean="0"/>
              <a:pPr/>
              <a:t>4</a:t>
            </a:fld>
            <a:r>
              <a:rPr lang="en-US" altLang="zh-CN" dirty="0"/>
              <a:t>/42</a:t>
            </a:r>
            <a:endParaRPr lang="zh-CN" altLang="en-US" dirty="0"/>
          </a:p>
        </p:txBody>
      </p:sp>
    </p:spTree>
    <p:extLst>
      <p:ext uri="{BB962C8B-B14F-4D97-AF65-F5344CB8AC3E}">
        <p14:creationId xmlns:p14="http://schemas.microsoft.com/office/powerpoint/2010/main" val="3436104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302799" y="-27384"/>
            <a:ext cx="2332355"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zh-CN" altLang="en-US" sz="3200" kern="0" dirty="0">
                <a:effectLst/>
              </a:rPr>
              <a:t>汇报提纲</a:t>
            </a:r>
            <a:endParaRPr lang="zh-CN" altLang="en-US" sz="3200" kern="0" dirty="0">
              <a:solidFill>
                <a:schemeClr val="tx1"/>
              </a:solidFill>
              <a:effectLst/>
            </a:endParaRPr>
          </a:p>
        </p:txBody>
      </p:sp>
      <p:grpSp>
        <p:nvGrpSpPr>
          <p:cNvPr id="7" name="Group 6">
            <a:extLst>
              <a:ext uri="{FF2B5EF4-FFF2-40B4-BE49-F238E27FC236}">
                <a16:creationId xmlns:a16="http://schemas.microsoft.com/office/drawing/2014/main" id="{89AA4807-9820-4DCB-8DA3-2967CE6B8709}"/>
              </a:ext>
            </a:extLst>
          </p:cNvPr>
          <p:cNvGrpSpPr/>
          <p:nvPr/>
        </p:nvGrpSpPr>
        <p:grpSpPr>
          <a:xfrm>
            <a:off x="4370201" y="2251392"/>
            <a:ext cx="5059680" cy="2331085"/>
            <a:chOff x="2051720" y="1825223"/>
            <a:chExt cx="5059680" cy="2331085"/>
          </a:xfrm>
        </p:grpSpPr>
        <p:cxnSp>
          <p:nvCxnSpPr>
            <p:cNvPr id="19" name="直接连接符 18"/>
            <p:cNvCxnSpPr>
              <a:cxnSpLocks/>
            </p:cNvCxnSpPr>
            <p:nvPr>
              <p:custDataLst>
                <p:tags r:id="rId1"/>
              </p:custDataLst>
            </p:nvPr>
          </p:nvCxnSpPr>
          <p:spPr>
            <a:xfrm>
              <a:off x="2051720" y="2585953"/>
              <a:ext cx="4248472" cy="23495"/>
            </a:xfrm>
            <a:prstGeom prst="line">
              <a:avLst/>
            </a:prstGeom>
            <a:noFill/>
            <a:ln w="12700" cap="flat" cmpd="sng" algn="ctr">
              <a:solidFill>
                <a:srgbClr val="C0C0C0"/>
              </a:solidFill>
              <a:prstDash val="solid"/>
              <a:miter lim="800000"/>
            </a:ln>
            <a:effectLst/>
          </p:spPr>
        </p:cxnSp>
        <p:cxnSp>
          <p:nvCxnSpPr>
            <p:cNvPr id="21" name="直接连接符 20"/>
            <p:cNvCxnSpPr>
              <a:cxnSpLocks/>
            </p:cNvCxnSpPr>
            <p:nvPr>
              <p:custDataLst>
                <p:tags r:id="rId2"/>
              </p:custDataLst>
            </p:nvPr>
          </p:nvCxnSpPr>
          <p:spPr>
            <a:xfrm>
              <a:off x="2051720" y="3370813"/>
              <a:ext cx="4248472" cy="0"/>
            </a:xfrm>
            <a:prstGeom prst="line">
              <a:avLst/>
            </a:prstGeom>
            <a:noFill/>
            <a:ln w="12700" cap="flat" cmpd="sng" algn="ctr">
              <a:solidFill>
                <a:srgbClr val="C0C0C0"/>
              </a:solidFill>
              <a:prstDash val="solid"/>
              <a:miter lim="800000"/>
            </a:ln>
            <a:effectLst/>
          </p:spPr>
        </p:cxnSp>
        <p:cxnSp>
          <p:nvCxnSpPr>
            <p:cNvPr id="22" name="直接连接符 21"/>
            <p:cNvCxnSpPr>
              <a:cxnSpLocks/>
            </p:cNvCxnSpPr>
            <p:nvPr>
              <p:custDataLst>
                <p:tags r:id="rId3"/>
              </p:custDataLst>
            </p:nvPr>
          </p:nvCxnSpPr>
          <p:spPr>
            <a:xfrm>
              <a:off x="2051720" y="4156308"/>
              <a:ext cx="4248472" cy="0"/>
            </a:xfrm>
            <a:prstGeom prst="line">
              <a:avLst/>
            </a:prstGeom>
            <a:noFill/>
            <a:ln w="12700" cap="flat" cmpd="sng" algn="ctr">
              <a:solidFill>
                <a:srgbClr val="C0C0C0"/>
              </a:solidFill>
              <a:prstDash val="solid"/>
              <a:miter lim="800000"/>
            </a:ln>
            <a:effectLst/>
          </p:spPr>
        </p:cxnSp>
        <p:grpSp>
          <p:nvGrpSpPr>
            <p:cNvPr id="24" name="组合 23"/>
            <p:cNvGrpSpPr/>
            <p:nvPr>
              <p:custDataLst>
                <p:tags r:id="rId4"/>
              </p:custDataLst>
            </p:nvPr>
          </p:nvGrpSpPr>
          <p:grpSpPr>
            <a:xfrm>
              <a:off x="2051720" y="1825223"/>
              <a:ext cx="5059680" cy="760095"/>
              <a:chOff x="1652592" y="2391808"/>
              <a:chExt cx="5059813" cy="792948"/>
            </a:xfrm>
          </p:grpSpPr>
          <p:sp>
            <p:nvSpPr>
              <p:cNvPr id="25" name="TextBox 20"/>
              <p:cNvSpPr txBox="1"/>
              <p:nvPr>
                <p:custDataLst>
                  <p:tags r:id="rId7"/>
                </p:custDataLst>
              </p:nvPr>
            </p:nvSpPr>
            <p:spPr>
              <a:xfrm>
                <a:off x="2516583" y="2793050"/>
                <a:ext cx="4195822" cy="391706"/>
              </a:xfrm>
              <a:prstGeom prst="rect">
                <a:avLst/>
              </a:prstGeom>
              <a:noFill/>
            </p:spPr>
            <p:txBody>
              <a:bodyPr wrap="square" lIns="0" tIns="0" rIns="0" bIns="0" rtlCol="0" anchor="ctr" anchorCtr="0">
                <a:normAutofit fontScale="82500" lnSpcReduction="20000"/>
              </a:bodyPr>
              <a:lstStyle/>
              <a:p>
                <a:pPr algn="just">
                  <a:defRPr/>
                </a:pPr>
                <a:r>
                  <a:rPr kumimoji="1" lang="zh-CN" altLang="en-US" b="1" kern="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项目背景与研究内容</a:t>
                </a:r>
                <a:endParaRPr kumimoji="1" lang="zh-CN" altLang="en-US"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algn="just">
                  <a:defRPr/>
                </a:pPr>
                <a:r>
                  <a:rPr kumimoji="1" lang="zh-CN" altLang="en-US" b="1" kern="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项目背景与研究内容</a:t>
                </a:r>
                <a:endParaRPr kumimoji="1" lang="zh-CN" altLang="en-US"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algn="just">
                  <a:defRPr/>
                </a:pPr>
                <a:endParaRPr lang="en-US" altLang="zh-CN" b="1" dirty="0">
                  <a:solidFill>
                    <a:sysClr val="window" lastClr="FFFFFF">
                      <a:lumMod val="65000"/>
                    </a:sysClr>
                  </a:solidFill>
                  <a:latin typeface="微软雅黑" panose="020B0503020204020204" pitchFamily="34" charset="-122"/>
                  <a:ea typeface="微软雅黑" panose="020B0503020204020204" pitchFamily="34" charset="-122"/>
                </a:endParaRPr>
              </a:p>
            </p:txBody>
          </p:sp>
          <p:sp>
            <p:nvSpPr>
              <p:cNvPr id="26" name="任意多边形 25"/>
              <p:cNvSpPr/>
              <p:nvPr>
                <p:custDataLst>
                  <p:tags r:id="rId8"/>
                </p:custDataLst>
              </p:nvPr>
            </p:nvSpPr>
            <p:spPr>
              <a:xfrm>
                <a:off x="1652592" y="2391808"/>
                <a:ext cx="638591" cy="773823"/>
              </a:xfrm>
              <a:custGeom>
                <a:avLst/>
                <a:gdLst>
                  <a:gd name="connsiteX0" fmla="*/ 251680 w 638591"/>
                  <a:gd name="connsiteY0" fmla="*/ 1 h 773823"/>
                  <a:gd name="connsiteX1" fmla="*/ 638591 w 638591"/>
                  <a:gd name="connsiteY1" fmla="*/ 386912 h 773823"/>
                  <a:gd name="connsiteX2" fmla="*/ 251680 w 638591"/>
                  <a:gd name="connsiteY2" fmla="*/ 773822 h 773823"/>
                  <a:gd name="connsiteX3" fmla="*/ 0 w 638591"/>
                  <a:gd name="connsiteY3" fmla="*/ 0 h 773823"/>
                  <a:gd name="connsiteX4" fmla="*/ 251679 w 638591"/>
                  <a:gd name="connsiteY4" fmla="*/ 0 h 773823"/>
                  <a:gd name="connsiteX5" fmla="*/ 251679 w 638591"/>
                  <a:gd name="connsiteY5" fmla="*/ 773823 h 773823"/>
                  <a:gd name="connsiteX6" fmla="*/ 0 w 638591"/>
                  <a:gd name="connsiteY6" fmla="*/ 773823 h 77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591" h="773823">
                    <a:moveTo>
                      <a:pt x="251680" y="1"/>
                    </a:moveTo>
                    <a:lnTo>
                      <a:pt x="638591" y="386912"/>
                    </a:lnTo>
                    <a:lnTo>
                      <a:pt x="251680" y="773822"/>
                    </a:lnTo>
                    <a:close/>
                    <a:moveTo>
                      <a:pt x="0" y="0"/>
                    </a:moveTo>
                    <a:lnTo>
                      <a:pt x="251679" y="0"/>
                    </a:lnTo>
                    <a:lnTo>
                      <a:pt x="251679" y="773823"/>
                    </a:lnTo>
                    <a:lnTo>
                      <a:pt x="0" y="773823"/>
                    </a:lnTo>
                    <a:close/>
                  </a:path>
                </a:pathLst>
              </a:custGeom>
              <a:solidFill>
                <a:srgbClr val="00ABCA"/>
              </a:solidFill>
              <a:ln w="12700" cap="flat" cmpd="sng" algn="ctr">
                <a:noFill/>
                <a:prstDash val="solid"/>
                <a:miter lim="800000"/>
              </a:ln>
              <a:effectLst/>
            </p:spPr>
            <p:txBody>
              <a:bodyPr lIns="0" tIns="0" rIns="144000" bIns="0" rtlCol="0" anchor="ctr">
                <a:normAutofit/>
              </a:bodyPr>
              <a:lstStyle/>
              <a:p>
                <a:pPr algn="ctr"/>
                <a:r>
                  <a:rPr lang="en-US" altLang="zh-CN" sz="2800" b="1" dirty="0">
                    <a:solidFill>
                      <a:sysClr val="window" lastClr="FFFFFF"/>
                    </a:solidFill>
                    <a:latin typeface="微软雅黑" panose="020B0503020204020204" pitchFamily="34" charset="-122"/>
                    <a:ea typeface="微软雅黑" panose="020B0503020204020204" pitchFamily="34" charset="-122"/>
                  </a:rPr>
                  <a:t>1</a:t>
                </a:r>
                <a:endParaRPr lang="zh-CN" altLang="en-US" sz="2800" b="1" dirty="0">
                  <a:solidFill>
                    <a:sysClr val="window" lastClr="FFFFFF"/>
                  </a:solidFill>
                  <a:latin typeface="微软雅黑" panose="020B0503020204020204" pitchFamily="34" charset="-122"/>
                  <a:ea typeface="微软雅黑" panose="020B0503020204020204" pitchFamily="34" charset="-122"/>
                </a:endParaRPr>
              </a:p>
            </p:txBody>
          </p:sp>
        </p:grpSp>
        <p:sp>
          <p:nvSpPr>
            <p:cNvPr id="27" name="任意多边形 26"/>
            <p:cNvSpPr/>
            <p:nvPr>
              <p:custDataLst>
                <p:tags r:id="rId5"/>
              </p:custDataLst>
            </p:nvPr>
          </p:nvSpPr>
          <p:spPr>
            <a:xfrm>
              <a:off x="2051720" y="2609448"/>
              <a:ext cx="638810" cy="741680"/>
            </a:xfrm>
            <a:custGeom>
              <a:avLst/>
              <a:gdLst>
                <a:gd name="connsiteX0" fmla="*/ 251680 w 638591"/>
                <a:gd name="connsiteY0" fmla="*/ 1 h 773823"/>
                <a:gd name="connsiteX1" fmla="*/ 638591 w 638591"/>
                <a:gd name="connsiteY1" fmla="*/ 386913 h 773823"/>
                <a:gd name="connsiteX2" fmla="*/ 251680 w 638591"/>
                <a:gd name="connsiteY2" fmla="*/ 773822 h 773823"/>
                <a:gd name="connsiteX3" fmla="*/ 0 w 638591"/>
                <a:gd name="connsiteY3" fmla="*/ 0 h 773823"/>
                <a:gd name="connsiteX4" fmla="*/ 251679 w 638591"/>
                <a:gd name="connsiteY4" fmla="*/ 0 h 773823"/>
                <a:gd name="connsiteX5" fmla="*/ 251679 w 638591"/>
                <a:gd name="connsiteY5" fmla="*/ 773823 h 773823"/>
                <a:gd name="connsiteX6" fmla="*/ 0 w 638591"/>
                <a:gd name="connsiteY6" fmla="*/ 773823 h 77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591" h="773823">
                  <a:moveTo>
                    <a:pt x="251680" y="1"/>
                  </a:moveTo>
                  <a:lnTo>
                    <a:pt x="638591" y="386913"/>
                  </a:lnTo>
                  <a:lnTo>
                    <a:pt x="251680" y="773822"/>
                  </a:lnTo>
                  <a:close/>
                  <a:moveTo>
                    <a:pt x="0" y="0"/>
                  </a:moveTo>
                  <a:lnTo>
                    <a:pt x="251679" y="0"/>
                  </a:lnTo>
                  <a:lnTo>
                    <a:pt x="251679" y="773823"/>
                  </a:lnTo>
                  <a:lnTo>
                    <a:pt x="0" y="773823"/>
                  </a:lnTo>
                  <a:close/>
                </a:path>
              </a:pathLst>
            </a:custGeom>
            <a:solidFill>
              <a:srgbClr val="00ABCA"/>
            </a:solidFill>
            <a:ln w="12700" cap="flat" cmpd="sng" algn="ctr">
              <a:noFill/>
              <a:prstDash val="solid"/>
              <a:miter lim="800000"/>
            </a:ln>
            <a:effectLst/>
          </p:spPr>
          <p:txBody>
            <a:bodyPr lIns="0" tIns="0" rIns="144000" bIns="0" rtlCol="0" anchor="ctr">
              <a:normAutofit/>
            </a:bodyPr>
            <a:lstStyle/>
            <a:p>
              <a:pPr algn="ctr"/>
              <a:r>
                <a:rPr lang="en-US" altLang="zh-CN" sz="2800" b="1" dirty="0">
                  <a:solidFill>
                    <a:sysClr val="window" lastClr="FFFFFF"/>
                  </a:solidFill>
                  <a:latin typeface="微软雅黑" panose="020B0503020204020204" pitchFamily="34" charset="-122"/>
                  <a:ea typeface="微软雅黑" panose="020B0503020204020204" pitchFamily="34" charset="-122"/>
                </a:rPr>
                <a:t>2</a:t>
              </a:r>
              <a:endParaRPr lang="zh-CN" altLang="en-US" sz="2800" b="1" dirty="0">
                <a:solidFill>
                  <a:sysClr val="window" lastClr="FFFFFF"/>
                </a:solidFill>
                <a:latin typeface="微软雅黑" panose="020B0503020204020204" pitchFamily="34" charset="-122"/>
                <a:ea typeface="微软雅黑" panose="020B0503020204020204" pitchFamily="34" charset="-122"/>
              </a:endParaRPr>
            </a:p>
          </p:txBody>
        </p:sp>
        <p:sp>
          <p:nvSpPr>
            <p:cNvPr id="28" name="任意多边形 27"/>
            <p:cNvSpPr/>
            <p:nvPr>
              <p:custDataLst>
                <p:tags r:id="rId6"/>
              </p:custDataLst>
            </p:nvPr>
          </p:nvSpPr>
          <p:spPr>
            <a:xfrm>
              <a:off x="2051720" y="3390498"/>
              <a:ext cx="638810" cy="741680"/>
            </a:xfrm>
            <a:custGeom>
              <a:avLst/>
              <a:gdLst>
                <a:gd name="connsiteX0" fmla="*/ 251680 w 638591"/>
                <a:gd name="connsiteY0" fmla="*/ 1 h 773823"/>
                <a:gd name="connsiteX1" fmla="*/ 638591 w 638591"/>
                <a:gd name="connsiteY1" fmla="*/ 386913 h 773823"/>
                <a:gd name="connsiteX2" fmla="*/ 251680 w 638591"/>
                <a:gd name="connsiteY2" fmla="*/ 773822 h 773823"/>
                <a:gd name="connsiteX3" fmla="*/ 0 w 638591"/>
                <a:gd name="connsiteY3" fmla="*/ 0 h 773823"/>
                <a:gd name="connsiteX4" fmla="*/ 251679 w 638591"/>
                <a:gd name="connsiteY4" fmla="*/ 0 h 773823"/>
                <a:gd name="connsiteX5" fmla="*/ 251679 w 638591"/>
                <a:gd name="connsiteY5" fmla="*/ 773823 h 773823"/>
                <a:gd name="connsiteX6" fmla="*/ 0 w 638591"/>
                <a:gd name="connsiteY6" fmla="*/ 773823 h 77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591" h="773823">
                  <a:moveTo>
                    <a:pt x="251680" y="1"/>
                  </a:moveTo>
                  <a:lnTo>
                    <a:pt x="638591" y="386913"/>
                  </a:lnTo>
                  <a:lnTo>
                    <a:pt x="251680" y="773822"/>
                  </a:lnTo>
                  <a:close/>
                  <a:moveTo>
                    <a:pt x="0" y="0"/>
                  </a:moveTo>
                  <a:lnTo>
                    <a:pt x="251679" y="0"/>
                  </a:lnTo>
                  <a:lnTo>
                    <a:pt x="251679" y="773823"/>
                  </a:lnTo>
                  <a:lnTo>
                    <a:pt x="0" y="773823"/>
                  </a:lnTo>
                  <a:close/>
                </a:path>
              </a:pathLst>
            </a:custGeom>
            <a:solidFill>
              <a:srgbClr val="00ABCA"/>
            </a:solidFill>
            <a:ln w="12700" cap="flat" cmpd="sng" algn="ctr">
              <a:noFill/>
              <a:prstDash val="solid"/>
              <a:miter lim="800000"/>
            </a:ln>
            <a:effectLst/>
          </p:spPr>
          <p:txBody>
            <a:bodyPr lIns="0" tIns="0" rIns="144000" bIns="0" rtlCol="0" anchor="ctr">
              <a:normAutofit/>
            </a:bodyPr>
            <a:lstStyle/>
            <a:p>
              <a:pPr algn="ctr"/>
              <a:r>
                <a:rPr lang="en-US" altLang="zh-CN" sz="2800" b="1" dirty="0">
                  <a:solidFill>
                    <a:sysClr val="window" lastClr="FFFFFF"/>
                  </a:solidFill>
                  <a:latin typeface="微软雅黑" panose="020B0503020204020204" pitchFamily="34" charset="-122"/>
                  <a:ea typeface="微软雅黑" panose="020B0503020204020204" pitchFamily="34" charset="-122"/>
                </a:rPr>
                <a:t>3</a:t>
              </a:r>
              <a:endParaRPr lang="zh-CN" altLang="en-US" sz="2800" b="1" dirty="0">
                <a:solidFill>
                  <a:sysClr val="window" lastClr="FFFFFF"/>
                </a:solidFill>
                <a:latin typeface="微软雅黑" panose="020B0503020204020204" pitchFamily="34" charset="-122"/>
                <a:ea typeface="微软雅黑" panose="020B0503020204020204" pitchFamily="34" charset="-122"/>
              </a:endParaRPr>
            </a:p>
          </p:txBody>
        </p:sp>
        <p:sp>
          <p:nvSpPr>
            <p:cNvPr id="35" name="文本框 6"/>
            <p:cNvSpPr txBox="1"/>
            <p:nvPr/>
          </p:nvSpPr>
          <p:spPr>
            <a:xfrm>
              <a:off x="2825150" y="2721208"/>
              <a:ext cx="3475042" cy="523220"/>
            </a:xfrm>
            <a:prstGeom prst="rect">
              <a:avLst/>
            </a:prstGeom>
            <a:noFill/>
          </p:spPr>
          <p:txBody>
            <a:bodyPr wrap="square" rtlCol="0">
              <a:spAutoFit/>
            </a:bodyPr>
            <a:lstStyle>
              <a:defPPr>
                <a:defRPr lang="zh-CN"/>
              </a:defPPr>
              <a:lvl1pPr eaLnBrk="0" hangingPunct="0">
                <a:defRPr sz="2800" b="1">
                  <a:latin typeface="微软雅黑" panose="020B0503020204020204" pitchFamily="34" charset="-122"/>
                  <a:ea typeface="微软雅黑" panose="020B0503020204020204" pitchFamily="34" charset="-122"/>
                </a:defRPr>
              </a:lvl1pPr>
            </a:lstStyle>
            <a:p>
              <a:r>
                <a:rPr lang="zh-CN" altLang="en-US" dirty="0"/>
                <a:t>研究内容</a:t>
              </a:r>
            </a:p>
          </p:txBody>
        </p:sp>
        <p:sp>
          <p:nvSpPr>
            <p:cNvPr id="36" name="文本框 7"/>
            <p:cNvSpPr txBox="1"/>
            <p:nvPr/>
          </p:nvSpPr>
          <p:spPr>
            <a:xfrm>
              <a:off x="2825150" y="3502258"/>
              <a:ext cx="3475042" cy="523220"/>
            </a:xfrm>
            <a:prstGeom prst="rect">
              <a:avLst/>
            </a:prstGeom>
            <a:solidFill>
              <a:schemeClr val="accent1"/>
            </a:solidFill>
          </p:spPr>
          <p:txBody>
            <a:bodyPr wrap="square" rtlCol="0">
              <a:spAutoFit/>
            </a:bodyPr>
            <a:lstStyle>
              <a:defPPr>
                <a:defRPr lang="zh-CN"/>
              </a:defPPr>
              <a:lvl1pPr>
                <a:defRPr kumimoji="1" sz="2800" b="1" kern="0">
                  <a:latin typeface="微软雅黑" panose="020B0503020204020204" pitchFamily="34" charset="-122"/>
                  <a:ea typeface="微软雅黑" panose="020B0503020204020204" pitchFamily="34" charset="-122"/>
                </a:defRPr>
              </a:lvl1pPr>
            </a:lstStyle>
            <a:p>
              <a:r>
                <a:rPr lang="zh-CN" altLang="en-US" dirty="0"/>
                <a:t>总结</a:t>
              </a:r>
            </a:p>
          </p:txBody>
        </p:sp>
        <p:sp>
          <p:nvSpPr>
            <p:cNvPr id="37" name="文本框 13"/>
            <p:cNvSpPr txBox="1"/>
            <p:nvPr/>
          </p:nvSpPr>
          <p:spPr>
            <a:xfrm>
              <a:off x="2825150" y="1936983"/>
              <a:ext cx="2826970" cy="518160"/>
            </a:xfrm>
            <a:prstGeom prst="rect">
              <a:avLst/>
            </a:prstGeom>
            <a:noFill/>
          </p:spPr>
          <p:txBody>
            <a:bodyPr wrap="square" rtlCol="0">
              <a:spAutoFit/>
            </a:bodyPr>
            <a:lstStyle>
              <a:defPPr>
                <a:defRPr lang="zh-CN"/>
              </a:defPPr>
              <a:lvl1pPr eaLnBrk="0" hangingPunct="0">
                <a:defRPr sz="2800" b="1">
                  <a:latin typeface="微软雅黑" panose="020B0503020204020204" pitchFamily="34" charset="-122"/>
                  <a:ea typeface="微软雅黑" panose="020B0503020204020204" pitchFamily="34" charset="-122"/>
                </a:defRPr>
              </a:lvl1pPr>
            </a:lstStyle>
            <a:p>
              <a:r>
                <a:rPr lang="zh-CN" altLang="en-US" dirty="0">
                  <a:sym typeface="+mn-ea"/>
                </a:rPr>
                <a:t>研究背景</a:t>
              </a:r>
            </a:p>
          </p:txBody>
        </p:sp>
      </p:grpSp>
      <p:sp>
        <p:nvSpPr>
          <p:cNvPr id="18" name="TextBox 17">
            <a:extLst>
              <a:ext uri="{FF2B5EF4-FFF2-40B4-BE49-F238E27FC236}">
                <a16:creationId xmlns:a16="http://schemas.microsoft.com/office/drawing/2014/main" id="{1D148D27-F911-4A06-ADFB-E2B763C47DD9}"/>
              </a:ext>
            </a:extLst>
          </p:cNvPr>
          <p:cNvSpPr txBox="1"/>
          <p:nvPr/>
        </p:nvSpPr>
        <p:spPr>
          <a:xfrm>
            <a:off x="2791592" y="4601445"/>
            <a:ext cx="1608333" cy="276999"/>
          </a:xfrm>
          <a:prstGeom prst="rect">
            <a:avLst/>
          </a:prstGeom>
          <a:noFill/>
        </p:spPr>
        <p:txBody>
          <a:bodyPr wrap="square" rtlCol="0">
            <a:spAutoFit/>
          </a:bodyPr>
          <a:lstStyle/>
          <a:p>
            <a:r>
              <a:rPr lang="en-US" altLang="zh-CN" sz="1200" i="1" dirty="0"/>
              <a:t>—from Google Image</a:t>
            </a:r>
            <a:endParaRPr lang="en-US" sz="1200" i="1" dirty="0"/>
          </a:p>
        </p:txBody>
      </p:sp>
      <p:pic>
        <p:nvPicPr>
          <p:cNvPr id="20" name="Picture 2" descr="Related image">
            <a:extLst>
              <a:ext uri="{FF2B5EF4-FFF2-40B4-BE49-F238E27FC236}">
                <a16:creationId xmlns:a16="http://schemas.microsoft.com/office/drawing/2014/main" id="{34EF9278-F616-4A3C-A9FC-4802347F05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024" y="2226067"/>
            <a:ext cx="3779783" cy="236236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73DA37D-5B43-4005-B364-2BD98D226434}"/>
              </a:ext>
            </a:extLst>
          </p:cNvPr>
          <p:cNvSpPr>
            <a:spLocks noGrp="1"/>
          </p:cNvSpPr>
          <p:nvPr>
            <p:ph type="sldNum" sz="quarter" idx="12"/>
          </p:nvPr>
        </p:nvSpPr>
        <p:spPr/>
        <p:txBody>
          <a:bodyPr/>
          <a:lstStyle/>
          <a:p>
            <a:fld id="{7D9BB5D0-35E4-459D-AEF3-FE4D7C45CC19}" type="slidenum">
              <a:rPr lang="zh-CN" altLang="en-US" smtClean="0"/>
              <a:pPr/>
              <a:t>40</a:t>
            </a:fld>
            <a:r>
              <a:rPr lang="en-US" altLang="zh-CN"/>
              <a:t>/42</a:t>
            </a:r>
            <a:endParaRPr lang="zh-CN" altLang="en-US" dirty="0"/>
          </a:p>
        </p:txBody>
      </p:sp>
    </p:spTree>
    <p:extLst>
      <p:ext uri="{BB962C8B-B14F-4D97-AF65-F5344CB8AC3E}">
        <p14:creationId xmlns:p14="http://schemas.microsoft.com/office/powerpoint/2010/main" val="2623202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txBox="1">
            <a:spLocks noChangeArrowheads="1"/>
          </p:cNvSpPr>
          <p:nvPr/>
        </p:nvSpPr>
        <p:spPr bwMode="auto">
          <a:xfrm>
            <a:off x="4695825" y="47625"/>
            <a:ext cx="3980180"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eaLnBrk="1" hangingPunct="1">
              <a:defRPr/>
            </a:pPr>
            <a:endParaRPr lang="zh-CN" altLang="en-US" b="0" kern="0" dirty="0">
              <a:solidFill>
                <a:srgbClr val="0000FF"/>
              </a:solidFill>
              <a:effectLst/>
            </a:endParaRPr>
          </a:p>
        </p:txBody>
      </p:sp>
      <p:sp>
        <p:nvSpPr>
          <p:cNvPr id="8" name="Rectangle 2"/>
          <p:cNvSpPr txBox="1">
            <a:spLocks noChangeArrowheads="1"/>
          </p:cNvSpPr>
          <p:nvPr/>
        </p:nvSpPr>
        <p:spPr bwMode="auto">
          <a:xfrm>
            <a:off x="302799" y="-27384"/>
            <a:ext cx="2613017"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zh-CN" altLang="en-US" sz="3200" kern="0" dirty="0">
                <a:effectLst/>
              </a:rPr>
              <a:t>总结</a:t>
            </a:r>
          </a:p>
        </p:txBody>
      </p:sp>
      <p:sp>
        <p:nvSpPr>
          <p:cNvPr id="7" name="Rectangle 2"/>
          <p:cNvSpPr txBox="1">
            <a:spLocks noChangeArrowheads="1"/>
          </p:cNvSpPr>
          <p:nvPr/>
        </p:nvSpPr>
        <p:spPr bwMode="auto">
          <a:xfrm>
            <a:off x="7361952" y="0"/>
            <a:ext cx="1314053" cy="646113"/>
          </a:xfrm>
          <a:prstGeom prst="rect">
            <a:avLst/>
          </a:prstGeom>
          <a:noFill/>
          <a:ln w="9525">
            <a:noFill/>
            <a:miter lim="800000"/>
          </a:ln>
          <a:effectLst/>
        </p:spPr>
        <p:txBody>
          <a:bodyPr lIns="92075" tIns="46038" rIns="92075" bIns="46038" anchor="ctr"/>
          <a:lstStyle/>
          <a:p>
            <a:pPr algn="r">
              <a:defRPr/>
            </a:pPr>
            <a:r>
              <a:rPr lang="zh-CN" altLang="en-US" sz="2800" b="1" dirty="0">
                <a:latin typeface="微软雅黑" pitchFamily="34" charset="-122"/>
                <a:ea typeface="微软雅黑" pitchFamily="34" charset="-122"/>
              </a:rPr>
              <a:t>创新点</a:t>
            </a:r>
          </a:p>
        </p:txBody>
      </p:sp>
      <p:sp>
        <p:nvSpPr>
          <p:cNvPr id="4" name="Slide Number Placeholder 3">
            <a:extLst>
              <a:ext uri="{FF2B5EF4-FFF2-40B4-BE49-F238E27FC236}">
                <a16:creationId xmlns:a16="http://schemas.microsoft.com/office/drawing/2014/main" id="{7590CB35-1F91-4BC3-BD60-D2587F49498D}"/>
              </a:ext>
            </a:extLst>
          </p:cNvPr>
          <p:cNvSpPr>
            <a:spLocks noGrp="1"/>
          </p:cNvSpPr>
          <p:nvPr>
            <p:ph type="sldNum" sz="quarter" idx="12"/>
          </p:nvPr>
        </p:nvSpPr>
        <p:spPr/>
        <p:txBody>
          <a:bodyPr/>
          <a:lstStyle/>
          <a:p>
            <a:fld id="{7D9BB5D0-35E4-459D-AEF3-FE4D7C45CC19}" type="slidenum">
              <a:rPr lang="zh-CN" altLang="en-US" smtClean="0"/>
              <a:pPr/>
              <a:t>41</a:t>
            </a:fld>
            <a:r>
              <a:rPr lang="en-US" altLang="zh-CN"/>
              <a:t>/42</a:t>
            </a:r>
            <a:endParaRPr lang="zh-CN" altLang="en-US" dirty="0"/>
          </a:p>
        </p:txBody>
      </p:sp>
      <p:pic>
        <p:nvPicPr>
          <p:cNvPr id="2" name="Picture 1">
            <a:extLst>
              <a:ext uri="{FF2B5EF4-FFF2-40B4-BE49-F238E27FC236}">
                <a16:creationId xmlns:a16="http://schemas.microsoft.com/office/drawing/2014/main" id="{99D3CF6C-D397-45ED-AE6B-D0F2BC3ED9CF}"/>
              </a:ext>
            </a:extLst>
          </p:cNvPr>
          <p:cNvPicPr>
            <a:picLocks noChangeAspect="1"/>
          </p:cNvPicPr>
          <p:nvPr/>
        </p:nvPicPr>
        <p:blipFill>
          <a:blip r:embed="rId2"/>
          <a:stretch>
            <a:fillRect/>
          </a:stretch>
        </p:blipFill>
        <p:spPr>
          <a:xfrm>
            <a:off x="569828" y="782454"/>
            <a:ext cx="8106177" cy="5734545"/>
          </a:xfrm>
          <a:prstGeom prst="rect">
            <a:avLst/>
          </a:prstGeom>
        </p:spPr>
      </p:pic>
    </p:spTree>
    <p:extLst>
      <p:ext uri="{BB962C8B-B14F-4D97-AF65-F5344CB8AC3E}">
        <p14:creationId xmlns:p14="http://schemas.microsoft.com/office/powerpoint/2010/main" val="2153868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302799" y="-27384"/>
            <a:ext cx="1964945"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zh-CN" altLang="en-US" sz="3200" kern="0" dirty="0">
                <a:effectLst/>
              </a:rPr>
              <a:t>研究成果</a:t>
            </a:r>
          </a:p>
        </p:txBody>
      </p:sp>
      <p:sp>
        <p:nvSpPr>
          <p:cNvPr id="10" name="Rectangle 9"/>
          <p:cNvSpPr/>
          <p:nvPr/>
        </p:nvSpPr>
        <p:spPr>
          <a:xfrm>
            <a:off x="-108520" y="836712"/>
            <a:ext cx="8820472" cy="5863144"/>
          </a:xfrm>
          <a:prstGeom prst="rect">
            <a:avLst/>
          </a:prstGeom>
        </p:spPr>
        <p:txBody>
          <a:bodyPr wrap="square">
            <a:spAutoFit/>
          </a:bodyPr>
          <a:lstStyle/>
          <a:p>
            <a:pPr marL="800100" lvl="1" indent="-342900" algn="just" fontAlgn="base">
              <a:spcBef>
                <a:spcPct val="0"/>
              </a:spcBef>
              <a:spcAft>
                <a:spcPct val="0"/>
              </a:spcAft>
              <a:buFont typeface="+mj-lt"/>
              <a:buAutoNum type="arabicPeriod"/>
              <a:defRPr/>
            </a:pPr>
            <a:r>
              <a:rPr kumimoji="1" lang="en-US" altLang="zh-CN" sz="1500" b="1" kern="0" dirty="0">
                <a:solidFill>
                  <a:prstClr val="black"/>
                </a:solidFill>
                <a:latin typeface="Times New Roman"/>
                <a:ea typeface="宋体"/>
              </a:rPr>
              <a:t>Li Rui</a:t>
            </a:r>
            <a:r>
              <a:rPr kumimoji="1" lang="en-US" altLang="zh-CN" sz="1500" kern="0" dirty="0">
                <a:solidFill>
                  <a:prstClr val="black"/>
                </a:solidFill>
                <a:latin typeface="Times New Roman"/>
                <a:ea typeface="宋体"/>
              </a:rPr>
              <a:t>, Mei </a:t>
            </a:r>
            <a:r>
              <a:rPr kumimoji="1" lang="en-US" altLang="zh-CN" sz="1500" kern="0" dirty="0" err="1">
                <a:solidFill>
                  <a:prstClr val="black"/>
                </a:solidFill>
                <a:latin typeface="Times New Roman"/>
                <a:ea typeface="宋体"/>
              </a:rPr>
              <a:t>Shengwei</a:t>
            </a:r>
            <a:r>
              <a:rPr kumimoji="1" lang="en-US" altLang="zh-CN" sz="1500" kern="0" dirty="0">
                <a:solidFill>
                  <a:prstClr val="black"/>
                </a:solidFill>
                <a:latin typeface="Times New Roman"/>
                <a:ea typeface="宋体"/>
              </a:rPr>
              <a:t>*, Michael B. McElroy*, et al. Design of Hybrid Wind Turbine with Embedded Mechanical Storage Providing Dispatch Capability. </a:t>
            </a:r>
            <a:r>
              <a:rPr kumimoji="1" lang="en-US" altLang="zh-CN" sz="1500" i="1" kern="0" dirty="0">
                <a:solidFill>
                  <a:srgbClr val="C00000"/>
                </a:solidFill>
                <a:latin typeface="Times New Roman"/>
                <a:ea typeface="宋体"/>
              </a:rPr>
              <a:t>XX</a:t>
            </a:r>
            <a:r>
              <a:rPr kumimoji="1" lang="en-US" altLang="zh-CN" sz="1500" kern="0" dirty="0">
                <a:solidFill>
                  <a:prstClr val="black"/>
                </a:solidFill>
                <a:latin typeface="Times New Roman"/>
                <a:ea typeface="宋体"/>
              </a:rPr>
              <a:t>, 2019. (</a:t>
            </a:r>
            <a:r>
              <a:rPr kumimoji="1" lang="zh-CN" altLang="en-US" sz="1500" kern="0" dirty="0">
                <a:solidFill>
                  <a:prstClr val="black"/>
                </a:solidFill>
                <a:latin typeface="Times New Roman"/>
                <a:ea typeface="宋体"/>
              </a:rPr>
              <a:t>一审</a:t>
            </a:r>
            <a:r>
              <a:rPr kumimoji="1" lang="en-US" altLang="zh-CN" sz="1500" kern="0" dirty="0">
                <a:solidFill>
                  <a:prstClr val="black"/>
                </a:solidFill>
                <a:latin typeface="Times New Roman"/>
                <a:ea typeface="宋体"/>
              </a:rPr>
              <a:t>) </a:t>
            </a:r>
          </a:p>
          <a:p>
            <a:pPr marL="800100" lvl="1" indent="-342900" algn="just" fontAlgn="base">
              <a:spcBef>
                <a:spcPct val="0"/>
              </a:spcBef>
              <a:spcAft>
                <a:spcPct val="0"/>
              </a:spcAft>
              <a:buFont typeface="+mj-lt"/>
              <a:buAutoNum type="arabicPeriod"/>
              <a:defRPr/>
            </a:pPr>
            <a:r>
              <a:rPr kumimoji="1" lang="en-US" sz="1500" b="1" i="0" u="none" strike="noStrike" kern="0" cap="none" spc="0" normalizeH="0" baseline="0" noProof="0" dirty="0">
                <a:ln>
                  <a:noFill/>
                </a:ln>
                <a:solidFill>
                  <a:prstClr val="black"/>
                </a:solidFill>
                <a:effectLst/>
                <a:uLnTx/>
                <a:uFillTx/>
                <a:latin typeface="Times New Roman"/>
                <a:ea typeface="宋体"/>
              </a:rPr>
              <a:t>Li Rui</a:t>
            </a:r>
            <a:r>
              <a:rPr kumimoji="1" lang="en-US" sz="1500" b="0" i="0" u="none" strike="noStrike" kern="0" cap="none" spc="0" normalizeH="0" baseline="0" noProof="0" dirty="0">
                <a:ln>
                  <a:noFill/>
                </a:ln>
                <a:solidFill>
                  <a:prstClr val="black"/>
                </a:solidFill>
                <a:effectLst/>
                <a:uLnTx/>
                <a:uFillTx/>
                <a:latin typeface="Times New Roman"/>
                <a:ea typeface="宋体"/>
              </a:rPr>
              <a:t>, Wei </a:t>
            </a:r>
            <a:r>
              <a:rPr kumimoji="1" lang="en-US" sz="1500" b="0" i="0" u="none" strike="noStrike" kern="0" cap="none" spc="0" normalizeH="0" baseline="0" noProof="0" dirty="0" err="1">
                <a:ln>
                  <a:noFill/>
                </a:ln>
                <a:solidFill>
                  <a:prstClr val="black"/>
                </a:solidFill>
                <a:effectLst/>
                <a:uLnTx/>
                <a:uFillTx/>
                <a:latin typeface="Times New Roman"/>
                <a:ea typeface="宋体"/>
              </a:rPr>
              <a:t>Wei</a:t>
            </a:r>
            <a:r>
              <a:rPr kumimoji="1" lang="en-US" sz="1500" b="0" i="0" u="none" strike="noStrike" kern="0" cap="none" spc="0" normalizeH="0" baseline="0" noProof="0" dirty="0">
                <a:ln>
                  <a:noFill/>
                </a:ln>
                <a:solidFill>
                  <a:prstClr val="black"/>
                </a:solidFill>
                <a:effectLst/>
                <a:uLnTx/>
                <a:uFillTx/>
                <a:latin typeface="Times New Roman"/>
                <a:ea typeface="宋体"/>
              </a:rPr>
              <a:t>, Mei </a:t>
            </a:r>
            <a:r>
              <a:rPr kumimoji="1" lang="en-US" sz="1500" b="0" i="0" u="none" strike="noStrike" kern="0" cap="none" spc="0" normalizeH="0" baseline="0" noProof="0" dirty="0" err="1">
                <a:ln>
                  <a:noFill/>
                </a:ln>
                <a:solidFill>
                  <a:prstClr val="black"/>
                </a:solidFill>
                <a:effectLst/>
                <a:uLnTx/>
                <a:uFillTx/>
                <a:latin typeface="Times New Roman"/>
                <a:ea typeface="宋体"/>
              </a:rPr>
              <a:t>Shengwei</a:t>
            </a:r>
            <a:r>
              <a:rPr kumimoji="1" lang="en-US" sz="1500" b="0" i="0" u="none" strike="noStrike" kern="0" cap="none" spc="0" normalizeH="0" baseline="0" noProof="0" dirty="0">
                <a:ln>
                  <a:noFill/>
                </a:ln>
                <a:solidFill>
                  <a:prstClr val="black"/>
                </a:solidFill>
                <a:effectLst/>
                <a:uLnTx/>
                <a:uFillTx/>
                <a:latin typeface="Times New Roman"/>
                <a:ea typeface="宋体"/>
              </a:rPr>
              <a:t>*, et al. Participation of an Energy Hub in Electricity and Heat Distribution Markets: An MPEC Approach. </a:t>
            </a:r>
            <a:r>
              <a:rPr kumimoji="1" lang="en-US" sz="1500" b="1" i="1" u="none" strike="noStrike" kern="0" cap="none" spc="0" normalizeH="0" baseline="0" noProof="0" dirty="0">
                <a:ln>
                  <a:noFill/>
                </a:ln>
                <a:solidFill>
                  <a:prstClr val="black"/>
                </a:solidFill>
                <a:effectLst/>
                <a:uLnTx/>
                <a:uFillTx/>
                <a:latin typeface="Times New Roman"/>
                <a:ea typeface="宋体"/>
              </a:rPr>
              <a:t>IEEE Transactions on Smart Grid</a:t>
            </a:r>
            <a:r>
              <a:rPr kumimoji="1" lang="en-US" sz="1500" b="0" i="0" u="none" strike="noStrike" kern="0" cap="none" spc="0" normalizeH="0" baseline="0" noProof="0" dirty="0">
                <a:ln>
                  <a:noFill/>
                </a:ln>
                <a:solidFill>
                  <a:prstClr val="black"/>
                </a:solidFill>
                <a:effectLst/>
                <a:uLnTx/>
                <a:uFillTx/>
                <a:latin typeface="Times New Roman"/>
                <a:ea typeface="宋体"/>
              </a:rPr>
              <a:t>, 2018. (</a:t>
            </a:r>
            <a:r>
              <a:rPr kumimoji="1" lang="en-US" altLang="zh-CN" sz="1500" b="0" i="0" u="none" strike="noStrike" kern="0" cap="none" spc="0" normalizeH="0" baseline="0" noProof="0" dirty="0">
                <a:ln>
                  <a:noFill/>
                </a:ln>
                <a:solidFill>
                  <a:prstClr val="black"/>
                </a:solidFill>
                <a:effectLst/>
                <a:uLnTx/>
                <a:uFillTx/>
                <a:latin typeface="Times New Roman"/>
              </a:rPr>
              <a:t>E</a:t>
            </a:r>
            <a:r>
              <a:rPr kumimoji="1" lang="en-US" sz="1500" b="0" i="0" u="none" strike="noStrike" kern="0" cap="none" spc="0" normalizeH="0" baseline="0" noProof="0" dirty="0">
                <a:ln>
                  <a:noFill/>
                </a:ln>
                <a:solidFill>
                  <a:prstClr val="black"/>
                </a:solidFill>
                <a:effectLst/>
                <a:uLnTx/>
                <a:uFillTx/>
                <a:latin typeface="Times New Roman"/>
                <a:ea typeface="宋体"/>
              </a:rPr>
              <a:t>arly access) </a:t>
            </a:r>
          </a:p>
          <a:p>
            <a:pPr marL="800100" lvl="1" indent="-342900" algn="just" fontAlgn="base">
              <a:spcBef>
                <a:spcPct val="0"/>
              </a:spcBef>
              <a:spcAft>
                <a:spcPct val="0"/>
              </a:spcAft>
              <a:buFont typeface="+mj-lt"/>
              <a:buAutoNum type="arabicPeriod"/>
              <a:defRPr/>
            </a:pPr>
            <a:r>
              <a:rPr kumimoji="1" lang="en-US" altLang="zh-CN" sz="1500" kern="0" dirty="0">
                <a:solidFill>
                  <a:prstClr val="black"/>
                </a:solidFill>
                <a:latin typeface="Times New Roman"/>
                <a:ea typeface="宋体"/>
              </a:rPr>
              <a:t>Mei </a:t>
            </a:r>
            <a:r>
              <a:rPr kumimoji="1" lang="en-US" altLang="zh-CN" sz="1500" kern="0" dirty="0" err="1">
                <a:solidFill>
                  <a:prstClr val="black"/>
                </a:solidFill>
                <a:latin typeface="Times New Roman"/>
                <a:ea typeface="宋体"/>
              </a:rPr>
              <a:t>Shengwei</a:t>
            </a:r>
            <a:r>
              <a:rPr kumimoji="1" lang="en-US" altLang="zh-CN" sz="1500" kern="0" dirty="0">
                <a:solidFill>
                  <a:prstClr val="black"/>
                </a:solidFill>
                <a:latin typeface="Times New Roman"/>
                <a:ea typeface="宋体"/>
              </a:rPr>
              <a:t>, </a:t>
            </a:r>
            <a:r>
              <a:rPr kumimoji="1" lang="en-US" altLang="zh-CN" sz="1500" b="1" kern="0" dirty="0">
                <a:solidFill>
                  <a:prstClr val="black"/>
                </a:solidFill>
                <a:latin typeface="Times New Roman"/>
                <a:ea typeface="宋体"/>
              </a:rPr>
              <a:t>Li Rui</a:t>
            </a:r>
            <a:r>
              <a:rPr kumimoji="1" lang="en-US" altLang="zh-CN" sz="1500" kern="0" dirty="0">
                <a:solidFill>
                  <a:prstClr val="black"/>
                </a:solidFill>
                <a:latin typeface="Times New Roman"/>
                <a:ea typeface="宋体"/>
              </a:rPr>
              <a:t>, </a:t>
            </a:r>
            <a:r>
              <a:rPr kumimoji="1" lang="en-US" altLang="zh-CN" sz="1500" kern="0" dirty="0" err="1">
                <a:solidFill>
                  <a:prstClr val="black"/>
                </a:solidFill>
                <a:latin typeface="Times New Roman"/>
                <a:ea typeface="宋体"/>
              </a:rPr>
              <a:t>Xue</a:t>
            </a:r>
            <a:r>
              <a:rPr kumimoji="1" lang="en-US" altLang="zh-CN" sz="1500" kern="0" dirty="0">
                <a:solidFill>
                  <a:prstClr val="black"/>
                </a:solidFill>
                <a:latin typeface="Times New Roman"/>
                <a:ea typeface="宋体"/>
              </a:rPr>
              <a:t> </a:t>
            </a:r>
            <a:r>
              <a:rPr kumimoji="1" lang="en-US" altLang="zh-CN" sz="1500" kern="0" dirty="0" err="1">
                <a:solidFill>
                  <a:prstClr val="black"/>
                </a:solidFill>
                <a:latin typeface="Times New Roman"/>
                <a:ea typeface="宋体"/>
              </a:rPr>
              <a:t>Xiaodai</a:t>
            </a:r>
            <a:r>
              <a:rPr kumimoji="1" lang="en-US" altLang="zh-CN" sz="1500" kern="0" dirty="0">
                <a:solidFill>
                  <a:prstClr val="black"/>
                </a:solidFill>
                <a:latin typeface="Times New Roman"/>
                <a:ea typeface="宋体"/>
              </a:rPr>
              <a:t>, Chen </a:t>
            </a:r>
            <a:r>
              <a:rPr kumimoji="1" lang="en-US" altLang="zh-CN" sz="1500" kern="0" dirty="0" err="1">
                <a:solidFill>
                  <a:prstClr val="black"/>
                </a:solidFill>
                <a:latin typeface="Times New Roman"/>
                <a:ea typeface="宋体"/>
              </a:rPr>
              <a:t>Laijun</a:t>
            </a:r>
            <a:r>
              <a:rPr kumimoji="1" lang="en-US" altLang="zh-CN" sz="1500" kern="0" dirty="0">
                <a:solidFill>
                  <a:prstClr val="black"/>
                </a:solidFill>
                <a:latin typeface="Times New Roman"/>
                <a:ea typeface="宋体"/>
              </a:rPr>
              <a:t>*, et al. Paving the Way to Smart Micro Energy Grid: Concepts, Design Principles, and Engineering Practices. </a:t>
            </a:r>
            <a:r>
              <a:rPr kumimoji="1" lang="en-US" altLang="zh-CN" sz="1500" b="1" i="1" kern="0" dirty="0">
                <a:solidFill>
                  <a:prstClr val="black"/>
                </a:solidFill>
                <a:latin typeface="Times New Roman"/>
                <a:ea typeface="宋体"/>
              </a:rPr>
              <a:t>CSEE Journal of Power and Energy Systems</a:t>
            </a:r>
            <a:r>
              <a:rPr kumimoji="1" lang="en-US" altLang="zh-CN" sz="1500" kern="0" dirty="0">
                <a:solidFill>
                  <a:prstClr val="black"/>
                </a:solidFill>
                <a:latin typeface="Times New Roman"/>
                <a:ea typeface="宋体"/>
              </a:rPr>
              <a:t>, 2017, 3(4):440-449.</a:t>
            </a:r>
          </a:p>
          <a:p>
            <a:pPr marL="800100" lvl="1" indent="-342900" algn="just" fontAlgn="base">
              <a:spcBef>
                <a:spcPct val="0"/>
              </a:spcBef>
              <a:spcAft>
                <a:spcPct val="0"/>
              </a:spcAft>
              <a:buFont typeface="+mj-lt"/>
              <a:buAutoNum type="arabicPeriod"/>
              <a:defRPr/>
            </a:pPr>
            <a:r>
              <a:rPr kumimoji="1" lang="en-US" altLang="zh-CN" sz="1500" b="1" kern="0" dirty="0">
                <a:solidFill>
                  <a:prstClr val="black"/>
                </a:solidFill>
                <a:latin typeface="Times New Roman"/>
                <a:ea typeface="宋体"/>
              </a:rPr>
              <a:t>Li Rui, </a:t>
            </a:r>
            <a:r>
              <a:rPr kumimoji="1" lang="en-US" altLang="zh-CN" sz="1500" kern="0" dirty="0">
                <a:solidFill>
                  <a:prstClr val="black"/>
                </a:solidFill>
                <a:latin typeface="Times New Roman"/>
                <a:ea typeface="宋体"/>
              </a:rPr>
              <a:t>Chen </a:t>
            </a:r>
            <a:r>
              <a:rPr kumimoji="1" lang="en-US" altLang="zh-CN" sz="1500" kern="0" dirty="0" err="1">
                <a:solidFill>
                  <a:prstClr val="black"/>
                </a:solidFill>
                <a:latin typeface="Times New Roman"/>
                <a:ea typeface="宋体"/>
              </a:rPr>
              <a:t>Laijun</a:t>
            </a:r>
            <a:r>
              <a:rPr kumimoji="1" lang="en-US" altLang="zh-CN" sz="1500" kern="0" dirty="0">
                <a:solidFill>
                  <a:prstClr val="black"/>
                </a:solidFill>
                <a:latin typeface="Times New Roman"/>
                <a:ea typeface="宋体"/>
              </a:rPr>
              <a:t>, Wei Wei*, et al. Economic Dispatch of Integrated Heat-power Energy Distribution System with Concentrating Solar Power Energy Hub. </a:t>
            </a:r>
            <a:r>
              <a:rPr kumimoji="1" lang="en-US" altLang="zh-CN" sz="1500" b="1" i="1" kern="0" dirty="0">
                <a:solidFill>
                  <a:prstClr val="black"/>
                </a:solidFill>
                <a:latin typeface="Times New Roman"/>
                <a:ea typeface="宋体"/>
              </a:rPr>
              <a:t>Journal of Energy Engineering</a:t>
            </a:r>
            <a:r>
              <a:rPr kumimoji="1" lang="en-US" altLang="zh-CN" sz="1500" kern="0" dirty="0">
                <a:solidFill>
                  <a:prstClr val="black"/>
                </a:solidFill>
                <a:latin typeface="Times New Roman"/>
                <a:ea typeface="宋体"/>
              </a:rPr>
              <a:t>, 2017, 143 (5):1-11.  </a:t>
            </a:r>
            <a:endParaRPr kumimoji="1" lang="en-US" sz="1500" b="0" i="0" u="none" strike="noStrike" kern="0" cap="none" spc="0" normalizeH="0" baseline="0" noProof="0" dirty="0">
              <a:ln>
                <a:noFill/>
              </a:ln>
              <a:solidFill>
                <a:prstClr val="black"/>
              </a:solidFill>
              <a:effectLst/>
              <a:uLnTx/>
              <a:uFillTx/>
              <a:latin typeface="Times New Roman"/>
              <a:ea typeface="宋体"/>
            </a:endParaRPr>
          </a:p>
          <a:p>
            <a:pPr marL="800100" lvl="1" indent="-342900" algn="just" fontAlgn="base">
              <a:spcBef>
                <a:spcPct val="0"/>
              </a:spcBef>
              <a:spcAft>
                <a:spcPct val="0"/>
              </a:spcAft>
              <a:buFont typeface="+mj-lt"/>
              <a:buAutoNum type="arabicPeriod"/>
              <a:defRPr/>
            </a:pPr>
            <a:r>
              <a:rPr kumimoji="1" lang="en-US" sz="1500" b="1" i="0" u="none" strike="noStrike" kern="0" cap="none" spc="0" normalizeH="0" baseline="0" noProof="0" dirty="0">
                <a:ln>
                  <a:noFill/>
                </a:ln>
                <a:solidFill>
                  <a:prstClr val="black"/>
                </a:solidFill>
                <a:effectLst/>
                <a:uLnTx/>
                <a:uFillTx/>
                <a:latin typeface="Times New Roman"/>
                <a:ea typeface="宋体"/>
              </a:rPr>
              <a:t>Li Rui</a:t>
            </a:r>
            <a:r>
              <a:rPr kumimoji="1" lang="en-US" sz="1500" b="0" i="0" u="none" strike="noStrike" kern="0" cap="none" spc="0" normalizeH="0" baseline="0" noProof="0" dirty="0">
                <a:ln>
                  <a:noFill/>
                </a:ln>
                <a:solidFill>
                  <a:prstClr val="black"/>
                </a:solidFill>
                <a:effectLst/>
                <a:uLnTx/>
                <a:uFillTx/>
                <a:latin typeface="Times New Roman"/>
                <a:ea typeface="宋体"/>
              </a:rPr>
              <a:t>, Chen </a:t>
            </a:r>
            <a:r>
              <a:rPr kumimoji="1" lang="en-US" sz="1500" b="0" i="0" u="none" strike="noStrike" kern="0" cap="none" spc="0" normalizeH="0" baseline="0" noProof="0" dirty="0" err="1">
                <a:ln>
                  <a:noFill/>
                </a:ln>
                <a:solidFill>
                  <a:prstClr val="black"/>
                </a:solidFill>
                <a:effectLst/>
                <a:uLnTx/>
                <a:uFillTx/>
                <a:latin typeface="Times New Roman"/>
                <a:ea typeface="宋体"/>
              </a:rPr>
              <a:t>Laijun</a:t>
            </a:r>
            <a:r>
              <a:rPr kumimoji="1" lang="en-US" sz="1500" b="0" i="0" u="none" strike="noStrike" kern="0" cap="none" spc="0" normalizeH="0" baseline="0" noProof="0" dirty="0">
                <a:ln>
                  <a:noFill/>
                </a:ln>
                <a:solidFill>
                  <a:prstClr val="black"/>
                </a:solidFill>
                <a:effectLst/>
                <a:uLnTx/>
                <a:uFillTx/>
                <a:latin typeface="Times New Roman"/>
                <a:ea typeface="宋体"/>
              </a:rPr>
              <a:t>*, Yuan </a:t>
            </a:r>
            <a:r>
              <a:rPr kumimoji="1" lang="en-US" sz="1500" b="0" i="0" u="none" strike="noStrike" kern="0" cap="none" spc="0" normalizeH="0" baseline="0" noProof="0" dirty="0" err="1">
                <a:ln>
                  <a:noFill/>
                </a:ln>
                <a:solidFill>
                  <a:prstClr val="black"/>
                </a:solidFill>
                <a:effectLst/>
                <a:uLnTx/>
                <a:uFillTx/>
                <a:latin typeface="Times New Roman"/>
                <a:ea typeface="宋体"/>
              </a:rPr>
              <a:t>Tiejiang</a:t>
            </a:r>
            <a:r>
              <a:rPr kumimoji="1" lang="en-US" sz="1500" b="0" i="0" u="none" strike="noStrike" kern="0" cap="none" spc="0" normalizeH="0" baseline="0" noProof="0" dirty="0">
                <a:ln>
                  <a:noFill/>
                </a:ln>
                <a:solidFill>
                  <a:prstClr val="black"/>
                </a:solidFill>
                <a:effectLst/>
                <a:uLnTx/>
                <a:uFillTx/>
                <a:latin typeface="Times New Roman"/>
                <a:ea typeface="宋体"/>
              </a:rPr>
              <a:t>, et al. Optimal Dispatch of Zero-Carbon Emission Micro Energy Internet Integrated with Non-Supplementary Fired Compressed Air Energy Storage System. </a:t>
            </a:r>
            <a:r>
              <a:rPr kumimoji="1" lang="en-US" sz="1500" b="1" i="1" u="none" strike="noStrike" kern="0" cap="none" spc="0" normalizeH="0" baseline="0" noProof="0" dirty="0">
                <a:ln>
                  <a:noFill/>
                </a:ln>
                <a:solidFill>
                  <a:prstClr val="black"/>
                </a:solidFill>
                <a:effectLst/>
                <a:uLnTx/>
                <a:uFillTx/>
                <a:latin typeface="Times New Roman"/>
                <a:ea typeface="宋体"/>
              </a:rPr>
              <a:t>Journal of Modern Power System and Clean Energy</a:t>
            </a:r>
            <a:r>
              <a:rPr kumimoji="1" lang="en-US" sz="1500" b="0" i="0" u="none" strike="noStrike" kern="0" cap="none" spc="0" normalizeH="0" baseline="0" noProof="0" dirty="0">
                <a:ln>
                  <a:noFill/>
                </a:ln>
                <a:solidFill>
                  <a:prstClr val="black"/>
                </a:solidFill>
                <a:effectLst/>
                <a:uLnTx/>
                <a:uFillTx/>
                <a:latin typeface="Times New Roman"/>
                <a:ea typeface="宋体"/>
              </a:rPr>
              <a:t>, 2016, 4(4):566–580. </a:t>
            </a:r>
            <a:r>
              <a:rPr kumimoji="1" lang="en-US" sz="1500" kern="0" dirty="0">
                <a:solidFill>
                  <a:prstClr val="black"/>
                </a:solidFill>
                <a:latin typeface="Times New Roman"/>
                <a:ea typeface="宋体"/>
              </a:rPr>
              <a:t>(</a:t>
            </a:r>
            <a:r>
              <a:rPr kumimoji="1" lang="en-US" sz="1500" b="1" kern="0" dirty="0">
                <a:solidFill>
                  <a:srgbClr val="C00000"/>
                </a:solidFill>
                <a:latin typeface="Times New Roman"/>
                <a:ea typeface="宋体"/>
              </a:rPr>
              <a:t>MPCE </a:t>
            </a:r>
            <a:r>
              <a:rPr kumimoji="1" lang="en-US" altLang="zh-CN" sz="1500" b="1" kern="0" dirty="0">
                <a:solidFill>
                  <a:srgbClr val="C00000"/>
                </a:solidFill>
                <a:latin typeface="Times New Roman"/>
                <a:ea typeface="宋体"/>
              </a:rPr>
              <a:t>Most Cited Paper Award</a:t>
            </a:r>
            <a:r>
              <a:rPr kumimoji="1" lang="en-US" sz="1500" kern="0" dirty="0">
                <a:solidFill>
                  <a:prstClr val="black"/>
                </a:solidFill>
                <a:latin typeface="Times New Roman"/>
                <a:ea typeface="宋体"/>
              </a:rPr>
              <a:t>)</a:t>
            </a:r>
          </a:p>
          <a:p>
            <a:pPr marL="800100" lvl="1" indent="-342900" algn="just" fontAlgn="base">
              <a:spcBef>
                <a:spcPct val="0"/>
              </a:spcBef>
              <a:spcAft>
                <a:spcPct val="0"/>
              </a:spcAft>
              <a:buFont typeface="+mj-lt"/>
              <a:buAutoNum type="arabicPeriod"/>
              <a:defRPr/>
            </a:pPr>
            <a:r>
              <a:rPr kumimoji="1" lang="zh-CN" altLang="en-US" sz="1500" b="1" dirty="0">
                <a:solidFill>
                  <a:prstClr val="black"/>
                </a:solidFill>
                <a:latin typeface="+mj-ea"/>
              </a:rPr>
              <a:t>李瑞</a:t>
            </a:r>
            <a:r>
              <a:rPr kumimoji="1" lang="zh-CN" altLang="en-US" sz="1500" dirty="0">
                <a:solidFill>
                  <a:prstClr val="black"/>
                </a:solidFill>
                <a:latin typeface="+mj-ea"/>
              </a:rPr>
              <a:t>，陈来军，梅生伟</a:t>
            </a:r>
            <a:r>
              <a:rPr kumimoji="1" lang="en-US" altLang="zh-CN" sz="1500" baseline="30000" dirty="0">
                <a:solidFill>
                  <a:prstClr val="black"/>
                </a:solidFill>
                <a:latin typeface="+mj-ea"/>
              </a:rPr>
              <a:t>*</a:t>
            </a:r>
            <a:r>
              <a:rPr kumimoji="1" lang="zh-CN" altLang="en-US" sz="1500" dirty="0">
                <a:solidFill>
                  <a:prstClr val="black"/>
                </a:solidFill>
                <a:latin typeface="+mj-ea"/>
              </a:rPr>
              <a:t>，薛小代</a:t>
            </a:r>
            <a:r>
              <a:rPr kumimoji="1" lang="en-US" altLang="zh-CN" sz="1500" dirty="0">
                <a:solidFill>
                  <a:prstClr val="black"/>
                </a:solidFill>
                <a:latin typeface="+mj-ea"/>
              </a:rPr>
              <a:t>.</a:t>
            </a:r>
            <a:r>
              <a:rPr kumimoji="1" lang="zh-CN" altLang="en-US" sz="1500" dirty="0">
                <a:solidFill>
                  <a:prstClr val="black"/>
                </a:solidFill>
                <a:latin typeface="+mj-ea"/>
              </a:rPr>
              <a:t>先进绝热压缩空气储能宽工况运行特性建模及风电协同运行分析</a:t>
            </a:r>
            <a:r>
              <a:rPr kumimoji="1" lang="en-US" altLang="zh-CN" sz="1500" dirty="0">
                <a:solidFill>
                  <a:prstClr val="black"/>
                </a:solidFill>
                <a:latin typeface="+mj-ea"/>
              </a:rPr>
              <a:t>. </a:t>
            </a:r>
            <a:r>
              <a:rPr kumimoji="1" lang="zh-CN" altLang="en-US" sz="1500" b="1" dirty="0">
                <a:solidFill>
                  <a:prstClr val="black"/>
                </a:solidFill>
                <a:latin typeface="+mj-ea"/>
              </a:rPr>
              <a:t>电力系统自动化</a:t>
            </a:r>
            <a:r>
              <a:rPr kumimoji="1" lang="en-US" altLang="zh-CN" sz="1500" b="1" dirty="0">
                <a:solidFill>
                  <a:prstClr val="black"/>
                </a:solidFill>
                <a:latin typeface="+mj-ea"/>
                <a:ea typeface="ヒラギノ角ゴ Pro W3" pitchFamily="125" charset="-122"/>
              </a:rPr>
              <a:t>,</a:t>
            </a:r>
            <a:r>
              <a:rPr kumimoji="1" lang="en-US" altLang="zh-CN" sz="1500" dirty="0">
                <a:solidFill>
                  <a:prstClr val="black"/>
                </a:solidFill>
                <a:ea typeface="ヒラギノ角ゴ Pro W3" pitchFamily="125" charset="-122"/>
              </a:rPr>
              <a:t>2019,43(11):25-33.</a:t>
            </a:r>
            <a:r>
              <a:rPr kumimoji="1" lang="en-US" altLang="zh-CN" sz="1500" dirty="0">
                <a:solidFill>
                  <a:prstClr val="black"/>
                </a:solidFill>
                <a:latin typeface="宋体"/>
                <a:ea typeface="宋体"/>
              </a:rPr>
              <a:t> </a:t>
            </a:r>
            <a:endParaRPr kumimoji="1" lang="en-US" altLang="zh-CN" sz="1500" b="1" i="0" u="sng" strike="noStrike" kern="0" cap="none" spc="0" normalizeH="0" baseline="0" noProof="0" dirty="0">
              <a:ln>
                <a:noFill/>
              </a:ln>
              <a:solidFill>
                <a:srgbClr val="C00000"/>
              </a:solidFill>
              <a:effectLst/>
              <a:uLnTx/>
              <a:uFillTx/>
              <a:latin typeface="times" panose="02020603050405020304" pitchFamily="18" charset="0"/>
              <a:ea typeface="楷体" panose="02010609060101010101" pitchFamily="49" charset="-122"/>
              <a:cs typeface="times" panose="02020603050405020304" pitchFamily="18" charset="0"/>
            </a:endParaRPr>
          </a:p>
          <a:p>
            <a:pPr marL="800100" lvl="1" indent="-342900" algn="just" fontAlgn="base">
              <a:spcBef>
                <a:spcPct val="0"/>
              </a:spcBef>
              <a:spcAft>
                <a:spcPct val="0"/>
              </a:spcAft>
              <a:buFont typeface="+mj-lt"/>
              <a:buAutoNum type="arabicPeriod"/>
              <a:defRPr/>
            </a:pPr>
            <a:r>
              <a:rPr kumimoji="1" lang="zh-CN" altLang="en-US" sz="1500" b="0" i="0" u="none" strike="noStrike" kern="0" cap="none" spc="0" normalizeH="0" baseline="0" noProof="0" dirty="0">
                <a:ln>
                  <a:noFill/>
                </a:ln>
                <a:solidFill>
                  <a:prstClr val="black"/>
                </a:solidFill>
                <a:effectLst/>
                <a:uLnTx/>
                <a:uFillTx/>
                <a:latin typeface="Times New Roman"/>
              </a:rPr>
              <a:t>梅生伟，</a:t>
            </a:r>
            <a:r>
              <a:rPr kumimoji="1" lang="zh-CN" altLang="en-US" sz="1500" b="1" i="0" u="none" strike="noStrike" kern="0" cap="none" spc="0" normalizeH="0" baseline="0" noProof="0" dirty="0">
                <a:ln>
                  <a:noFill/>
                </a:ln>
                <a:solidFill>
                  <a:prstClr val="black"/>
                </a:solidFill>
                <a:effectLst/>
                <a:uLnTx/>
                <a:uFillTx/>
                <a:latin typeface="Times New Roman"/>
              </a:rPr>
              <a:t>李瑞</a:t>
            </a:r>
            <a:r>
              <a:rPr kumimoji="1" lang="zh-CN" altLang="en-US" sz="1500" b="0" i="0" u="none" strike="noStrike" kern="0" cap="none" spc="0" normalizeH="0" baseline="0" noProof="0" dirty="0">
                <a:ln>
                  <a:noFill/>
                </a:ln>
                <a:solidFill>
                  <a:prstClr val="black"/>
                </a:solidFill>
                <a:effectLst/>
                <a:uLnTx/>
                <a:uFillTx/>
                <a:latin typeface="Times New Roman"/>
              </a:rPr>
              <a:t>*，陈来军，薛小代</a:t>
            </a:r>
            <a:r>
              <a:rPr kumimoji="1" lang="en-US" altLang="zh-CN" sz="1500" b="0" i="0" u="none" strike="noStrike" kern="0" cap="none" spc="0" normalizeH="0" baseline="0" noProof="0" dirty="0">
                <a:ln>
                  <a:noFill/>
                </a:ln>
                <a:solidFill>
                  <a:prstClr val="black"/>
                </a:solidFill>
                <a:effectLst/>
                <a:uLnTx/>
                <a:uFillTx/>
                <a:latin typeface="Times New Roman"/>
              </a:rPr>
              <a:t>. </a:t>
            </a:r>
            <a:r>
              <a:rPr kumimoji="1" lang="zh-CN" altLang="en-US" sz="1500" b="0" i="0" u="none" strike="noStrike" kern="0" cap="none" spc="0" normalizeH="0" baseline="0" noProof="0" dirty="0">
                <a:ln>
                  <a:noFill/>
                </a:ln>
                <a:solidFill>
                  <a:prstClr val="black"/>
                </a:solidFill>
                <a:effectLst/>
                <a:uLnTx/>
                <a:uFillTx/>
                <a:latin typeface="Times New Roman"/>
              </a:rPr>
              <a:t>先进绝热压缩空气储能技术研究进展及展望</a:t>
            </a:r>
            <a:r>
              <a:rPr kumimoji="1" lang="en-US" altLang="zh-CN" sz="1500" b="0" i="0" u="none" strike="noStrike" kern="0" cap="none" spc="0" normalizeH="0" baseline="0" noProof="0" dirty="0">
                <a:ln>
                  <a:noFill/>
                </a:ln>
                <a:solidFill>
                  <a:prstClr val="black"/>
                </a:solidFill>
                <a:effectLst/>
                <a:uLnTx/>
                <a:uFillTx/>
                <a:latin typeface="Times New Roman"/>
              </a:rPr>
              <a:t>. </a:t>
            </a:r>
            <a:r>
              <a:rPr kumimoji="1" lang="zh-CN" altLang="en-US" sz="1500" b="1" i="0" u="none" strike="noStrike" kern="0" cap="none" spc="0" normalizeH="0" baseline="0" noProof="0" dirty="0">
                <a:ln>
                  <a:noFill/>
                </a:ln>
                <a:solidFill>
                  <a:prstClr val="black"/>
                </a:solidFill>
                <a:effectLst/>
                <a:uLnTx/>
                <a:uFillTx/>
                <a:latin typeface="Times New Roman"/>
              </a:rPr>
              <a:t>中国电机工程学报</a:t>
            </a:r>
            <a:r>
              <a:rPr kumimoji="1" lang="zh-CN" altLang="en-US" sz="1500" b="0" i="0" u="none" strike="noStrike" kern="0" cap="none" spc="0" normalizeH="0" baseline="0" noProof="0" dirty="0">
                <a:ln>
                  <a:noFill/>
                </a:ln>
                <a:solidFill>
                  <a:prstClr val="black"/>
                </a:solidFill>
                <a:effectLst/>
                <a:uLnTx/>
                <a:uFillTx/>
                <a:latin typeface="Times New Roman"/>
              </a:rPr>
              <a:t>，</a:t>
            </a:r>
            <a:r>
              <a:rPr kumimoji="1" lang="en-US" altLang="zh-CN" sz="1500" b="0" i="0" u="none" strike="noStrike" kern="0" cap="none" spc="0" normalizeH="0" baseline="0" noProof="0" dirty="0">
                <a:ln>
                  <a:noFill/>
                </a:ln>
                <a:solidFill>
                  <a:prstClr val="black"/>
                </a:solidFill>
                <a:effectLst/>
                <a:uLnTx/>
                <a:uFillTx/>
                <a:latin typeface="Times New Roman"/>
              </a:rPr>
              <a:t>2018</a:t>
            </a:r>
            <a:r>
              <a:rPr kumimoji="1" lang="zh-CN" altLang="en-US" sz="1500" b="0" i="0" u="none" strike="noStrike" kern="0" cap="none" spc="0" normalizeH="0" baseline="0" noProof="0" dirty="0">
                <a:ln>
                  <a:noFill/>
                </a:ln>
                <a:solidFill>
                  <a:prstClr val="black"/>
                </a:solidFill>
                <a:effectLst/>
                <a:uLnTx/>
                <a:uFillTx/>
                <a:latin typeface="Times New Roman"/>
              </a:rPr>
              <a:t>，</a:t>
            </a:r>
            <a:r>
              <a:rPr kumimoji="1" lang="en-US" altLang="zh-CN" sz="1500" b="0" i="0" u="none" strike="noStrike" kern="0" cap="none" spc="0" normalizeH="0" baseline="0" noProof="0" dirty="0">
                <a:ln>
                  <a:noFill/>
                </a:ln>
                <a:solidFill>
                  <a:prstClr val="black"/>
                </a:solidFill>
                <a:effectLst/>
                <a:uLnTx/>
                <a:uFillTx/>
                <a:latin typeface="Times New Roman"/>
              </a:rPr>
              <a:t>38(10): 2893-2907. </a:t>
            </a:r>
          </a:p>
          <a:p>
            <a:pPr marL="800100" marR="0" lvl="1" indent="-342900" algn="just" defTabSz="914400" eaLnBrk="1" fontAlgn="base" latinLnBrk="0" hangingPunct="1">
              <a:lnSpc>
                <a:spcPct val="100000"/>
              </a:lnSpc>
              <a:spcBef>
                <a:spcPct val="0"/>
              </a:spcBef>
              <a:spcAft>
                <a:spcPct val="0"/>
              </a:spcAft>
              <a:buClrTx/>
              <a:buSzTx/>
              <a:buFont typeface="+mj-lt"/>
              <a:buAutoNum type="arabicPeriod"/>
              <a:tabLst/>
              <a:defRPr/>
            </a:pPr>
            <a:r>
              <a:rPr kumimoji="1" lang="zh-CN" altLang="en-US" sz="1500" b="1" i="0" u="none" strike="noStrike" kern="0" cap="none" spc="0" normalizeH="0" baseline="0" noProof="0" dirty="0">
                <a:ln>
                  <a:noFill/>
                </a:ln>
                <a:solidFill>
                  <a:prstClr val="black"/>
                </a:solidFill>
                <a:effectLst/>
                <a:uLnTx/>
                <a:uFillTx/>
              </a:rPr>
              <a:t>李瑞</a:t>
            </a:r>
            <a:r>
              <a:rPr kumimoji="1" lang="zh-CN" altLang="en-US" sz="1500" b="0" i="0" u="none" strike="noStrike" kern="0" cap="none" spc="0" normalizeH="0" baseline="0" noProof="0" dirty="0">
                <a:ln>
                  <a:noFill/>
                </a:ln>
                <a:solidFill>
                  <a:prstClr val="black"/>
                </a:solidFill>
                <a:effectLst/>
                <a:uLnTx/>
                <a:uFillTx/>
              </a:rPr>
              <a:t>，陈来军，梅生伟*，薛小代</a:t>
            </a:r>
            <a:r>
              <a:rPr kumimoji="1" lang="en-US" altLang="zh-CN" sz="1500" b="0" i="0" u="none" strike="noStrike" kern="0" cap="none" spc="0" normalizeH="0" baseline="0" noProof="0" dirty="0">
                <a:ln>
                  <a:noFill/>
                </a:ln>
                <a:solidFill>
                  <a:prstClr val="black"/>
                </a:solidFill>
                <a:effectLst/>
                <a:uLnTx/>
                <a:uFillTx/>
              </a:rPr>
              <a:t>. </a:t>
            </a:r>
            <a:r>
              <a:rPr kumimoji="1" lang="zh-CN" altLang="en-US" sz="1500" b="0" i="0" u="none" strike="noStrike" kern="0" cap="none" spc="0" normalizeH="0" baseline="0" noProof="0" dirty="0">
                <a:ln>
                  <a:noFill/>
                </a:ln>
                <a:solidFill>
                  <a:prstClr val="black"/>
                </a:solidFill>
                <a:effectLst/>
                <a:uLnTx/>
                <a:uFillTx/>
              </a:rPr>
              <a:t>先进绝热压缩空气储能电站主从博弈竞标策略</a:t>
            </a:r>
            <a:r>
              <a:rPr kumimoji="1" lang="en-US" altLang="zh-CN" sz="1500" b="0" i="0" u="none" strike="noStrike" kern="0" cap="none" spc="0" normalizeH="0" baseline="0" noProof="0" dirty="0">
                <a:ln>
                  <a:noFill/>
                </a:ln>
                <a:solidFill>
                  <a:prstClr val="black"/>
                </a:solidFill>
                <a:effectLst/>
                <a:uLnTx/>
                <a:uFillTx/>
              </a:rPr>
              <a:t>. </a:t>
            </a:r>
            <a:r>
              <a:rPr kumimoji="1" lang="zh-CN" altLang="en-US" sz="1500" b="1" i="0" u="none" strike="noStrike" kern="0" cap="none" spc="0" normalizeH="0" baseline="0" noProof="0" dirty="0">
                <a:ln>
                  <a:noFill/>
                </a:ln>
                <a:solidFill>
                  <a:prstClr val="black"/>
                </a:solidFill>
                <a:effectLst/>
                <a:uLnTx/>
                <a:uFillTx/>
              </a:rPr>
              <a:t>控制理论与应用</a:t>
            </a:r>
            <a:r>
              <a:rPr kumimoji="1" lang="zh-CN" altLang="en-US" sz="1500" b="0" i="0" u="none" strike="noStrike" kern="0" cap="none" spc="0" normalizeH="0" baseline="0" noProof="0" dirty="0">
                <a:ln>
                  <a:noFill/>
                </a:ln>
                <a:solidFill>
                  <a:prstClr val="black"/>
                </a:solidFill>
                <a:effectLst/>
                <a:uLnTx/>
                <a:uFillTx/>
              </a:rPr>
              <a:t>，</a:t>
            </a:r>
            <a:r>
              <a:rPr kumimoji="1" lang="en-US" altLang="zh-CN" sz="1500" b="0" i="0" u="none" strike="noStrike" kern="0" cap="none" spc="0" normalizeH="0" baseline="0" noProof="0" dirty="0">
                <a:ln>
                  <a:noFill/>
                </a:ln>
                <a:solidFill>
                  <a:prstClr val="black"/>
                </a:solidFill>
                <a:effectLst/>
                <a:uLnTx/>
                <a:uFillTx/>
              </a:rPr>
              <a:t>2018</a:t>
            </a:r>
            <a:r>
              <a:rPr kumimoji="1" lang="zh-CN" altLang="en-US" sz="1500" b="0" i="0" u="none" strike="noStrike" kern="0" cap="none" spc="0" normalizeH="0" baseline="0" noProof="0" dirty="0">
                <a:ln>
                  <a:noFill/>
                </a:ln>
                <a:solidFill>
                  <a:prstClr val="black"/>
                </a:solidFill>
                <a:effectLst/>
                <a:uLnTx/>
                <a:uFillTx/>
              </a:rPr>
              <a:t>，</a:t>
            </a:r>
            <a:r>
              <a:rPr kumimoji="1" lang="en-US" altLang="zh-CN" sz="1500" b="0" i="0" u="none" strike="noStrike" kern="0" cap="none" spc="0" normalizeH="0" baseline="0" noProof="0" dirty="0">
                <a:ln>
                  <a:noFill/>
                </a:ln>
                <a:solidFill>
                  <a:prstClr val="black"/>
                </a:solidFill>
                <a:effectLst/>
                <a:uLnTx/>
                <a:uFillTx/>
              </a:rPr>
              <a:t>35(5): 662-667.  </a:t>
            </a:r>
            <a:endParaRPr kumimoji="1" lang="en-US" altLang="zh-CN" sz="1500" b="0" i="0" u="none" strike="noStrike" kern="0" cap="none" spc="0" normalizeH="0" baseline="0" noProof="0" dirty="0">
              <a:ln>
                <a:noFill/>
              </a:ln>
              <a:solidFill>
                <a:prstClr val="black"/>
              </a:solidFill>
              <a:effectLst/>
              <a:uLnTx/>
              <a:uFillTx/>
              <a:latin typeface="Times New Roman"/>
            </a:endParaRPr>
          </a:p>
          <a:p>
            <a:pPr marL="800100" lvl="1" indent="-342900" algn="just" fontAlgn="base">
              <a:spcBef>
                <a:spcPct val="0"/>
              </a:spcBef>
              <a:spcAft>
                <a:spcPct val="0"/>
              </a:spcAft>
              <a:buFont typeface="+mj-lt"/>
              <a:buAutoNum type="arabicPeriod"/>
            </a:pPr>
            <a:r>
              <a:rPr kumimoji="1" lang="zh-CN" altLang="en-US" sz="1500" dirty="0">
                <a:solidFill>
                  <a:prstClr val="black"/>
                </a:solidFill>
                <a:latin typeface="+mj-ea"/>
                <a:ea typeface="+mj-ea"/>
              </a:rPr>
              <a:t>梅生伟</a:t>
            </a:r>
            <a:r>
              <a:rPr kumimoji="1" lang="zh-CN" altLang="en-US" sz="1500" baseline="30000" dirty="0">
                <a:solidFill>
                  <a:prstClr val="black"/>
                </a:solidFill>
                <a:latin typeface="+mj-ea"/>
                <a:ea typeface="+mj-ea"/>
              </a:rPr>
              <a:t>*</a:t>
            </a:r>
            <a:r>
              <a:rPr kumimoji="1" lang="en-US" altLang="zh-CN" sz="1500" dirty="0">
                <a:solidFill>
                  <a:prstClr val="black"/>
                </a:solidFill>
                <a:latin typeface="+mj-ea"/>
                <a:ea typeface="+mj-ea"/>
              </a:rPr>
              <a:t>, </a:t>
            </a:r>
            <a:r>
              <a:rPr kumimoji="1" lang="zh-CN" altLang="en-US" sz="1500" b="1" dirty="0">
                <a:solidFill>
                  <a:prstClr val="black"/>
                </a:solidFill>
                <a:latin typeface="+mj-ea"/>
                <a:ea typeface="+mj-ea"/>
              </a:rPr>
              <a:t>李瑞</a:t>
            </a:r>
            <a:r>
              <a:rPr kumimoji="1" lang="en-US" altLang="zh-CN" sz="1500" dirty="0">
                <a:solidFill>
                  <a:prstClr val="black"/>
                </a:solidFill>
                <a:latin typeface="+mj-ea"/>
                <a:ea typeface="+mj-ea"/>
              </a:rPr>
              <a:t>, </a:t>
            </a:r>
            <a:r>
              <a:rPr kumimoji="1" lang="zh-CN" altLang="en-US" sz="1500" dirty="0">
                <a:solidFill>
                  <a:prstClr val="black"/>
                </a:solidFill>
                <a:latin typeface="+mj-ea"/>
                <a:ea typeface="+mj-ea"/>
              </a:rPr>
              <a:t>黄少伟</a:t>
            </a:r>
            <a:r>
              <a:rPr kumimoji="1" lang="en-US" altLang="zh-CN" sz="1500" dirty="0">
                <a:solidFill>
                  <a:prstClr val="black"/>
                </a:solidFill>
                <a:latin typeface="+mj-ea"/>
                <a:ea typeface="+mj-ea"/>
              </a:rPr>
              <a:t>, </a:t>
            </a:r>
            <a:r>
              <a:rPr kumimoji="1" lang="zh-CN" altLang="en-US" sz="1500" dirty="0">
                <a:solidFill>
                  <a:prstClr val="black"/>
                </a:solidFill>
                <a:latin typeface="+mj-ea"/>
                <a:ea typeface="+mj-ea"/>
              </a:rPr>
              <a:t>魏韡</a:t>
            </a:r>
            <a:r>
              <a:rPr kumimoji="1" lang="en-US" altLang="zh-CN" sz="1500" dirty="0">
                <a:solidFill>
                  <a:prstClr val="black"/>
                </a:solidFill>
                <a:latin typeface="+mj-ea"/>
                <a:ea typeface="+mj-ea"/>
              </a:rPr>
              <a:t>, </a:t>
            </a:r>
            <a:r>
              <a:rPr kumimoji="1" lang="zh-CN" altLang="en-US" sz="1500" dirty="0">
                <a:solidFill>
                  <a:prstClr val="black"/>
                </a:solidFill>
                <a:latin typeface="+mj-ea"/>
                <a:ea typeface="+mj-ea"/>
              </a:rPr>
              <a:t>张雪敏</a:t>
            </a:r>
            <a:r>
              <a:rPr kumimoji="1" lang="en-US" altLang="zh-CN" sz="1500" dirty="0">
                <a:solidFill>
                  <a:prstClr val="black"/>
                </a:solidFill>
                <a:latin typeface="+mj-ea"/>
                <a:ea typeface="+mj-ea"/>
              </a:rPr>
              <a:t>, </a:t>
            </a:r>
            <a:r>
              <a:rPr kumimoji="1" lang="zh-CN" altLang="en-US" sz="1500" dirty="0">
                <a:solidFill>
                  <a:prstClr val="black"/>
                </a:solidFill>
                <a:latin typeface="+mj-ea"/>
                <a:ea typeface="+mj-ea"/>
              </a:rPr>
              <a:t>卢强</a:t>
            </a:r>
            <a:r>
              <a:rPr kumimoji="1" lang="en-US" altLang="zh-CN" sz="1500" dirty="0">
                <a:solidFill>
                  <a:prstClr val="black"/>
                </a:solidFill>
                <a:latin typeface="+mj-ea"/>
                <a:ea typeface="+mj-ea"/>
              </a:rPr>
              <a:t>. </a:t>
            </a:r>
            <a:r>
              <a:rPr kumimoji="1" lang="zh-CN" altLang="en-US" sz="1500" dirty="0">
                <a:solidFill>
                  <a:prstClr val="black"/>
                </a:solidFill>
                <a:latin typeface="+mj-ea"/>
                <a:ea typeface="+mj-ea"/>
              </a:rPr>
              <a:t>多能互补网络建模及动态演化机理初探</a:t>
            </a:r>
            <a:r>
              <a:rPr kumimoji="1" lang="en-US" altLang="zh-CN" sz="1500" dirty="0">
                <a:solidFill>
                  <a:prstClr val="black"/>
                </a:solidFill>
                <a:latin typeface="+mj-ea"/>
                <a:ea typeface="+mj-ea"/>
              </a:rPr>
              <a:t>. </a:t>
            </a:r>
            <a:r>
              <a:rPr kumimoji="1" lang="zh-CN" altLang="en-US" sz="1500" dirty="0">
                <a:solidFill>
                  <a:prstClr val="black"/>
                </a:solidFill>
                <a:latin typeface="+mj-ea"/>
                <a:ea typeface="+mj-ea"/>
              </a:rPr>
              <a:t>全球能源互联网</a:t>
            </a:r>
            <a:r>
              <a:rPr kumimoji="1" lang="en-US" altLang="zh-CN" sz="1500" dirty="0">
                <a:solidFill>
                  <a:prstClr val="black"/>
                </a:solidFill>
                <a:latin typeface="+mj-ea"/>
                <a:ea typeface="+mj-ea"/>
              </a:rPr>
              <a:t>, 2018, 1(01):10-22.</a:t>
            </a:r>
          </a:p>
          <a:p>
            <a:pPr marL="800100" lvl="1" indent="-342900" algn="just" fontAlgn="base">
              <a:spcBef>
                <a:spcPct val="0"/>
              </a:spcBef>
              <a:spcAft>
                <a:spcPct val="0"/>
              </a:spcAft>
              <a:buFont typeface="+mj-lt"/>
              <a:buAutoNum type="arabicPeriod"/>
              <a:defRPr/>
            </a:pPr>
            <a:r>
              <a:rPr kumimoji="1" lang="en-US" altLang="zh-CN" sz="1500" kern="0" dirty="0">
                <a:solidFill>
                  <a:prstClr val="black"/>
                </a:solidFill>
                <a:latin typeface="Times New Roman"/>
                <a:ea typeface="宋体"/>
              </a:rPr>
              <a:t>Cheng Jie, </a:t>
            </a:r>
            <a:r>
              <a:rPr kumimoji="1" lang="en-US" altLang="zh-CN" sz="1500" b="1" kern="0" dirty="0">
                <a:solidFill>
                  <a:prstClr val="black"/>
                </a:solidFill>
                <a:latin typeface="Times New Roman"/>
                <a:ea typeface="宋体"/>
              </a:rPr>
              <a:t>Li Rui*, </a:t>
            </a:r>
            <a:r>
              <a:rPr kumimoji="1" lang="en-US" altLang="zh-CN" sz="1500" kern="0" dirty="0">
                <a:solidFill>
                  <a:prstClr val="black"/>
                </a:solidFill>
                <a:latin typeface="Times New Roman"/>
                <a:ea typeface="宋体"/>
              </a:rPr>
              <a:t>F. Fred </a:t>
            </a:r>
            <a:r>
              <a:rPr kumimoji="1" lang="en-US" altLang="zh-CN" sz="1500" kern="0" dirty="0" err="1">
                <a:solidFill>
                  <a:prstClr val="black"/>
                </a:solidFill>
                <a:latin typeface="Times New Roman"/>
                <a:ea typeface="宋体"/>
              </a:rPr>
              <a:t>Choobineh</a:t>
            </a:r>
            <a:r>
              <a:rPr kumimoji="1" lang="en-US" altLang="zh-CN" sz="1500" kern="0" dirty="0">
                <a:solidFill>
                  <a:prstClr val="black"/>
                </a:solidFill>
                <a:latin typeface="Times New Roman"/>
                <a:ea typeface="宋体"/>
              </a:rPr>
              <a:t>, Mei </a:t>
            </a:r>
            <a:r>
              <a:rPr kumimoji="1" lang="en-US" altLang="zh-CN" sz="1500" kern="0" dirty="0" err="1">
                <a:solidFill>
                  <a:prstClr val="black"/>
                </a:solidFill>
                <a:latin typeface="Times New Roman"/>
                <a:ea typeface="宋体"/>
              </a:rPr>
              <a:t>Shengwei</a:t>
            </a:r>
            <a:r>
              <a:rPr kumimoji="1" lang="en-US" altLang="zh-CN" sz="1500" kern="0" dirty="0">
                <a:solidFill>
                  <a:prstClr val="black"/>
                </a:solidFill>
                <a:latin typeface="Times New Roman"/>
                <a:ea typeface="宋体"/>
              </a:rPr>
              <a:t>,</a:t>
            </a:r>
            <a:r>
              <a:rPr kumimoji="1" lang="zh-CN" altLang="en-US" sz="1500" kern="0" dirty="0">
                <a:solidFill>
                  <a:prstClr val="black"/>
                </a:solidFill>
                <a:latin typeface="Times New Roman"/>
                <a:ea typeface="宋体"/>
              </a:rPr>
              <a:t> </a:t>
            </a:r>
            <a:r>
              <a:rPr kumimoji="1" lang="en-US" altLang="zh-CN" sz="1500" kern="0" dirty="0">
                <a:solidFill>
                  <a:prstClr val="black"/>
                </a:solidFill>
                <a:latin typeface="Times New Roman"/>
                <a:ea typeface="宋体"/>
              </a:rPr>
              <a:t>et</a:t>
            </a:r>
            <a:r>
              <a:rPr kumimoji="1" lang="zh-CN" altLang="en-US" sz="1500" kern="0" dirty="0">
                <a:solidFill>
                  <a:prstClr val="black"/>
                </a:solidFill>
                <a:latin typeface="Times New Roman"/>
                <a:ea typeface="宋体"/>
              </a:rPr>
              <a:t> </a:t>
            </a:r>
            <a:r>
              <a:rPr kumimoji="1" lang="en-US" altLang="zh-CN" sz="1500" kern="0" dirty="0">
                <a:solidFill>
                  <a:prstClr val="black"/>
                </a:solidFill>
                <a:latin typeface="Times New Roman"/>
                <a:ea typeface="宋体"/>
              </a:rPr>
              <a:t>al. Dispatchable Generation of a Novel Compressed-Air Assisted Wind Turbine and Its Operation Mechanism. </a:t>
            </a:r>
            <a:r>
              <a:rPr kumimoji="1" lang="en-US" altLang="zh-CN" sz="1500" b="1" i="1" kern="0" dirty="0">
                <a:solidFill>
                  <a:prstClr val="black"/>
                </a:solidFill>
                <a:latin typeface="Times New Roman"/>
                <a:ea typeface="宋体"/>
              </a:rPr>
              <a:t>IEEE Transactions on Sustainable Energy</a:t>
            </a:r>
            <a:r>
              <a:rPr kumimoji="1" lang="en-US" altLang="zh-CN" sz="1500" kern="0" dirty="0">
                <a:solidFill>
                  <a:prstClr val="black"/>
                </a:solidFill>
                <a:latin typeface="Times New Roman"/>
                <a:ea typeface="宋体"/>
              </a:rPr>
              <a:t>, 2018. ((</a:t>
            </a:r>
            <a:r>
              <a:rPr kumimoji="1" lang="en-US" altLang="zh-CN" sz="1500" kern="0" dirty="0">
                <a:solidFill>
                  <a:prstClr val="black"/>
                </a:solidFill>
                <a:latin typeface="Times New Roman"/>
              </a:rPr>
              <a:t>E</a:t>
            </a:r>
            <a:r>
              <a:rPr kumimoji="1" lang="en-US" altLang="zh-CN" sz="1500" kern="0" dirty="0">
                <a:solidFill>
                  <a:prstClr val="black"/>
                </a:solidFill>
                <a:latin typeface="Times New Roman"/>
                <a:ea typeface="宋体"/>
              </a:rPr>
              <a:t>arly access)</a:t>
            </a:r>
          </a:p>
        </p:txBody>
      </p:sp>
      <p:sp>
        <p:nvSpPr>
          <p:cNvPr id="3" name="Slide Number Placeholder 2">
            <a:extLst>
              <a:ext uri="{FF2B5EF4-FFF2-40B4-BE49-F238E27FC236}">
                <a16:creationId xmlns:a16="http://schemas.microsoft.com/office/drawing/2014/main" id="{2CE2A8EF-FD2A-472A-8369-58D804E2F70E}"/>
              </a:ext>
            </a:extLst>
          </p:cNvPr>
          <p:cNvSpPr>
            <a:spLocks noGrp="1"/>
          </p:cNvSpPr>
          <p:nvPr>
            <p:ph type="sldNum" sz="quarter" idx="12"/>
          </p:nvPr>
        </p:nvSpPr>
        <p:spPr/>
        <p:txBody>
          <a:bodyPr/>
          <a:lstStyle/>
          <a:p>
            <a:fld id="{7D9BB5D0-35E4-459D-AEF3-FE4D7C45CC19}" type="slidenum">
              <a:rPr lang="zh-CN" altLang="en-US" smtClean="0"/>
              <a:pPr/>
              <a:t>42</a:t>
            </a:fld>
            <a:r>
              <a:rPr lang="en-US" altLang="zh-CN"/>
              <a:t>/42</a:t>
            </a:r>
            <a:endParaRPr lang="zh-CN" altLang="en-US" dirty="0"/>
          </a:p>
        </p:txBody>
      </p:sp>
    </p:spTree>
    <p:extLst>
      <p:ext uri="{BB962C8B-B14F-4D97-AF65-F5344CB8AC3E}">
        <p14:creationId xmlns:p14="http://schemas.microsoft.com/office/powerpoint/2010/main" val="1620263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71600" y="764704"/>
            <a:ext cx="6858000" cy="2387600"/>
          </a:xfrm>
        </p:spPr>
        <p:txBody>
          <a:bodyPr/>
          <a:lstStyle/>
          <a:p>
            <a:r>
              <a:rPr lang="zh-CN" altLang="en-US" dirty="0">
                <a:latin typeface="微软雅黑" panose="020B0503020204020204" pitchFamily="34" charset="-122"/>
                <a:ea typeface="微软雅黑" panose="020B0503020204020204" pitchFamily="34" charset="-122"/>
              </a:rPr>
              <a:t>谢 谢</a:t>
            </a:r>
          </a:p>
        </p:txBody>
      </p:sp>
      <p:sp>
        <p:nvSpPr>
          <p:cNvPr id="3" name="副标题 2"/>
          <p:cNvSpPr>
            <a:spLocks noGrp="1"/>
          </p:cNvSpPr>
          <p:nvPr>
            <p:ph type="subTitle" idx="1"/>
          </p:nvPr>
        </p:nvSpPr>
        <p:spPr/>
        <p:txBody>
          <a:bodyPr/>
          <a:lstStyle/>
          <a:p>
            <a:r>
              <a:rPr lang="zh-CN" altLang="en-US" sz="3200" dirty="0">
                <a:latin typeface="微软雅黑" panose="020B0503020204020204" pitchFamily="34" charset="-122"/>
                <a:ea typeface="微软雅黑" panose="020B0503020204020204" pitchFamily="34" charset="-122"/>
              </a:rPr>
              <a:t>请批评指正！</a:t>
            </a:r>
          </a:p>
        </p:txBody>
      </p:sp>
    </p:spTree>
    <p:extLst>
      <p:ext uri="{BB962C8B-B14F-4D97-AF65-F5344CB8AC3E}">
        <p14:creationId xmlns:p14="http://schemas.microsoft.com/office/powerpoint/2010/main" val="1197311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9" name="Rectangle 2"/>
          <p:cNvSpPr txBox="1">
            <a:spLocks noChangeArrowheads="1"/>
          </p:cNvSpPr>
          <p:nvPr/>
        </p:nvSpPr>
        <p:spPr bwMode="auto">
          <a:xfrm>
            <a:off x="302799" y="-27384"/>
            <a:ext cx="390916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1. </a:t>
            </a:r>
            <a:r>
              <a:rPr lang="zh-CN" altLang="en-US" sz="3200" kern="0" dirty="0">
                <a:effectLst/>
              </a:rPr>
              <a:t>研究背景</a:t>
            </a:r>
          </a:p>
        </p:txBody>
      </p:sp>
      <p:sp>
        <p:nvSpPr>
          <p:cNvPr id="29" name="矩形 1"/>
          <p:cNvSpPr>
            <a:spLocks noChangeArrowheads="1"/>
          </p:cNvSpPr>
          <p:nvPr/>
        </p:nvSpPr>
        <p:spPr bwMode="auto">
          <a:xfrm>
            <a:off x="405078" y="719067"/>
            <a:ext cx="4617824"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solidFill>
                  <a:srgbClr val="C00000"/>
                </a:solidFill>
                <a:latin typeface="微软雅黑" pitchFamily="34" charset="-122"/>
                <a:ea typeface="微软雅黑" pitchFamily="34" charset="-122"/>
              </a:rPr>
              <a:t>根源</a:t>
            </a:r>
            <a:r>
              <a:rPr lang="zh-CN" altLang="en-US" sz="2400" b="1" dirty="0">
                <a:latin typeface="微软雅黑" pitchFamily="34" charset="-122"/>
                <a:ea typeface="微软雅黑" pitchFamily="34" charset="-122"/>
              </a:rPr>
              <a:t>与</a:t>
            </a:r>
            <a:r>
              <a:rPr kumimoji="0" lang="zh-CN" altLang="en-US" sz="2400" b="1" dirty="0">
                <a:latin typeface="微软雅黑" pitchFamily="34" charset="-122"/>
                <a:ea typeface="微软雅黑" pitchFamily="34" charset="-122"/>
              </a:rPr>
              <a:t>源</a:t>
            </a:r>
            <a:r>
              <a:rPr kumimoji="0" lang="en-US" altLang="zh-CN" sz="2400" b="1" dirty="0">
                <a:latin typeface="微软雅黑" pitchFamily="34" charset="-122"/>
                <a:ea typeface="微软雅黑" pitchFamily="34" charset="-122"/>
              </a:rPr>
              <a:t>-</a:t>
            </a:r>
            <a:r>
              <a:rPr kumimoji="0" lang="zh-CN" altLang="en-US" sz="2400" b="1" dirty="0">
                <a:latin typeface="微软雅黑" pitchFamily="34" charset="-122"/>
                <a:ea typeface="微软雅黑" pitchFamily="34" charset="-122"/>
              </a:rPr>
              <a:t>网</a:t>
            </a:r>
            <a:r>
              <a:rPr kumimoji="0" lang="en-US" altLang="zh-CN" sz="2400" b="1" dirty="0">
                <a:latin typeface="微软雅黑" pitchFamily="34" charset="-122"/>
                <a:ea typeface="微软雅黑" pitchFamily="34" charset="-122"/>
              </a:rPr>
              <a:t>-</a:t>
            </a:r>
            <a:r>
              <a:rPr kumimoji="0" lang="zh-CN" altLang="en-US" sz="2400" b="1" dirty="0">
                <a:latin typeface="微软雅黑" pitchFamily="34" charset="-122"/>
                <a:ea typeface="微软雅黑" pitchFamily="34" charset="-122"/>
              </a:rPr>
              <a:t>荷</a:t>
            </a:r>
            <a:r>
              <a:rPr kumimoji="0" lang="zh-CN" altLang="en-US" sz="2400" b="1" dirty="0">
                <a:solidFill>
                  <a:srgbClr val="C00000"/>
                </a:solidFill>
                <a:latin typeface="微软雅黑" pitchFamily="34" charset="-122"/>
                <a:ea typeface="微软雅黑" pitchFamily="34" charset="-122"/>
              </a:rPr>
              <a:t>灵活性</a:t>
            </a:r>
            <a:r>
              <a:rPr kumimoji="0" lang="zh-CN" altLang="en-US" sz="2400" b="1" dirty="0">
                <a:latin typeface="微软雅黑" pitchFamily="34" charset="-122"/>
                <a:ea typeface="微软雅黑" pitchFamily="34" charset="-122"/>
              </a:rPr>
              <a:t>需求</a:t>
            </a:r>
            <a:endParaRPr kumimoji="0" lang="en-US" altLang="zh-CN" sz="2400" b="1" dirty="0">
              <a:latin typeface="微软雅黑" pitchFamily="34" charset="-122"/>
              <a:ea typeface="微软雅黑" pitchFamily="34" charset="-122"/>
            </a:endParaRPr>
          </a:p>
        </p:txBody>
      </p:sp>
      <p:grpSp>
        <p:nvGrpSpPr>
          <p:cNvPr id="8" name="Group 7">
            <a:extLst>
              <a:ext uri="{FF2B5EF4-FFF2-40B4-BE49-F238E27FC236}">
                <a16:creationId xmlns:a16="http://schemas.microsoft.com/office/drawing/2014/main" id="{821EBD52-207A-4F23-B7A5-0070ED3A11AB}"/>
              </a:ext>
            </a:extLst>
          </p:cNvPr>
          <p:cNvGrpSpPr/>
          <p:nvPr/>
        </p:nvGrpSpPr>
        <p:grpSpPr>
          <a:xfrm>
            <a:off x="524348" y="1238678"/>
            <a:ext cx="8187835" cy="2370172"/>
            <a:chOff x="525306" y="1339709"/>
            <a:chExt cx="8187835" cy="2370172"/>
          </a:xfrm>
        </p:grpSpPr>
        <p:pic>
          <p:nvPicPr>
            <p:cNvPr id="2" name="Picture 1"/>
            <p:cNvPicPr>
              <a:picLocks noChangeAspect="1"/>
            </p:cNvPicPr>
            <p:nvPr/>
          </p:nvPicPr>
          <p:blipFill>
            <a:blip r:embed="rId3"/>
            <a:stretch>
              <a:fillRect/>
            </a:stretch>
          </p:blipFill>
          <p:spPr>
            <a:xfrm>
              <a:off x="525306" y="1339709"/>
              <a:ext cx="8181659" cy="2217706"/>
            </a:xfrm>
            <a:prstGeom prst="rect">
              <a:avLst/>
            </a:prstGeom>
          </p:spPr>
        </p:pic>
        <p:sp>
          <p:nvSpPr>
            <p:cNvPr id="4" name="TextBox 3"/>
            <p:cNvSpPr txBox="1"/>
            <p:nvPr/>
          </p:nvSpPr>
          <p:spPr>
            <a:xfrm>
              <a:off x="6178021" y="3448271"/>
              <a:ext cx="2535120" cy="261610"/>
            </a:xfrm>
            <a:prstGeom prst="rect">
              <a:avLst/>
            </a:prstGeom>
            <a:noFill/>
          </p:spPr>
          <p:txBody>
            <a:bodyPr wrap="square" rtlCol="0">
              <a:spAutoFit/>
            </a:bodyPr>
            <a:lstStyle/>
            <a:p>
              <a:r>
                <a:rPr lang="zh-CN" altLang="en-US" sz="1100" i="1" u="sng" dirty="0"/>
                <a:t>图源自 </a:t>
              </a:r>
              <a:r>
                <a:rPr lang="en-US" altLang="zh-CN" sz="1100" i="1" u="sng" dirty="0"/>
                <a:t>Thomas </a:t>
              </a:r>
              <a:r>
                <a:rPr lang="en-US" altLang="zh-CN" sz="1100" i="1" u="sng" dirty="0" err="1"/>
                <a:t>Nikolakakis</a:t>
              </a:r>
              <a:r>
                <a:rPr lang="en-US" altLang="zh-CN" sz="1100" i="1" u="sng" dirty="0"/>
                <a:t>,</a:t>
              </a:r>
              <a:r>
                <a:rPr lang="zh-CN" altLang="en-US" sz="1100" i="1" u="sng" dirty="0"/>
                <a:t> </a:t>
              </a:r>
              <a:r>
                <a:rPr lang="en-US" altLang="zh-CN" sz="1100" i="1" u="sng" dirty="0"/>
                <a:t>Thesis, 2017</a:t>
              </a:r>
              <a:endParaRPr lang="en-US" sz="1100" i="1" u="sng" dirty="0"/>
            </a:p>
          </p:txBody>
        </p:sp>
      </p:grpSp>
      <p:grpSp>
        <p:nvGrpSpPr>
          <p:cNvPr id="7" name="Group 6">
            <a:extLst>
              <a:ext uri="{FF2B5EF4-FFF2-40B4-BE49-F238E27FC236}">
                <a16:creationId xmlns:a16="http://schemas.microsoft.com/office/drawing/2014/main" id="{E8220A98-5A77-461E-A8F0-D93EC10C2A6A}"/>
              </a:ext>
            </a:extLst>
          </p:cNvPr>
          <p:cNvGrpSpPr/>
          <p:nvPr/>
        </p:nvGrpSpPr>
        <p:grpSpPr>
          <a:xfrm>
            <a:off x="704304" y="3566433"/>
            <a:ext cx="8269496" cy="2743020"/>
            <a:chOff x="663188" y="3297089"/>
            <a:chExt cx="8269496" cy="2743020"/>
          </a:xfrm>
        </p:grpSpPr>
        <p:sp>
          <p:nvSpPr>
            <p:cNvPr id="82" name="Freeform 6"/>
            <p:cNvSpPr>
              <a:spLocks/>
            </p:cNvSpPr>
            <p:nvPr/>
          </p:nvSpPr>
          <p:spPr bwMode="auto">
            <a:xfrm rot="14647743">
              <a:off x="2756693" y="3073115"/>
              <a:ext cx="342889" cy="1020406"/>
            </a:xfrm>
            <a:custGeom>
              <a:avLst/>
              <a:gdLst>
                <a:gd name="T0" fmla="*/ 503452 w 2044"/>
                <a:gd name="T1" fmla="*/ 0 h 2902"/>
                <a:gd name="T2" fmla="*/ 467531 w 2044"/>
                <a:gd name="T3" fmla="*/ 127913 h 2902"/>
                <a:gd name="T4" fmla="*/ 465873 w 2044"/>
                <a:gd name="T5" fmla="*/ 153867 h 2902"/>
                <a:gd name="T6" fmla="*/ 457031 w 2044"/>
                <a:gd name="T7" fmla="*/ 241923 h 2902"/>
                <a:gd name="T8" fmla="*/ 449294 w 2044"/>
                <a:gd name="T9" fmla="*/ 301245 h 2902"/>
                <a:gd name="T10" fmla="*/ 438241 w 2044"/>
                <a:gd name="T11" fmla="*/ 368909 h 2902"/>
                <a:gd name="T12" fmla="*/ 423873 w 2044"/>
                <a:gd name="T13" fmla="*/ 444916 h 2902"/>
                <a:gd name="T14" fmla="*/ 406188 w 2044"/>
                <a:gd name="T15" fmla="*/ 526484 h 2902"/>
                <a:gd name="T16" fmla="*/ 384083 w 2044"/>
                <a:gd name="T17" fmla="*/ 613613 h 2902"/>
                <a:gd name="T18" fmla="*/ 357003 w 2044"/>
                <a:gd name="T19" fmla="*/ 704450 h 2902"/>
                <a:gd name="T20" fmla="*/ 324951 w 2044"/>
                <a:gd name="T21" fmla="*/ 798067 h 2902"/>
                <a:gd name="T22" fmla="*/ 287371 w 2044"/>
                <a:gd name="T23" fmla="*/ 892612 h 2902"/>
                <a:gd name="T24" fmla="*/ 243713 w 2044"/>
                <a:gd name="T25" fmla="*/ 987157 h 2902"/>
                <a:gd name="T26" fmla="*/ 219397 w 2044"/>
                <a:gd name="T27" fmla="*/ 1034429 h 2902"/>
                <a:gd name="T28" fmla="*/ 193976 w 2044"/>
                <a:gd name="T29" fmla="*/ 1081701 h 2902"/>
                <a:gd name="T30" fmla="*/ 166344 w 2044"/>
                <a:gd name="T31" fmla="*/ 1128047 h 2902"/>
                <a:gd name="T32" fmla="*/ 136501 w 2044"/>
                <a:gd name="T33" fmla="*/ 1173465 h 2902"/>
                <a:gd name="T34" fmla="*/ 105554 w 2044"/>
                <a:gd name="T35" fmla="*/ 1217957 h 2902"/>
                <a:gd name="T36" fmla="*/ 72395 w 2044"/>
                <a:gd name="T37" fmla="*/ 1261521 h 2902"/>
                <a:gd name="T38" fmla="*/ 37027 w 2044"/>
                <a:gd name="T39" fmla="*/ 1304159 h 2902"/>
                <a:gd name="T40" fmla="*/ 0 w 2044"/>
                <a:gd name="T41" fmla="*/ 1344943 h 2902"/>
                <a:gd name="T42" fmla="*/ 4974 w 2044"/>
                <a:gd name="T43" fmla="*/ 1341235 h 2902"/>
                <a:gd name="T44" fmla="*/ 39237 w 2044"/>
                <a:gd name="T45" fmla="*/ 1306013 h 2902"/>
                <a:gd name="T46" fmla="*/ 82896 w 2044"/>
                <a:gd name="T47" fmla="*/ 1255960 h 2902"/>
                <a:gd name="T48" fmla="*/ 118264 w 2044"/>
                <a:gd name="T49" fmla="*/ 1210541 h 2902"/>
                <a:gd name="T50" fmla="*/ 157502 w 2044"/>
                <a:gd name="T51" fmla="*/ 1155854 h 2902"/>
                <a:gd name="T52" fmla="*/ 199502 w 2044"/>
                <a:gd name="T53" fmla="*/ 1091897 h 2902"/>
                <a:gd name="T54" fmla="*/ 243160 w 2044"/>
                <a:gd name="T55" fmla="*/ 1017745 h 2902"/>
                <a:gd name="T56" fmla="*/ 287924 w 2044"/>
                <a:gd name="T57" fmla="*/ 934323 h 2902"/>
                <a:gd name="T58" fmla="*/ 332135 w 2044"/>
                <a:gd name="T59" fmla="*/ 840705 h 2902"/>
                <a:gd name="T60" fmla="*/ 364188 w 2044"/>
                <a:gd name="T61" fmla="*/ 763772 h 2902"/>
                <a:gd name="T62" fmla="*/ 385188 w 2044"/>
                <a:gd name="T63" fmla="*/ 709084 h 2902"/>
                <a:gd name="T64" fmla="*/ 405083 w 2044"/>
                <a:gd name="T65" fmla="*/ 651616 h 2902"/>
                <a:gd name="T66" fmla="*/ 424425 w 2044"/>
                <a:gd name="T67" fmla="*/ 592294 h 2902"/>
                <a:gd name="T68" fmla="*/ 442662 w 2044"/>
                <a:gd name="T69" fmla="*/ 529264 h 2902"/>
                <a:gd name="T70" fmla="*/ 459794 w 2044"/>
                <a:gd name="T71" fmla="*/ 464381 h 2902"/>
                <a:gd name="T72" fmla="*/ 475820 w 2044"/>
                <a:gd name="T73" fmla="*/ 396716 h 2902"/>
                <a:gd name="T74" fmla="*/ 490742 w 2044"/>
                <a:gd name="T75" fmla="*/ 326271 h 2902"/>
                <a:gd name="T76" fmla="*/ 503452 w 2044"/>
                <a:gd name="T77" fmla="*/ 253046 h 2902"/>
                <a:gd name="T78" fmla="*/ 515058 w 2044"/>
                <a:gd name="T79" fmla="*/ 177039 h 2902"/>
                <a:gd name="T80" fmla="*/ 564795 w 2044"/>
                <a:gd name="T81" fmla="*/ 147378 h 29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44" h="2902">
                  <a:moveTo>
                    <a:pt x="2044" y="318"/>
                  </a:moveTo>
                  <a:lnTo>
                    <a:pt x="1822" y="0"/>
                  </a:lnTo>
                  <a:lnTo>
                    <a:pt x="1532" y="256"/>
                  </a:lnTo>
                  <a:lnTo>
                    <a:pt x="1692" y="276"/>
                  </a:lnTo>
                  <a:lnTo>
                    <a:pt x="1686" y="332"/>
                  </a:lnTo>
                  <a:lnTo>
                    <a:pt x="1672" y="414"/>
                  </a:lnTo>
                  <a:lnTo>
                    <a:pt x="1654" y="522"/>
                  </a:lnTo>
                  <a:lnTo>
                    <a:pt x="1640" y="584"/>
                  </a:lnTo>
                  <a:lnTo>
                    <a:pt x="1626" y="650"/>
                  </a:lnTo>
                  <a:lnTo>
                    <a:pt x="1608" y="722"/>
                  </a:lnTo>
                  <a:lnTo>
                    <a:pt x="1586" y="796"/>
                  </a:lnTo>
                  <a:lnTo>
                    <a:pt x="1562" y="876"/>
                  </a:lnTo>
                  <a:lnTo>
                    <a:pt x="1534" y="960"/>
                  </a:lnTo>
                  <a:lnTo>
                    <a:pt x="1504" y="1046"/>
                  </a:lnTo>
                  <a:lnTo>
                    <a:pt x="1470" y="1136"/>
                  </a:lnTo>
                  <a:lnTo>
                    <a:pt x="1432" y="1230"/>
                  </a:lnTo>
                  <a:lnTo>
                    <a:pt x="1390" y="1324"/>
                  </a:lnTo>
                  <a:lnTo>
                    <a:pt x="1344" y="1422"/>
                  </a:lnTo>
                  <a:lnTo>
                    <a:pt x="1292" y="1520"/>
                  </a:lnTo>
                  <a:lnTo>
                    <a:pt x="1236" y="1620"/>
                  </a:lnTo>
                  <a:lnTo>
                    <a:pt x="1176" y="1722"/>
                  </a:lnTo>
                  <a:lnTo>
                    <a:pt x="1112" y="1824"/>
                  </a:lnTo>
                  <a:lnTo>
                    <a:pt x="1040" y="1926"/>
                  </a:lnTo>
                  <a:lnTo>
                    <a:pt x="964" y="2028"/>
                  </a:lnTo>
                  <a:lnTo>
                    <a:pt x="882" y="2130"/>
                  </a:lnTo>
                  <a:lnTo>
                    <a:pt x="840" y="2182"/>
                  </a:lnTo>
                  <a:lnTo>
                    <a:pt x="794" y="2232"/>
                  </a:lnTo>
                  <a:lnTo>
                    <a:pt x="748" y="2284"/>
                  </a:lnTo>
                  <a:lnTo>
                    <a:pt x="702" y="2334"/>
                  </a:lnTo>
                  <a:lnTo>
                    <a:pt x="652" y="2384"/>
                  </a:lnTo>
                  <a:lnTo>
                    <a:pt x="602" y="2434"/>
                  </a:lnTo>
                  <a:lnTo>
                    <a:pt x="548" y="2482"/>
                  </a:lnTo>
                  <a:lnTo>
                    <a:pt x="494" y="2532"/>
                  </a:lnTo>
                  <a:lnTo>
                    <a:pt x="438" y="2580"/>
                  </a:lnTo>
                  <a:lnTo>
                    <a:pt x="382" y="2628"/>
                  </a:lnTo>
                  <a:lnTo>
                    <a:pt x="322" y="2676"/>
                  </a:lnTo>
                  <a:lnTo>
                    <a:pt x="262" y="2722"/>
                  </a:lnTo>
                  <a:lnTo>
                    <a:pt x="198" y="2768"/>
                  </a:lnTo>
                  <a:lnTo>
                    <a:pt x="134" y="2814"/>
                  </a:lnTo>
                  <a:lnTo>
                    <a:pt x="68" y="2858"/>
                  </a:lnTo>
                  <a:lnTo>
                    <a:pt x="0" y="2902"/>
                  </a:lnTo>
                  <a:lnTo>
                    <a:pt x="18" y="2894"/>
                  </a:lnTo>
                  <a:lnTo>
                    <a:pt x="66" y="2866"/>
                  </a:lnTo>
                  <a:lnTo>
                    <a:pt x="142" y="2818"/>
                  </a:lnTo>
                  <a:lnTo>
                    <a:pt x="242" y="2750"/>
                  </a:lnTo>
                  <a:lnTo>
                    <a:pt x="300" y="2710"/>
                  </a:lnTo>
                  <a:lnTo>
                    <a:pt x="362" y="2664"/>
                  </a:lnTo>
                  <a:lnTo>
                    <a:pt x="428" y="2612"/>
                  </a:lnTo>
                  <a:lnTo>
                    <a:pt x="498" y="2556"/>
                  </a:lnTo>
                  <a:lnTo>
                    <a:pt x="570" y="2494"/>
                  </a:lnTo>
                  <a:lnTo>
                    <a:pt x="644" y="2428"/>
                  </a:lnTo>
                  <a:lnTo>
                    <a:pt x="722" y="2356"/>
                  </a:lnTo>
                  <a:lnTo>
                    <a:pt x="802" y="2280"/>
                  </a:lnTo>
                  <a:lnTo>
                    <a:pt x="880" y="2196"/>
                  </a:lnTo>
                  <a:lnTo>
                    <a:pt x="962" y="2110"/>
                  </a:lnTo>
                  <a:lnTo>
                    <a:pt x="1042" y="2016"/>
                  </a:lnTo>
                  <a:lnTo>
                    <a:pt x="1122" y="1918"/>
                  </a:lnTo>
                  <a:lnTo>
                    <a:pt x="1202" y="1814"/>
                  </a:lnTo>
                  <a:lnTo>
                    <a:pt x="1280" y="1704"/>
                  </a:lnTo>
                  <a:lnTo>
                    <a:pt x="1318" y="1648"/>
                  </a:lnTo>
                  <a:lnTo>
                    <a:pt x="1356" y="1590"/>
                  </a:lnTo>
                  <a:lnTo>
                    <a:pt x="1394" y="1530"/>
                  </a:lnTo>
                  <a:lnTo>
                    <a:pt x="1430" y="1468"/>
                  </a:lnTo>
                  <a:lnTo>
                    <a:pt x="1466" y="1406"/>
                  </a:lnTo>
                  <a:lnTo>
                    <a:pt x="1502" y="1342"/>
                  </a:lnTo>
                  <a:lnTo>
                    <a:pt x="1536" y="1278"/>
                  </a:lnTo>
                  <a:lnTo>
                    <a:pt x="1570" y="1210"/>
                  </a:lnTo>
                  <a:lnTo>
                    <a:pt x="1602" y="1142"/>
                  </a:lnTo>
                  <a:lnTo>
                    <a:pt x="1634" y="1072"/>
                  </a:lnTo>
                  <a:lnTo>
                    <a:pt x="1664" y="1002"/>
                  </a:lnTo>
                  <a:lnTo>
                    <a:pt x="1694" y="930"/>
                  </a:lnTo>
                  <a:lnTo>
                    <a:pt x="1722" y="856"/>
                  </a:lnTo>
                  <a:lnTo>
                    <a:pt x="1750" y="780"/>
                  </a:lnTo>
                  <a:lnTo>
                    <a:pt x="1776" y="704"/>
                  </a:lnTo>
                  <a:lnTo>
                    <a:pt x="1800" y="626"/>
                  </a:lnTo>
                  <a:lnTo>
                    <a:pt x="1822" y="546"/>
                  </a:lnTo>
                  <a:lnTo>
                    <a:pt x="1844" y="466"/>
                  </a:lnTo>
                  <a:lnTo>
                    <a:pt x="1864" y="382"/>
                  </a:lnTo>
                  <a:lnTo>
                    <a:pt x="1882" y="298"/>
                  </a:lnTo>
                  <a:lnTo>
                    <a:pt x="2044" y="318"/>
                  </a:lnTo>
                  <a:close/>
                </a:path>
              </a:pathLst>
            </a:custGeom>
            <a:gradFill>
              <a:gsLst>
                <a:gs pos="0">
                  <a:schemeClr val="accent1">
                    <a:lumMod val="75000"/>
                  </a:schemeClr>
                </a:gs>
                <a:gs pos="50000">
                  <a:schemeClr val="accent1">
                    <a:tint val="44500"/>
                    <a:satMod val="160000"/>
                  </a:schemeClr>
                </a:gs>
                <a:gs pos="100000">
                  <a:schemeClr val="accent1">
                    <a:tint val="23500"/>
                    <a:satMod val="160000"/>
                  </a:schemeClr>
                </a:gs>
              </a:gsLst>
              <a:lin ang="5400000" scaled="0"/>
            </a:gradFill>
            <a:ln>
              <a:noFill/>
              <a:headEnd/>
              <a:tailEnd/>
            </a:ln>
            <a:effectLst/>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5" name="Group 4">
              <a:extLst>
                <a:ext uri="{FF2B5EF4-FFF2-40B4-BE49-F238E27FC236}">
                  <a16:creationId xmlns:a16="http://schemas.microsoft.com/office/drawing/2014/main" id="{78FA6B62-CE0C-44A9-8E35-5C8C3722282E}"/>
                </a:ext>
              </a:extLst>
            </p:cNvPr>
            <p:cNvGrpSpPr/>
            <p:nvPr/>
          </p:nvGrpSpPr>
          <p:grpSpPr>
            <a:xfrm>
              <a:off x="663188" y="3297089"/>
              <a:ext cx="8269496" cy="2743020"/>
              <a:chOff x="663188" y="3297089"/>
              <a:chExt cx="8269496" cy="2743020"/>
            </a:xfrm>
          </p:grpSpPr>
          <p:sp>
            <p:nvSpPr>
              <p:cNvPr id="40" name="矩形 33"/>
              <p:cNvSpPr/>
              <p:nvPr/>
            </p:nvSpPr>
            <p:spPr>
              <a:xfrm>
                <a:off x="1763161" y="3663459"/>
                <a:ext cx="975592" cy="338554"/>
              </a:xfrm>
              <a:prstGeom prst="rect">
                <a:avLst/>
              </a:prstGeom>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0" cap="none" spc="0" normalizeH="0" baseline="0" noProof="0" dirty="0">
                    <a:ln>
                      <a:noFill/>
                    </a:ln>
                    <a:solidFill>
                      <a:srgbClr val="0070C0"/>
                    </a:solidFill>
                    <a:effectLst/>
                    <a:uLnTx/>
                    <a:uFillTx/>
                    <a:latin typeface="微软雅黑" pitchFamily="34" charset="-122"/>
                    <a:ea typeface="微软雅黑" pitchFamily="34" charset="-122"/>
                    <a:cs typeface="+mn-cs"/>
                  </a:rPr>
                  <a:t>灵活电源</a:t>
                </a:r>
              </a:p>
            </p:txBody>
          </p:sp>
          <p:pic>
            <p:nvPicPr>
              <p:cNvPr id="41"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475656" y="3573016"/>
                <a:ext cx="287498" cy="396993"/>
              </a:xfrm>
              <a:prstGeom prst="rect">
                <a:avLst/>
              </a:prstGeom>
              <a:noFill/>
              <a:ln w="9525">
                <a:noFill/>
                <a:miter lim="800000"/>
                <a:headEnd/>
                <a:tailEnd/>
              </a:ln>
              <a:effectLst/>
            </p:spPr>
          </p:pic>
          <p:cxnSp>
            <p:nvCxnSpPr>
              <p:cNvPr id="42" name="形状 62"/>
              <p:cNvCxnSpPr/>
              <p:nvPr/>
            </p:nvCxnSpPr>
            <p:spPr>
              <a:xfrm>
                <a:off x="1629007" y="3905314"/>
                <a:ext cx="1229613" cy="118745"/>
              </a:xfrm>
              <a:prstGeom prst="bentConnector3">
                <a:avLst>
                  <a:gd name="adj1" fmla="val 1256"/>
                </a:avLst>
              </a:prstGeom>
              <a:ln w="25400"/>
            </p:spPr>
            <p:style>
              <a:lnRef idx="1">
                <a:schemeClr val="accent1"/>
              </a:lnRef>
              <a:fillRef idx="0">
                <a:schemeClr val="accent1"/>
              </a:fillRef>
              <a:effectRef idx="0">
                <a:schemeClr val="accent1"/>
              </a:effectRef>
              <a:fontRef idx="minor">
                <a:schemeClr val="tx1"/>
              </a:fontRef>
            </p:style>
          </p:cxnSp>
          <p:cxnSp>
            <p:nvCxnSpPr>
              <p:cNvPr id="43" name="形状 68"/>
              <p:cNvCxnSpPr/>
              <p:nvPr/>
            </p:nvCxnSpPr>
            <p:spPr>
              <a:xfrm>
                <a:off x="2725490" y="3767593"/>
                <a:ext cx="126289" cy="276730"/>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67" name="TextBox 1"/>
              <p:cNvSpPr txBox="1"/>
              <p:nvPr/>
            </p:nvSpPr>
            <p:spPr>
              <a:xfrm>
                <a:off x="1741111" y="5665310"/>
                <a:ext cx="1005403"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容量不足</a:t>
                </a:r>
              </a:p>
            </p:txBody>
          </p:sp>
          <p:sp>
            <p:nvSpPr>
              <p:cNvPr id="70" name="矩形 43"/>
              <p:cNvSpPr/>
              <p:nvPr/>
            </p:nvSpPr>
            <p:spPr>
              <a:xfrm>
                <a:off x="4292293" y="3661332"/>
                <a:ext cx="930545" cy="338554"/>
              </a:xfrm>
              <a:prstGeom prst="rect">
                <a:avLst/>
              </a:prstGeom>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0" cap="none" spc="0" normalizeH="0" baseline="0" noProof="0" dirty="0">
                    <a:ln>
                      <a:noFill/>
                    </a:ln>
                    <a:solidFill>
                      <a:srgbClr val="0070C0"/>
                    </a:solidFill>
                    <a:effectLst/>
                    <a:uLnTx/>
                    <a:uFillTx/>
                    <a:latin typeface="微软雅黑" pitchFamily="34" charset="-122"/>
                    <a:ea typeface="微软雅黑" pitchFamily="34" charset="-122"/>
                    <a:cs typeface="+mn-cs"/>
                  </a:rPr>
                  <a:t>输送通道</a:t>
                </a:r>
              </a:p>
            </p:txBody>
          </p:sp>
          <p:cxnSp>
            <p:nvCxnSpPr>
              <p:cNvPr id="71" name="形状 73"/>
              <p:cNvCxnSpPr/>
              <p:nvPr/>
            </p:nvCxnSpPr>
            <p:spPr>
              <a:xfrm>
                <a:off x="4099496" y="3905528"/>
                <a:ext cx="1241953" cy="91916"/>
              </a:xfrm>
              <a:prstGeom prst="bentConnector3">
                <a:avLst>
                  <a:gd name="adj1" fmla="val 20"/>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2" name="形状 74"/>
              <p:cNvCxnSpPr/>
              <p:nvPr/>
            </p:nvCxnSpPr>
            <p:spPr>
              <a:xfrm>
                <a:off x="5265045" y="3728334"/>
                <a:ext cx="76404" cy="276730"/>
              </a:xfrm>
              <a:prstGeom prst="bentConnector2">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6755036" y="3656101"/>
                <a:ext cx="1339501" cy="384971"/>
                <a:chOff x="6649559" y="4274428"/>
                <a:chExt cx="2073674" cy="384971"/>
              </a:xfrm>
            </p:grpSpPr>
            <p:sp>
              <p:nvSpPr>
                <p:cNvPr id="74" name="矩形 57"/>
                <p:cNvSpPr/>
                <p:nvPr/>
              </p:nvSpPr>
              <p:spPr>
                <a:xfrm>
                  <a:off x="7169076" y="4288872"/>
                  <a:ext cx="1331994" cy="338554"/>
                </a:xfrm>
                <a:prstGeom prst="rect">
                  <a:avLst/>
                </a:prstGeom>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0" cap="none" spc="0" normalizeH="0" baseline="0" noProof="0" dirty="0">
                      <a:ln>
                        <a:noFill/>
                      </a:ln>
                      <a:solidFill>
                        <a:srgbClr val="0070C0"/>
                      </a:solidFill>
                      <a:effectLst/>
                      <a:uLnTx/>
                      <a:uFillTx/>
                      <a:latin typeface="微软雅黑" pitchFamily="34" charset="-122"/>
                      <a:ea typeface="微软雅黑" pitchFamily="34" charset="-122"/>
                      <a:cs typeface="+mn-cs"/>
                    </a:rPr>
                    <a:t>灵活负荷</a:t>
                  </a:r>
                </a:p>
              </p:txBody>
            </p:sp>
            <p:pic>
              <p:nvPicPr>
                <p:cNvPr id="75"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649559" y="4274428"/>
                  <a:ext cx="405324" cy="384971"/>
                </a:xfrm>
                <a:prstGeom prst="rect">
                  <a:avLst/>
                </a:prstGeom>
                <a:noFill/>
                <a:ln w="9525">
                  <a:noFill/>
                  <a:miter lim="800000"/>
                  <a:headEnd/>
                  <a:tailEnd/>
                </a:ln>
                <a:effectLst/>
              </p:spPr>
            </p:pic>
            <p:grpSp>
              <p:nvGrpSpPr>
                <p:cNvPr id="76" name="组合 2"/>
                <p:cNvGrpSpPr/>
                <p:nvPr/>
              </p:nvGrpSpPr>
              <p:grpSpPr>
                <a:xfrm>
                  <a:off x="6816272" y="4354149"/>
                  <a:ext cx="1906961" cy="276730"/>
                  <a:chOff x="6582916" y="2499894"/>
                  <a:chExt cx="2155613" cy="276730"/>
                </a:xfrm>
              </p:grpSpPr>
              <p:cxnSp>
                <p:nvCxnSpPr>
                  <p:cNvPr id="77" name="形状 78"/>
                  <p:cNvCxnSpPr/>
                  <p:nvPr/>
                </p:nvCxnSpPr>
                <p:spPr>
                  <a:xfrm rot="16200000" flipH="1">
                    <a:off x="7614765" y="1638982"/>
                    <a:ext cx="91915" cy="2155613"/>
                  </a:xfrm>
                  <a:prstGeom prst="bentConnector2">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形状 79"/>
                  <p:cNvCxnSpPr/>
                  <p:nvPr/>
                </p:nvCxnSpPr>
                <p:spPr>
                  <a:xfrm>
                    <a:off x="8554910" y="2499894"/>
                    <a:ext cx="183608" cy="276730"/>
                  </a:xfrm>
                  <a:prstGeom prst="bentConnector2">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81" name="Freeform 6"/>
              <p:cNvSpPr>
                <a:spLocks/>
              </p:cNvSpPr>
              <p:nvPr/>
            </p:nvSpPr>
            <p:spPr bwMode="auto">
              <a:xfrm rot="6962642" flipH="1">
                <a:off x="5989962" y="3018794"/>
                <a:ext cx="369226" cy="1196377"/>
              </a:xfrm>
              <a:custGeom>
                <a:avLst/>
                <a:gdLst>
                  <a:gd name="T0" fmla="*/ 503452 w 2044"/>
                  <a:gd name="T1" fmla="*/ 0 h 2902"/>
                  <a:gd name="T2" fmla="*/ 467531 w 2044"/>
                  <a:gd name="T3" fmla="*/ 127913 h 2902"/>
                  <a:gd name="T4" fmla="*/ 465873 w 2044"/>
                  <a:gd name="T5" fmla="*/ 153867 h 2902"/>
                  <a:gd name="T6" fmla="*/ 457031 w 2044"/>
                  <a:gd name="T7" fmla="*/ 241923 h 2902"/>
                  <a:gd name="T8" fmla="*/ 449294 w 2044"/>
                  <a:gd name="T9" fmla="*/ 301245 h 2902"/>
                  <a:gd name="T10" fmla="*/ 438241 w 2044"/>
                  <a:gd name="T11" fmla="*/ 368909 h 2902"/>
                  <a:gd name="T12" fmla="*/ 423873 w 2044"/>
                  <a:gd name="T13" fmla="*/ 444916 h 2902"/>
                  <a:gd name="T14" fmla="*/ 406188 w 2044"/>
                  <a:gd name="T15" fmla="*/ 526484 h 2902"/>
                  <a:gd name="T16" fmla="*/ 384083 w 2044"/>
                  <a:gd name="T17" fmla="*/ 613613 h 2902"/>
                  <a:gd name="T18" fmla="*/ 357003 w 2044"/>
                  <a:gd name="T19" fmla="*/ 704450 h 2902"/>
                  <a:gd name="T20" fmla="*/ 324951 w 2044"/>
                  <a:gd name="T21" fmla="*/ 798067 h 2902"/>
                  <a:gd name="T22" fmla="*/ 287371 w 2044"/>
                  <a:gd name="T23" fmla="*/ 892612 h 2902"/>
                  <a:gd name="T24" fmla="*/ 243713 w 2044"/>
                  <a:gd name="T25" fmla="*/ 987157 h 2902"/>
                  <a:gd name="T26" fmla="*/ 219397 w 2044"/>
                  <a:gd name="T27" fmla="*/ 1034429 h 2902"/>
                  <a:gd name="T28" fmla="*/ 193976 w 2044"/>
                  <a:gd name="T29" fmla="*/ 1081701 h 2902"/>
                  <a:gd name="T30" fmla="*/ 166344 w 2044"/>
                  <a:gd name="T31" fmla="*/ 1128047 h 2902"/>
                  <a:gd name="T32" fmla="*/ 136501 w 2044"/>
                  <a:gd name="T33" fmla="*/ 1173465 h 2902"/>
                  <a:gd name="T34" fmla="*/ 105554 w 2044"/>
                  <a:gd name="T35" fmla="*/ 1217957 h 2902"/>
                  <a:gd name="T36" fmla="*/ 72395 w 2044"/>
                  <a:gd name="T37" fmla="*/ 1261521 h 2902"/>
                  <a:gd name="T38" fmla="*/ 37027 w 2044"/>
                  <a:gd name="T39" fmla="*/ 1304159 h 2902"/>
                  <a:gd name="T40" fmla="*/ 0 w 2044"/>
                  <a:gd name="T41" fmla="*/ 1344943 h 2902"/>
                  <a:gd name="T42" fmla="*/ 4974 w 2044"/>
                  <a:gd name="T43" fmla="*/ 1341235 h 2902"/>
                  <a:gd name="T44" fmla="*/ 39237 w 2044"/>
                  <a:gd name="T45" fmla="*/ 1306013 h 2902"/>
                  <a:gd name="T46" fmla="*/ 82896 w 2044"/>
                  <a:gd name="T47" fmla="*/ 1255960 h 2902"/>
                  <a:gd name="T48" fmla="*/ 118264 w 2044"/>
                  <a:gd name="T49" fmla="*/ 1210541 h 2902"/>
                  <a:gd name="T50" fmla="*/ 157502 w 2044"/>
                  <a:gd name="T51" fmla="*/ 1155854 h 2902"/>
                  <a:gd name="T52" fmla="*/ 199502 w 2044"/>
                  <a:gd name="T53" fmla="*/ 1091897 h 2902"/>
                  <a:gd name="T54" fmla="*/ 243160 w 2044"/>
                  <a:gd name="T55" fmla="*/ 1017745 h 2902"/>
                  <a:gd name="T56" fmla="*/ 287924 w 2044"/>
                  <a:gd name="T57" fmla="*/ 934323 h 2902"/>
                  <a:gd name="T58" fmla="*/ 332135 w 2044"/>
                  <a:gd name="T59" fmla="*/ 840705 h 2902"/>
                  <a:gd name="T60" fmla="*/ 364188 w 2044"/>
                  <a:gd name="T61" fmla="*/ 763772 h 2902"/>
                  <a:gd name="T62" fmla="*/ 385188 w 2044"/>
                  <a:gd name="T63" fmla="*/ 709084 h 2902"/>
                  <a:gd name="T64" fmla="*/ 405083 w 2044"/>
                  <a:gd name="T65" fmla="*/ 651616 h 2902"/>
                  <a:gd name="T66" fmla="*/ 424425 w 2044"/>
                  <a:gd name="T67" fmla="*/ 592294 h 2902"/>
                  <a:gd name="T68" fmla="*/ 442662 w 2044"/>
                  <a:gd name="T69" fmla="*/ 529264 h 2902"/>
                  <a:gd name="T70" fmla="*/ 459794 w 2044"/>
                  <a:gd name="T71" fmla="*/ 464381 h 2902"/>
                  <a:gd name="T72" fmla="*/ 475820 w 2044"/>
                  <a:gd name="T73" fmla="*/ 396716 h 2902"/>
                  <a:gd name="T74" fmla="*/ 490742 w 2044"/>
                  <a:gd name="T75" fmla="*/ 326271 h 2902"/>
                  <a:gd name="T76" fmla="*/ 503452 w 2044"/>
                  <a:gd name="T77" fmla="*/ 253046 h 2902"/>
                  <a:gd name="T78" fmla="*/ 515058 w 2044"/>
                  <a:gd name="T79" fmla="*/ 177039 h 2902"/>
                  <a:gd name="T80" fmla="*/ 564795 w 2044"/>
                  <a:gd name="T81" fmla="*/ 147378 h 29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44" h="2902">
                    <a:moveTo>
                      <a:pt x="2044" y="318"/>
                    </a:moveTo>
                    <a:lnTo>
                      <a:pt x="1822" y="0"/>
                    </a:lnTo>
                    <a:lnTo>
                      <a:pt x="1532" y="256"/>
                    </a:lnTo>
                    <a:lnTo>
                      <a:pt x="1692" y="276"/>
                    </a:lnTo>
                    <a:lnTo>
                      <a:pt x="1686" y="332"/>
                    </a:lnTo>
                    <a:lnTo>
                      <a:pt x="1672" y="414"/>
                    </a:lnTo>
                    <a:lnTo>
                      <a:pt x="1654" y="522"/>
                    </a:lnTo>
                    <a:lnTo>
                      <a:pt x="1640" y="584"/>
                    </a:lnTo>
                    <a:lnTo>
                      <a:pt x="1626" y="650"/>
                    </a:lnTo>
                    <a:lnTo>
                      <a:pt x="1608" y="722"/>
                    </a:lnTo>
                    <a:lnTo>
                      <a:pt x="1586" y="796"/>
                    </a:lnTo>
                    <a:lnTo>
                      <a:pt x="1562" y="876"/>
                    </a:lnTo>
                    <a:lnTo>
                      <a:pt x="1534" y="960"/>
                    </a:lnTo>
                    <a:lnTo>
                      <a:pt x="1504" y="1046"/>
                    </a:lnTo>
                    <a:lnTo>
                      <a:pt x="1470" y="1136"/>
                    </a:lnTo>
                    <a:lnTo>
                      <a:pt x="1432" y="1230"/>
                    </a:lnTo>
                    <a:lnTo>
                      <a:pt x="1390" y="1324"/>
                    </a:lnTo>
                    <a:lnTo>
                      <a:pt x="1344" y="1422"/>
                    </a:lnTo>
                    <a:lnTo>
                      <a:pt x="1292" y="1520"/>
                    </a:lnTo>
                    <a:lnTo>
                      <a:pt x="1236" y="1620"/>
                    </a:lnTo>
                    <a:lnTo>
                      <a:pt x="1176" y="1722"/>
                    </a:lnTo>
                    <a:lnTo>
                      <a:pt x="1112" y="1824"/>
                    </a:lnTo>
                    <a:lnTo>
                      <a:pt x="1040" y="1926"/>
                    </a:lnTo>
                    <a:lnTo>
                      <a:pt x="964" y="2028"/>
                    </a:lnTo>
                    <a:lnTo>
                      <a:pt x="882" y="2130"/>
                    </a:lnTo>
                    <a:lnTo>
                      <a:pt x="840" y="2182"/>
                    </a:lnTo>
                    <a:lnTo>
                      <a:pt x="794" y="2232"/>
                    </a:lnTo>
                    <a:lnTo>
                      <a:pt x="748" y="2284"/>
                    </a:lnTo>
                    <a:lnTo>
                      <a:pt x="702" y="2334"/>
                    </a:lnTo>
                    <a:lnTo>
                      <a:pt x="652" y="2384"/>
                    </a:lnTo>
                    <a:lnTo>
                      <a:pt x="602" y="2434"/>
                    </a:lnTo>
                    <a:lnTo>
                      <a:pt x="548" y="2482"/>
                    </a:lnTo>
                    <a:lnTo>
                      <a:pt x="494" y="2532"/>
                    </a:lnTo>
                    <a:lnTo>
                      <a:pt x="438" y="2580"/>
                    </a:lnTo>
                    <a:lnTo>
                      <a:pt x="382" y="2628"/>
                    </a:lnTo>
                    <a:lnTo>
                      <a:pt x="322" y="2676"/>
                    </a:lnTo>
                    <a:lnTo>
                      <a:pt x="262" y="2722"/>
                    </a:lnTo>
                    <a:lnTo>
                      <a:pt x="198" y="2768"/>
                    </a:lnTo>
                    <a:lnTo>
                      <a:pt x="134" y="2814"/>
                    </a:lnTo>
                    <a:lnTo>
                      <a:pt x="68" y="2858"/>
                    </a:lnTo>
                    <a:lnTo>
                      <a:pt x="0" y="2902"/>
                    </a:lnTo>
                    <a:lnTo>
                      <a:pt x="18" y="2894"/>
                    </a:lnTo>
                    <a:lnTo>
                      <a:pt x="66" y="2866"/>
                    </a:lnTo>
                    <a:lnTo>
                      <a:pt x="142" y="2818"/>
                    </a:lnTo>
                    <a:lnTo>
                      <a:pt x="242" y="2750"/>
                    </a:lnTo>
                    <a:lnTo>
                      <a:pt x="300" y="2710"/>
                    </a:lnTo>
                    <a:lnTo>
                      <a:pt x="362" y="2664"/>
                    </a:lnTo>
                    <a:lnTo>
                      <a:pt x="428" y="2612"/>
                    </a:lnTo>
                    <a:lnTo>
                      <a:pt x="498" y="2556"/>
                    </a:lnTo>
                    <a:lnTo>
                      <a:pt x="570" y="2494"/>
                    </a:lnTo>
                    <a:lnTo>
                      <a:pt x="644" y="2428"/>
                    </a:lnTo>
                    <a:lnTo>
                      <a:pt x="722" y="2356"/>
                    </a:lnTo>
                    <a:lnTo>
                      <a:pt x="802" y="2280"/>
                    </a:lnTo>
                    <a:lnTo>
                      <a:pt x="880" y="2196"/>
                    </a:lnTo>
                    <a:lnTo>
                      <a:pt x="962" y="2110"/>
                    </a:lnTo>
                    <a:lnTo>
                      <a:pt x="1042" y="2016"/>
                    </a:lnTo>
                    <a:lnTo>
                      <a:pt x="1122" y="1918"/>
                    </a:lnTo>
                    <a:lnTo>
                      <a:pt x="1202" y="1814"/>
                    </a:lnTo>
                    <a:lnTo>
                      <a:pt x="1280" y="1704"/>
                    </a:lnTo>
                    <a:lnTo>
                      <a:pt x="1318" y="1648"/>
                    </a:lnTo>
                    <a:lnTo>
                      <a:pt x="1356" y="1590"/>
                    </a:lnTo>
                    <a:lnTo>
                      <a:pt x="1394" y="1530"/>
                    </a:lnTo>
                    <a:lnTo>
                      <a:pt x="1430" y="1468"/>
                    </a:lnTo>
                    <a:lnTo>
                      <a:pt x="1466" y="1406"/>
                    </a:lnTo>
                    <a:lnTo>
                      <a:pt x="1502" y="1342"/>
                    </a:lnTo>
                    <a:lnTo>
                      <a:pt x="1536" y="1278"/>
                    </a:lnTo>
                    <a:lnTo>
                      <a:pt x="1570" y="1210"/>
                    </a:lnTo>
                    <a:lnTo>
                      <a:pt x="1602" y="1142"/>
                    </a:lnTo>
                    <a:lnTo>
                      <a:pt x="1634" y="1072"/>
                    </a:lnTo>
                    <a:lnTo>
                      <a:pt x="1664" y="1002"/>
                    </a:lnTo>
                    <a:lnTo>
                      <a:pt x="1694" y="930"/>
                    </a:lnTo>
                    <a:lnTo>
                      <a:pt x="1722" y="856"/>
                    </a:lnTo>
                    <a:lnTo>
                      <a:pt x="1750" y="780"/>
                    </a:lnTo>
                    <a:lnTo>
                      <a:pt x="1776" y="704"/>
                    </a:lnTo>
                    <a:lnTo>
                      <a:pt x="1800" y="626"/>
                    </a:lnTo>
                    <a:lnTo>
                      <a:pt x="1822" y="546"/>
                    </a:lnTo>
                    <a:lnTo>
                      <a:pt x="1844" y="466"/>
                    </a:lnTo>
                    <a:lnTo>
                      <a:pt x="1864" y="382"/>
                    </a:lnTo>
                    <a:lnTo>
                      <a:pt x="1882" y="298"/>
                    </a:lnTo>
                    <a:lnTo>
                      <a:pt x="2044" y="318"/>
                    </a:lnTo>
                    <a:close/>
                  </a:path>
                </a:pathLst>
              </a:custGeom>
              <a:gradFill>
                <a:gsLst>
                  <a:gs pos="0">
                    <a:schemeClr val="accent1">
                      <a:lumMod val="75000"/>
                    </a:schemeClr>
                  </a:gs>
                  <a:gs pos="50000">
                    <a:schemeClr val="accent1">
                      <a:tint val="44500"/>
                      <a:satMod val="160000"/>
                    </a:schemeClr>
                  </a:gs>
                  <a:gs pos="100000">
                    <a:schemeClr val="accent1">
                      <a:tint val="23500"/>
                      <a:satMod val="160000"/>
                    </a:schemeClr>
                  </a:gs>
                </a:gsLst>
                <a:lin ang="5400000" scaled="0"/>
              </a:gradFill>
              <a:ln>
                <a:noFill/>
                <a:headEnd/>
                <a:tailEnd/>
              </a:ln>
              <a:effectLst/>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85"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923928" y="3587532"/>
                <a:ext cx="330685" cy="314079"/>
              </a:xfrm>
              <a:prstGeom prst="rect">
                <a:avLst/>
              </a:prstGeom>
              <a:noFill/>
              <a:ln w="9525">
                <a:noFill/>
                <a:miter lim="800000"/>
                <a:headEnd/>
                <a:tailEnd/>
              </a:ln>
              <a:effectLst/>
            </p:spPr>
          </p:pic>
          <p:sp>
            <p:nvSpPr>
              <p:cNvPr id="86" name="TextBox 1"/>
              <p:cNvSpPr txBox="1"/>
              <p:nvPr/>
            </p:nvSpPr>
            <p:spPr>
              <a:xfrm>
                <a:off x="4093338" y="5676921"/>
                <a:ext cx="1513556"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调峰</a:t>
                </a:r>
                <a:r>
                  <a:rPr kumimoji="1"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备用缺乏</a:t>
                </a:r>
              </a:p>
            </p:txBody>
          </p:sp>
          <p:sp>
            <p:nvSpPr>
              <p:cNvPr id="87" name="TextBox 1"/>
              <p:cNvSpPr txBox="1"/>
              <p:nvPr/>
            </p:nvSpPr>
            <p:spPr>
              <a:xfrm>
                <a:off x="6620025" y="5701555"/>
                <a:ext cx="1253346"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600" b="1" noProof="0" dirty="0">
                    <a:solidFill>
                      <a:prstClr val="black"/>
                    </a:solidFill>
                    <a:latin typeface="微软雅黑" panose="020B0503020204020204" pitchFamily="34" charset="-122"/>
                    <a:ea typeface="微软雅黑" panose="020B0503020204020204" pitchFamily="34" charset="-122"/>
                  </a:rPr>
                  <a:t>聚焦于电能</a:t>
                </a:r>
                <a:endParaRPr kumimoji="1"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90" name="Picture 89"/>
              <p:cNvPicPr>
                <a:picLocks noChangeAspect="1"/>
              </p:cNvPicPr>
              <p:nvPr/>
            </p:nvPicPr>
            <p:blipFill>
              <a:blip r:embed="rId5"/>
              <a:stretch>
                <a:fillRect/>
              </a:stretch>
            </p:blipFill>
            <p:spPr>
              <a:xfrm>
                <a:off x="663188" y="4083387"/>
                <a:ext cx="7837679" cy="1555639"/>
              </a:xfrm>
              <a:prstGeom prst="rect">
                <a:avLst/>
              </a:prstGeom>
            </p:spPr>
          </p:pic>
          <p:sp>
            <p:nvSpPr>
              <p:cNvPr id="46" name="矩形标注 36"/>
              <p:cNvSpPr/>
              <p:nvPr/>
            </p:nvSpPr>
            <p:spPr>
              <a:xfrm flipH="1">
                <a:off x="3271537" y="3297089"/>
                <a:ext cx="2650238" cy="340862"/>
              </a:xfrm>
              <a:prstGeom prst="wedgeRectCallout">
                <a:avLst>
                  <a:gd name="adj1" fmla="val -19468"/>
                  <a:gd name="adj2" fmla="val 1466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1600" b="1" kern="0" dirty="0">
                    <a:solidFill>
                      <a:schemeClr val="tx1"/>
                    </a:solidFill>
                    <a:latin typeface="微软雅黑" pitchFamily="34" charset="-122"/>
                    <a:ea typeface="微软雅黑" pitchFamily="34" charset="-122"/>
                  </a:rPr>
                  <a:t>多样的灵活性资源需求</a:t>
                </a:r>
                <a:endParaRPr kumimoji="1" lang="zh-CN" altLang="en-US" sz="1600" b="1" i="0" u="none" strike="noStrike" kern="0" cap="none" spc="0" normalizeH="0" baseline="0" noProof="0" dirty="0">
                  <a:ln>
                    <a:noFill/>
                  </a:ln>
                  <a:solidFill>
                    <a:schemeClr val="tx1"/>
                  </a:solidFill>
                  <a:effectLst/>
                  <a:uLnTx/>
                  <a:uFillTx/>
                  <a:latin typeface="微软雅黑" pitchFamily="34" charset="-122"/>
                  <a:ea typeface="微软雅黑" pitchFamily="34" charset="-122"/>
                </a:endParaRPr>
              </a:p>
            </p:txBody>
          </p:sp>
          <p:sp>
            <p:nvSpPr>
              <p:cNvPr id="60" name="TextBox 59"/>
              <p:cNvSpPr txBox="1"/>
              <p:nvPr/>
            </p:nvSpPr>
            <p:spPr>
              <a:xfrm>
                <a:off x="6538368" y="5553107"/>
                <a:ext cx="2394316" cy="261610"/>
              </a:xfrm>
              <a:prstGeom prst="rect">
                <a:avLst/>
              </a:prstGeom>
              <a:noFill/>
            </p:spPr>
            <p:txBody>
              <a:bodyPr wrap="square" rtlCol="0">
                <a:spAutoFit/>
              </a:bodyPr>
              <a:lstStyle/>
              <a:p>
                <a:r>
                  <a:rPr lang="zh-CN" altLang="en-US" sz="1100" i="1" u="sng" dirty="0"/>
                  <a:t>图源自 </a:t>
                </a:r>
                <a:r>
                  <a:rPr lang="en-US" altLang="zh-CN" sz="1100" i="1" u="sng" dirty="0"/>
                  <a:t>Dave Mooney, Report, 2015</a:t>
                </a:r>
                <a:endParaRPr lang="en-US" sz="1100" i="1" u="sng" dirty="0"/>
              </a:p>
            </p:txBody>
          </p:sp>
        </p:grpSp>
      </p:grpSp>
      <p:sp>
        <p:nvSpPr>
          <p:cNvPr id="44" name="圆角矩形 44">
            <a:extLst>
              <a:ext uri="{FF2B5EF4-FFF2-40B4-BE49-F238E27FC236}">
                <a16:creationId xmlns:a16="http://schemas.microsoft.com/office/drawing/2014/main" id="{A9E5EE6C-E213-44BD-A1B7-5DBDF786319E}"/>
              </a:ext>
            </a:extLst>
          </p:cNvPr>
          <p:cNvSpPr/>
          <p:nvPr/>
        </p:nvSpPr>
        <p:spPr bwMode="auto">
          <a:xfrm>
            <a:off x="704304" y="6412006"/>
            <a:ext cx="7612112" cy="313258"/>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fontAlgn="base" hangingPunct="0">
              <a:spcBef>
                <a:spcPct val="0"/>
              </a:spcBef>
              <a:spcAft>
                <a:spcPct val="0"/>
              </a:spcAft>
              <a:defRPr/>
            </a:pPr>
            <a:r>
              <a:rPr lang="zh-CN" altLang="en-US" sz="2000" b="1" dirty="0">
                <a:solidFill>
                  <a:srgbClr val="000000"/>
                </a:solidFill>
                <a:latin typeface="微软雅黑" panose="020B0503020204020204" pitchFamily="34" charset="-122"/>
                <a:ea typeface="微软雅黑" panose="020B0503020204020204" pitchFamily="34" charset="-122"/>
              </a:rPr>
              <a:t>具备</a:t>
            </a:r>
            <a:r>
              <a:rPr lang="zh-CN" altLang="en-US" sz="2000" b="1" dirty="0">
                <a:latin typeface="微软雅黑" panose="020B0503020204020204" pitchFamily="34" charset="-122"/>
                <a:ea typeface="微软雅黑" panose="020B0503020204020204" pitchFamily="34" charset="-122"/>
              </a:rPr>
              <a:t>灵活调节</a:t>
            </a:r>
            <a:r>
              <a:rPr lang="zh-CN" altLang="en-US" sz="2000" b="1" dirty="0">
                <a:solidFill>
                  <a:srgbClr val="000000"/>
                </a:solidFill>
                <a:latin typeface="微软雅黑" panose="020B0503020204020204" pitchFamily="34" charset="-122"/>
                <a:ea typeface="微软雅黑" panose="020B0503020204020204" pitchFamily="34" charset="-122"/>
              </a:rPr>
              <a:t>及</a:t>
            </a:r>
            <a:r>
              <a:rPr lang="zh-CN" altLang="en-US" sz="2000" b="1" dirty="0">
                <a:latin typeface="微软雅黑" panose="020B0503020204020204" pitchFamily="34" charset="-122"/>
                <a:ea typeface="微软雅黑" panose="020B0503020204020204" pitchFamily="34" charset="-122"/>
              </a:rPr>
              <a:t>多能联供能力</a:t>
            </a:r>
            <a:r>
              <a:rPr lang="zh-CN" altLang="en-US" sz="2000" b="1" dirty="0">
                <a:solidFill>
                  <a:srgbClr val="000000"/>
                </a:solidFill>
                <a:latin typeface="微软雅黑" panose="020B0503020204020204" pitchFamily="34" charset="-122"/>
                <a:ea typeface="微软雅黑" panose="020B0503020204020204" pitchFamily="34" charset="-122"/>
              </a:rPr>
              <a:t>的</a:t>
            </a:r>
            <a:r>
              <a:rPr lang="zh-CN" altLang="en-US" sz="2000" b="1" dirty="0">
                <a:solidFill>
                  <a:srgbClr val="C00000"/>
                </a:solidFill>
                <a:latin typeface="微软雅黑" panose="020B0503020204020204" pitchFamily="34" charset="-122"/>
                <a:ea typeface="微软雅黑" panose="020B0503020204020204" pitchFamily="34" charset="-122"/>
              </a:rPr>
              <a:t>储能技术</a:t>
            </a:r>
            <a:r>
              <a:rPr lang="zh-CN" altLang="en-US" sz="2000" b="1" dirty="0">
                <a:solidFill>
                  <a:srgbClr val="000000"/>
                </a:solidFill>
                <a:latin typeface="微软雅黑" panose="020B0503020204020204" pitchFamily="34" charset="-122"/>
                <a:ea typeface="微软雅黑" panose="020B0503020204020204" pitchFamily="34" charset="-122"/>
              </a:rPr>
              <a:t>可有效注入</a:t>
            </a:r>
            <a:r>
              <a:rPr lang="zh-CN" altLang="en-US" sz="2000" b="1" dirty="0">
                <a:solidFill>
                  <a:srgbClr val="C00000"/>
                </a:solidFill>
                <a:latin typeface="微软雅黑" panose="020B0503020204020204" pitchFamily="34" charset="-122"/>
                <a:ea typeface="微软雅黑" panose="020B0503020204020204" pitchFamily="34" charset="-122"/>
              </a:rPr>
              <a:t>多类灵活性</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32" name="Rectangle 31">
            <a:extLst>
              <a:ext uri="{FF2B5EF4-FFF2-40B4-BE49-F238E27FC236}">
                <a16:creationId xmlns:a16="http://schemas.microsoft.com/office/drawing/2014/main" id="{352341CC-32C9-4BAA-B7A7-60BED256A568}"/>
              </a:ext>
            </a:extLst>
          </p:cNvPr>
          <p:cNvSpPr/>
          <p:nvPr/>
        </p:nvSpPr>
        <p:spPr>
          <a:xfrm>
            <a:off x="4355976" y="804537"/>
            <a:ext cx="4617824" cy="400110"/>
          </a:xfrm>
          <a:prstGeom prst="rect">
            <a:avLst/>
          </a:prstGeom>
        </p:spPr>
        <p:txBody>
          <a:bodyPr wrap="square">
            <a:spAutoFit/>
          </a:bodyPr>
          <a:lstStyle/>
          <a:p>
            <a:pPr algn="ctr"/>
            <a:r>
              <a:rPr lang="zh-CN" altLang="en-US" sz="2000" u="sng" dirty="0">
                <a:latin typeface="times" panose="02020603050405020304" pitchFamily="18" charset="0"/>
                <a:ea typeface="黑体" panose="02010609060101010101" pitchFamily="49" charset="-122"/>
                <a:cs typeface="times" panose="02020603050405020304" pitchFamily="18" charset="0"/>
              </a:rPr>
              <a:t>以灵活性资源应对波动性与不确定性</a:t>
            </a:r>
            <a:endParaRPr lang="zh-CN" altLang="en-US" sz="2000" u="sng" dirty="0">
              <a:solidFill>
                <a:srgbClr val="C00000"/>
              </a:solidFill>
              <a:latin typeface="times" panose="02020603050405020304" pitchFamily="18" charset="0"/>
              <a:ea typeface="黑体" panose="02010609060101010101" pitchFamily="49" charset="-122"/>
              <a:cs typeface="times" panose="02020603050405020304" pitchFamily="18" charset="0"/>
            </a:endParaRPr>
          </a:p>
        </p:txBody>
      </p:sp>
      <p:sp>
        <p:nvSpPr>
          <p:cNvPr id="10" name="Slide Number Placeholder 9">
            <a:extLst>
              <a:ext uri="{FF2B5EF4-FFF2-40B4-BE49-F238E27FC236}">
                <a16:creationId xmlns:a16="http://schemas.microsoft.com/office/drawing/2014/main" id="{A7C8D36F-78E4-45F8-AD4C-CBA45F591ABB}"/>
              </a:ext>
            </a:extLst>
          </p:cNvPr>
          <p:cNvSpPr>
            <a:spLocks noGrp="1"/>
          </p:cNvSpPr>
          <p:nvPr>
            <p:ph type="sldNum" sz="quarter" idx="12"/>
          </p:nvPr>
        </p:nvSpPr>
        <p:spPr/>
        <p:txBody>
          <a:bodyPr/>
          <a:lstStyle/>
          <a:p>
            <a:fld id="{7D9BB5D0-35E4-459D-AEF3-FE4D7C45CC19}" type="slidenum">
              <a:rPr lang="zh-CN" altLang="en-US" smtClean="0"/>
              <a:pPr/>
              <a:t>5</a:t>
            </a:fld>
            <a:r>
              <a:rPr lang="en-US" altLang="zh-CN"/>
              <a:t>/42</a:t>
            </a:r>
            <a:endParaRPr lang="zh-CN" altLang="en-US" dirty="0"/>
          </a:p>
        </p:txBody>
      </p:sp>
    </p:spTree>
    <p:extLst>
      <p:ext uri="{BB962C8B-B14F-4D97-AF65-F5344CB8AC3E}">
        <p14:creationId xmlns:p14="http://schemas.microsoft.com/office/powerpoint/2010/main" val="1420015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9" name="Rectangle 2"/>
          <p:cNvSpPr txBox="1">
            <a:spLocks noChangeArrowheads="1"/>
          </p:cNvSpPr>
          <p:nvPr/>
        </p:nvSpPr>
        <p:spPr bwMode="auto">
          <a:xfrm>
            <a:off x="302799" y="-27384"/>
            <a:ext cx="390916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1. </a:t>
            </a:r>
            <a:r>
              <a:rPr lang="zh-CN" altLang="en-US" sz="3200" kern="0" dirty="0">
                <a:effectLst/>
              </a:rPr>
              <a:t>研究背景</a:t>
            </a:r>
          </a:p>
        </p:txBody>
      </p:sp>
      <p:sp>
        <p:nvSpPr>
          <p:cNvPr id="29" name="矩形 1"/>
          <p:cNvSpPr>
            <a:spLocks noChangeArrowheads="1"/>
          </p:cNvSpPr>
          <p:nvPr/>
        </p:nvSpPr>
        <p:spPr bwMode="auto">
          <a:xfrm>
            <a:off x="323528" y="713578"/>
            <a:ext cx="5472608"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先进绝热压缩空气储能</a:t>
            </a:r>
            <a:r>
              <a:rPr lang="en-US" altLang="zh-CN" sz="2400" b="1" dirty="0">
                <a:latin typeface="微软雅黑" pitchFamily="34" charset="-122"/>
                <a:ea typeface="微软雅黑" pitchFamily="34" charset="-122"/>
              </a:rPr>
              <a:t>(AA-CAES)</a:t>
            </a:r>
            <a:endParaRPr kumimoji="0" lang="en-US" altLang="zh-CN" sz="2400" b="1" baseline="30000" dirty="0">
              <a:latin typeface="微软雅黑" pitchFamily="34" charset="-122"/>
              <a:ea typeface="微软雅黑" pitchFamily="34" charset="-122"/>
            </a:endParaRPr>
          </a:p>
        </p:txBody>
      </p:sp>
      <p:sp>
        <p:nvSpPr>
          <p:cNvPr id="8" name="Slide Number Placeholder 7">
            <a:extLst>
              <a:ext uri="{FF2B5EF4-FFF2-40B4-BE49-F238E27FC236}">
                <a16:creationId xmlns:a16="http://schemas.microsoft.com/office/drawing/2014/main" id="{A2F31E48-D4F7-4B37-9169-EE6E0A35572F}"/>
              </a:ext>
            </a:extLst>
          </p:cNvPr>
          <p:cNvSpPr>
            <a:spLocks noGrp="1"/>
          </p:cNvSpPr>
          <p:nvPr>
            <p:ph type="sldNum" sz="quarter" idx="12"/>
          </p:nvPr>
        </p:nvSpPr>
        <p:spPr/>
        <p:txBody>
          <a:bodyPr/>
          <a:lstStyle/>
          <a:p>
            <a:fld id="{7D9BB5D0-35E4-459D-AEF3-FE4D7C45CC19}" type="slidenum">
              <a:rPr lang="zh-CN" altLang="en-US" smtClean="0"/>
              <a:pPr/>
              <a:t>6</a:t>
            </a:fld>
            <a:r>
              <a:rPr lang="en-US" altLang="zh-CN"/>
              <a:t>/42</a:t>
            </a:r>
            <a:endParaRPr lang="zh-CN" altLang="en-US" dirty="0"/>
          </a:p>
        </p:txBody>
      </p:sp>
      <p:pic>
        <p:nvPicPr>
          <p:cNvPr id="7" name="Picture 6">
            <a:extLst>
              <a:ext uri="{FF2B5EF4-FFF2-40B4-BE49-F238E27FC236}">
                <a16:creationId xmlns:a16="http://schemas.microsoft.com/office/drawing/2014/main" id="{EA7EA01E-874E-4C5E-B028-421A3FFB62B8}"/>
              </a:ext>
            </a:extLst>
          </p:cNvPr>
          <p:cNvPicPr>
            <a:picLocks noChangeAspect="1"/>
          </p:cNvPicPr>
          <p:nvPr/>
        </p:nvPicPr>
        <p:blipFill>
          <a:blip r:embed="rId3"/>
          <a:stretch>
            <a:fillRect/>
          </a:stretch>
        </p:blipFill>
        <p:spPr>
          <a:xfrm>
            <a:off x="1074955" y="2444744"/>
            <a:ext cx="6995258" cy="2908554"/>
          </a:xfrm>
          <a:prstGeom prst="rect">
            <a:avLst/>
          </a:prstGeom>
        </p:spPr>
      </p:pic>
      <p:sp>
        <p:nvSpPr>
          <p:cNvPr id="13" name="矩形标注 51">
            <a:extLst>
              <a:ext uri="{FF2B5EF4-FFF2-40B4-BE49-F238E27FC236}">
                <a16:creationId xmlns:a16="http://schemas.microsoft.com/office/drawing/2014/main" id="{751D185A-59CB-4F7A-B37A-060436FA062E}"/>
              </a:ext>
            </a:extLst>
          </p:cNvPr>
          <p:cNvSpPr/>
          <p:nvPr/>
        </p:nvSpPr>
        <p:spPr>
          <a:xfrm flipH="1">
            <a:off x="283749" y="4564231"/>
            <a:ext cx="3823477" cy="408754"/>
          </a:xfrm>
          <a:prstGeom prst="wedgeRectCallout">
            <a:avLst>
              <a:gd name="adj1" fmla="val -23510"/>
              <a:gd name="adj2" fmla="val -271195"/>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0" cap="none" spc="0" normalizeH="0" baseline="0" noProof="0">
                <a:ln>
                  <a:noFill/>
                </a:ln>
                <a:solidFill>
                  <a:schemeClr val="accent5"/>
                </a:solidFill>
                <a:effectLst/>
                <a:uLnTx/>
                <a:uFillTx/>
                <a:latin typeface="微软雅黑" pitchFamily="34" charset="-122"/>
                <a:ea typeface="微软雅黑" pitchFamily="34" charset="-122"/>
                <a:cs typeface="+mn-cs"/>
              </a:rPr>
              <a:t>能量转换</a:t>
            </a:r>
            <a:r>
              <a:rPr kumimoji="1" lang="zh-CN" altLang="en-US" sz="1600" i="0" u="none" strike="noStrike" kern="0" cap="none" spc="0" normalizeH="0" baseline="0" noProof="0">
                <a:ln>
                  <a:noFill/>
                </a:ln>
                <a:solidFill>
                  <a:srgbClr val="C00000"/>
                </a:solidFill>
                <a:effectLst/>
                <a:uLnTx/>
                <a:uFillTx/>
                <a:latin typeface="微软雅黑" pitchFamily="34" charset="-122"/>
                <a:ea typeface="微软雅黑" pitchFamily="34" charset="-122"/>
                <a:cs typeface="+mn-cs"/>
              </a:rPr>
              <a:t>：</a:t>
            </a:r>
            <a:r>
              <a:rPr kumimoji="1" lang="zh-CN" altLang="en-US" sz="1600" i="0" u="none" strike="noStrike" kern="0" cap="none" spc="0" normalizeH="0" baseline="0" noProof="0">
                <a:ln>
                  <a:noFill/>
                </a:ln>
                <a:solidFill>
                  <a:schemeClr val="tx1"/>
                </a:solidFill>
                <a:effectLst/>
                <a:uLnTx/>
                <a:uFillTx/>
                <a:latin typeface="微软雅黑" pitchFamily="34" charset="-122"/>
                <a:ea typeface="微软雅黑" pitchFamily="34" charset="-122"/>
                <a:cs typeface="+mn-cs"/>
              </a:rPr>
              <a:t>机械能</a:t>
            </a:r>
            <a:r>
              <a:rPr kumimoji="1" lang="en-US" altLang="zh-CN" sz="1600" i="0" u="none" strike="noStrike" kern="0" cap="none" spc="0" normalizeH="0" baseline="0" noProof="0">
                <a:ln>
                  <a:noFill/>
                </a:ln>
                <a:solidFill>
                  <a:schemeClr val="tx1"/>
                </a:solidFill>
                <a:effectLst/>
                <a:uLnTx/>
                <a:uFillTx/>
                <a:latin typeface="微软雅黑" pitchFamily="34" charset="-122"/>
                <a:ea typeface="微软雅黑" pitchFamily="34" charset="-122"/>
                <a:cs typeface="+mn-cs"/>
              </a:rPr>
              <a:t>-&gt;</a:t>
            </a:r>
            <a:r>
              <a:rPr kumimoji="1" lang="zh-CN" altLang="en-US" sz="1600" kern="0">
                <a:solidFill>
                  <a:schemeClr val="tx1"/>
                </a:solidFill>
                <a:latin typeface="微软雅黑" pitchFamily="34" charset="-122"/>
                <a:ea typeface="微软雅黑" pitchFamily="34" charset="-122"/>
              </a:rPr>
              <a:t>压缩</a:t>
            </a:r>
            <a:r>
              <a:rPr kumimoji="1" lang="zh-CN" altLang="en-US" sz="1600" i="0" u="none" strike="noStrike" kern="0" cap="none" spc="0" normalizeH="0" baseline="0" noProof="0">
                <a:ln>
                  <a:noFill/>
                </a:ln>
                <a:solidFill>
                  <a:schemeClr val="tx1"/>
                </a:solidFill>
                <a:effectLst/>
                <a:uLnTx/>
                <a:uFillTx/>
                <a:latin typeface="微软雅黑" pitchFamily="34" charset="-122"/>
                <a:ea typeface="微软雅黑" pitchFamily="34" charset="-122"/>
                <a:cs typeface="+mn-cs"/>
              </a:rPr>
              <a:t>热能</a:t>
            </a:r>
            <a:r>
              <a:rPr kumimoji="1" lang="en-US" altLang="zh-CN" sz="1600" i="0" u="none" strike="noStrike" kern="0" cap="none" spc="0" normalizeH="0" baseline="0" noProof="0">
                <a:ln>
                  <a:noFill/>
                </a:ln>
                <a:solidFill>
                  <a:schemeClr val="tx1"/>
                </a:solidFill>
                <a:effectLst/>
                <a:uLnTx/>
                <a:uFillTx/>
                <a:latin typeface="微软雅黑" pitchFamily="34" charset="-122"/>
                <a:ea typeface="微软雅黑" pitchFamily="34" charset="-122"/>
                <a:cs typeface="+mn-cs"/>
              </a:rPr>
              <a:t>+</a:t>
            </a:r>
            <a:r>
              <a:rPr kumimoji="1" lang="zh-CN" altLang="en-US" sz="1600" i="0" u="none" strike="noStrike" kern="0" cap="none" spc="0" normalizeH="0" baseline="0" noProof="0">
                <a:ln>
                  <a:noFill/>
                </a:ln>
                <a:solidFill>
                  <a:schemeClr val="tx1"/>
                </a:solidFill>
                <a:effectLst/>
                <a:uLnTx/>
                <a:uFillTx/>
                <a:latin typeface="微软雅黑" pitchFamily="34" charset="-122"/>
                <a:ea typeface="微软雅黑" pitchFamily="34" charset="-122"/>
                <a:cs typeface="+mn-cs"/>
              </a:rPr>
              <a:t>压力势能</a:t>
            </a:r>
            <a:endParaRPr kumimoji="1" lang="zh-CN" altLang="en-US" sz="160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14" name="矩形标注 52">
            <a:extLst>
              <a:ext uri="{FF2B5EF4-FFF2-40B4-BE49-F238E27FC236}">
                <a16:creationId xmlns:a16="http://schemas.microsoft.com/office/drawing/2014/main" id="{0AB8F8BE-49CB-46E7-95DF-ED4C36E782AD}"/>
              </a:ext>
            </a:extLst>
          </p:cNvPr>
          <p:cNvSpPr/>
          <p:nvPr/>
        </p:nvSpPr>
        <p:spPr>
          <a:xfrm flipH="1">
            <a:off x="5042148" y="4572199"/>
            <a:ext cx="3823478" cy="400786"/>
          </a:xfrm>
          <a:prstGeom prst="wedgeRectCallout">
            <a:avLst>
              <a:gd name="adj1" fmla="val 29088"/>
              <a:gd name="adj2" fmla="val -260366"/>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0" cap="none" spc="0" normalizeH="0" baseline="0" noProof="0" dirty="0">
                <a:ln>
                  <a:noFill/>
                </a:ln>
                <a:solidFill>
                  <a:schemeClr val="accent5">
                    <a:lumMod val="75000"/>
                  </a:schemeClr>
                </a:solidFill>
                <a:effectLst/>
                <a:uLnTx/>
                <a:uFillTx/>
                <a:latin typeface="微软雅黑" pitchFamily="34" charset="-122"/>
                <a:ea typeface="微软雅黑" pitchFamily="34" charset="-122"/>
                <a:cs typeface="+mn-cs"/>
              </a:rPr>
              <a:t>能量转换</a:t>
            </a:r>
            <a:r>
              <a:rPr kumimoji="1" lang="zh-CN" altLang="en-US" sz="1600" i="0" u="none" strike="noStrike" kern="0" cap="none" spc="0" normalizeH="0" baseline="0" noProof="0" dirty="0">
                <a:ln>
                  <a:noFill/>
                </a:ln>
                <a:solidFill>
                  <a:schemeClr val="accent6">
                    <a:lumMod val="50000"/>
                  </a:schemeClr>
                </a:solidFill>
                <a:effectLst/>
                <a:uLnTx/>
                <a:uFillTx/>
                <a:latin typeface="微软雅黑" pitchFamily="34" charset="-122"/>
                <a:ea typeface="微软雅黑" pitchFamily="34" charset="-122"/>
                <a:cs typeface="+mn-cs"/>
              </a:rPr>
              <a:t>：</a:t>
            </a:r>
            <a:r>
              <a:rPr kumimoji="1" lang="zh-CN" altLang="en-US" sz="160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压力势能</a:t>
            </a:r>
            <a:r>
              <a:rPr kumimoji="1" lang="en-US" altLang="zh-CN" sz="160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a:t>
            </a:r>
            <a:r>
              <a:rPr kumimoji="1" lang="zh-CN" altLang="en-US" sz="160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压缩热能</a:t>
            </a:r>
            <a:r>
              <a:rPr kumimoji="1" lang="en-US" altLang="zh-CN" sz="160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-&gt;</a:t>
            </a:r>
            <a:r>
              <a:rPr kumimoji="1" lang="zh-CN" altLang="en-US" sz="160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机械能</a:t>
            </a:r>
          </a:p>
        </p:txBody>
      </p:sp>
      <p:sp>
        <p:nvSpPr>
          <p:cNvPr id="15" name="矩形标注 13">
            <a:extLst>
              <a:ext uri="{FF2B5EF4-FFF2-40B4-BE49-F238E27FC236}">
                <a16:creationId xmlns:a16="http://schemas.microsoft.com/office/drawing/2014/main" id="{A94F15F6-1A69-49D1-8680-D9853E5CEFDA}"/>
              </a:ext>
            </a:extLst>
          </p:cNvPr>
          <p:cNvSpPr/>
          <p:nvPr/>
        </p:nvSpPr>
        <p:spPr>
          <a:xfrm flipH="1">
            <a:off x="480146" y="1929275"/>
            <a:ext cx="3888432" cy="408754"/>
          </a:xfrm>
          <a:prstGeom prst="wedgeRectCallout">
            <a:avLst>
              <a:gd name="adj1" fmla="val -41738"/>
              <a:gd name="adj2" fmla="val 324338"/>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0" cap="none" spc="0" normalizeH="0" baseline="0" noProof="0" dirty="0">
                <a:ln>
                  <a:noFill/>
                </a:ln>
                <a:solidFill>
                  <a:schemeClr val="accent6"/>
                </a:solidFill>
                <a:effectLst/>
                <a:uLnTx/>
                <a:uFillTx/>
                <a:latin typeface="微软雅黑" pitchFamily="34" charset="-122"/>
                <a:ea typeface="微软雅黑" pitchFamily="34" charset="-122"/>
                <a:cs typeface="+mn-cs"/>
              </a:rPr>
              <a:t>能量转移</a:t>
            </a:r>
            <a:r>
              <a:rPr kumimoji="1" lang="zh-CN" altLang="en-US" sz="1600"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rPr>
              <a:t>：</a:t>
            </a:r>
            <a:r>
              <a:rPr kumimoji="1" lang="zh-CN" altLang="en-US" sz="160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压缩热能（空气</a:t>
            </a:r>
            <a:r>
              <a:rPr kumimoji="1" lang="en-US" altLang="zh-CN" sz="160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-&gt;</a:t>
            </a:r>
            <a:r>
              <a:rPr kumimoji="1" lang="zh-CN" altLang="en-US" sz="160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rPr>
              <a:t>载热流体）</a:t>
            </a:r>
          </a:p>
        </p:txBody>
      </p:sp>
      <p:sp>
        <p:nvSpPr>
          <p:cNvPr id="34" name="矩形标注 52">
            <a:extLst>
              <a:ext uri="{FF2B5EF4-FFF2-40B4-BE49-F238E27FC236}">
                <a16:creationId xmlns:a16="http://schemas.microsoft.com/office/drawing/2014/main" id="{FB95C96C-C999-4D64-BE83-85F44038121D}"/>
              </a:ext>
            </a:extLst>
          </p:cNvPr>
          <p:cNvSpPr/>
          <p:nvPr/>
        </p:nvSpPr>
        <p:spPr>
          <a:xfrm flipH="1">
            <a:off x="4775423" y="1929275"/>
            <a:ext cx="3888431" cy="417833"/>
          </a:xfrm>
          <a:prstGeom prst="wedgeRectCallout">
            <a:avLst>
              <a:gd name="adj1" fmla="val 42414"/>
              <a:gd name="adj2" fmla="val 323535"/>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50000"/>
              </a:spcBef>
              <a:spcAft>
                <a:spcPct val="0"/>
              </a:spcAft>
              <a:defRPr/>
            </a:pPr>
            <a:r>
              <a:rPr kumimoji="1" lang="zh-CN" altLang="en-US" sz="1600" b="1" kern="0" dirty="0">
                <a:solidFill>
                  <a:schemeClr val="accent6"/>
                </a:solidFill>
                <a:latin typeface="微软雅黑" pitchFamily="34" charset="-122"/>
                <a:ea typeface="微软雅黑" pitchFamily="34" charset="-122"/>
              </a:rPr>
              <a:t>能量转移</a:t>
            </a:r>
            <a:r>
              <a:rPr kumimoji="1" lang="zh-CN" altLang="en-US" sz="1600" i="0" u="none" strike="noStrike" kern="0" cap="none" spc="0" normalizeH="0" baseline="0" noProof="0" dirty="0">
                <a:ln>
                  <a:noFill/>
                </a:ln>
                <a:solidFill>
                  <a:schemeClr val="accent6">
                    <a:lumMod val="50000"/>
                  </a:schemeClr>
                </a:solidFill>
                <a:effectLst/>
                <a:uLnTx/>
                <a:uFillTx/>
                <a:latin typeface="微软雅黑" pitchFamily="34" charset="-122"/>
                <a:ea typeface="微软雅黑" pitchFamily="34" charset="-122"/>
                <a:cs typeface="+mn-cs"/>
              </a:rPr>
              <a:t>：</a:t>
            </a:r>
            <a:r>
              <a:rPr kumimoji="1" lang="zh-CN" altLang="en-US" sz="1600" kern="0" dirty="0">
                <a:solidFill>
                  <a:schemeClr val="tx1"/>
                </a:solidFill>
                <a:latin typeface="微软雅黑" pitchFamily="34" charset="-122"/>
                <a:ea typeface="微软雅黑" pitchFamily="34" charset="-122"/>
              </a:rPr>
              <a:t>压缩热能（载热流体</a:t>
            </a:r>
            <a:r>
              <a:rPr kumimoji="1" lang="en-US" altLang="zh-CN" sz="1600" kern="0" dirty="0">
                <a:solidFill>
                  <a:schemeClr val="tx1"/>
                </a:solidFill>
                <a:latin typeface="微软雅黑" pitchFamily="34" charset="-122"/>
                <a:ea typeface="微软雅黑" pitchFamily="34" charset="-122"/>
              </a:rPr>
              <a:t>-&gt;</a:t>
            </a:r>
            <a:r>
              <a:rPr kumimoji="1" lang="zh-CN" altLang="en-US" sz="1600" kern="0" dirty="0">
                <a:solidFill>
                  <a:schemeClr val="tx1"/>
                </a:solidFill>
                <a:latin typeface="微软雅黑" pitchFamily="34" charset="-122"/>
                <a:ea typeface="微软雅黑" pitchFamily="34" charset="-122"/>
              </a:rPr>
              <a:t>空气）</a:t>
            </a:r>
            <a:endParaRPr kumimoji="1" lang="zh-CN" altLang="en-US" sz="1600" i="0" u="none" strike="noStrike" kern="0" cap="none" spc="0" normalizeH="0" baseline="0" noProof="0" dirty="0">
              <a:ln>
                <a:noFill/>
              </a:ln>
              <a:solidFill>
                <a:schemeClr val="tx1"/>
              </a:solidFill>
              <a:effectLst/>
              <a:uLnTx/>
              <a:uFillTx/>
              <a:latin typeface="微软雅黑" pitchFamily="34" charset="-122"/>
              <a:ea typeface="微软雅黑" pitchFamily="34" charset="-122"/>
            </a:endParaRPr>
          </a:p>
        </p:txBody>
      </p:sp>
      <p:cxnSp>
        <p:nvCxnSpPr>
          <p:cNvPr id="38" name="Straight Connector 37">
            <a:extLst>
              <a:ext uri="{FF2B5EF4-FFF2-40B4-BE49-F238E27FC236}">
                <a16:creationId xmlns:a16="http://schemas.microsoft.com/office/drawing/2014/main" id="{866E7566-FAC0-4F34-9D31-714E9394BADF}"/>
              </a:ext>
            </a:extLst>
          </p:cNvPr>
          <p:cNvCxnSpPr>
            <a:cxnSpLocks/>
          </p:cNvCxnSpPr>
          <p:nvPr/>
        </p:nvCxnSpPr>
        <p:spPr>
          <a:xfrm>
            <a:off x="4572000" y="1718959"/>
            <a:ext cx="0" cy="936104"/>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5B725D58-37A4-46BE-936B-94A0582152A6}"/>
              </a:ext>
            </a:extLst>
          </p:cNvPr>
          <p:cNvSpPr/>
          <p:nvPr/>
        </p:nvSpPr>
        <p:spPr>
          <a:xfrm>
            <a:off x="3563888" y="1356548"/>
            <a:ext cx="219296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2">
                    <a:lumMod val="75000"/>
                  </a:schemeClr>
                </a:solidFill>
                <a:latin typeface="微软雅黑" panose="020B0503020204020204" pitchFamily="34" charset="-122"/>
                <a:ea typeface="微软雅黑" panose="020B0503020204020204" pitchFamily="34" charset="-122"/>
              </a:rPr>
              <a:t>能量存储</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压缩热能</a:t>
            </a:r>
          </a:p>
        </p:txBody>
      </p:sp>
      <p:sp>
        <p:nvSpPr>
          <p:cNvPr id="42" name="Rectangle 41">
            <a:extLst>
              <a:ext uri="{FF2B5EF4-FFF2-40B4-BE49-F238E27FC236}">
                <a16:creationId xmlns:a16="http://schemas.microsoft.com/office/drawing/2014/main" id="{165D6ED3-08D4-4A6D-82E8-6AA15041C160}"/>
              </a:ext>
            </a:extLst>
          </p:cNvPr>
          <p:cNvSpPr/>
          <p:nvPr/>
        </p:nvSpPr>
        <p:spPr>
          <a:xfrm>
            <a:off x="3475517" y="5449100"/>
            <a:ext cx="219296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2">
                    <a:lumMod val="75000"/>
                  </a:schemeClr>
                </a:solidFill>
                <a:latin typeface="微软雅黑" panose="020B0503020204020204" pitchFamily="34" charset="-122"/>
                <a:ea typeface="微软雅黑" panose="020B0503020204020204" pitchFamily="34" charset="-122"/>
              </a:rPr>
              <a:t>能量存储</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压力势能</a:t>
            </a:r>
          </a:p>
        </p:txBody>
      </p:sp>
      <p:cxnSp>
        <p:nvCxnSpPr>
          <p:cNvPr id="43" name="Straight Connector 42">
            <a:extLst>
              <a:ext uri="{FF2B5EF4-FFF2-40B4-BE49-F238E27FC236}">
                <a16:creationId xmlns:a16="http://schemas.microsoft.com/office/drawing/2014/main" id="{3A6D2FE5-9CBD-42F3-87A3-BC32C7CEFD8A}"/>
              </a:ext>
            </a:extLst>
          </p:cNvPr>
          <p:cNvCxnSpPr>
            <a:cxnSpLocks/>
          </p:cNvCxnSpPr>
          <p:nvPr/>
        </p:nvCxnSpPr>
        <p:spPr>
          <a:xfrm>
            <a:off x="4572000" y="4512996"/>
            <a:ext cx="0" cy="936104"/>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5" name="圆角矩形 44">
            <a:extLst>
              <a:ext uri="{FF2B5EF4-FFF2-40B4-BE49-F238E27FC236}">
                <a16:creationId xmlns:a16="http://schemas.microsoft.com/office/drawing/2014/main" id="{A864433A-E2B3-41F4-B2E2-D27F3D3F37F2}"/>
              </a:ext>
            </a:extLst>
          </p:cNvPr>
          <p:cNvSpPr/>
          <p:nvPr/>
        </p:nvSpPr>
        <p:spPr bwMode="auto">
          <a:xfrm>
            <a:off x="195627" y="6004170"/>
            <a:ext cx="8752746" cy="365125"/>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fontAlgn="base" hangingPunct="0">
              <a:spcBef>
                <a:spcPct val="0"/>
              </a:spcBef>
              <a:spcAft>
                <a:spcPct val="0"/>
              </a:spcAft>
              <a:defRPr/>
            </a:pPr>
            <a:r>
              <a:rPr lang="zh-CN" altLang="en-US" sz="2000" b="1" dirty="0">
                <a:solidFill>
                  <a:srgbClr val="000000"/>
                </a:solidFill>
                <a:latin typeface="微软雅黑" panose="020B0503020204020204" pitchFamily="34" charset="-122"/>
                <a:ea typeface="微软雅黑" panose="020B0503020204020204" pitchFamily="34" charset="-122"/>
              </a:rPr>
              <a:t>能量转换、转移及存储组件实现压力势能与压缩热能的</a:t>
            </a:r>
            <a:r>
              <a:rPr lang="zh-CN" altLang="en-US" sz="2000" b="1" dirty="0">
                <a:solidFill>
                  <a:srgbClr val="C00000"/>
                </a:solidFill>
                <a:latin typeface="微软雅黑" panose="020B0503020204020204" pitchFamily="34" charset="-122"/>
                <a:ea typeface="微软雅黑" panose="020B0503020204020204" pitchFamily="34" charset="-122"/>
              </a:rPr>
              <a:t>解耦存储</a:t>
            </a:r>
            <a:r>
              <a:rPr lang="zh-CN" altLang="en-US" sz="2000" b="1" dirty="0">
                <a:solidFill>
                  <a:srgbClr val="000000"/>
                </a:solidFill>
                <a:latin typeface="微软雅黑" panose="020B0503020204020204" pitchFamily="34" charset="-122"/>
                <a:ea typeface="微软雅黑" panose="020B0503020204020204" pitchFamily="34" charset="-122"/>
              </a:rPr>
              <a:t>与</a:t>
            </a:r>
            <a:r>
              <a:rPr lang="zh-CN" altLang="en-US" sz="2000" b="1" dirty="0">
                <a:solidFill>
                  <a:srgbClr val="C00000"/>
                </a:solidFill>
                <a:latin typeface="微软雅黑" panose="020B0503020204020204" pitchFamily="34" charset="-122"/>
                <a:ea typeface="微软雅黑" panose="020B0503020204020204" pitchFamily="34" charset="-122"/>
              </a:rPr>
              <a:t>耦合释能</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6993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387DA4-3E3F-4DF7-9D53-152B43B13914}"/>
              </a:ext>
            </a:extLst>
          </p:cNvPr>
          <p:cNvPicPr>
            <a:picLocks noChangeAspect="1"/>
          </p:cNvPicPr>
          <p:nvPr/>
        </p:nvPicPr>
        <p:blipFill>
          <a:blip r:embed="rId3"/>
          <a:stretch>
            <a:fillRect/>
          </a:stretch>
        </p:blipFill>
        <p:spPr>
          <a:xfrm>
            <a:off x="390117" y="1151409"/>
            <a:ext cx="7135747" cy="5301927"/>
          </a:xfrm>
          <a:prstGeom prst="rect">
            <a:avLst/>
          </a:prstGeom>
        </p:spPr>
      </p:pic>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9" name="Rectangle 2"/>
          <p:cNvSpPr txBox="1">
            <a:spLocks noChangeArrowheads="1"/>
          </p:cNvSpPr>
          <p:nvPr/>
        </p:nvSpPr>
        <p:spPr bwMode="auto">
          <a:xfrm>
            <a:off x="302799" y="-27384"/>
            <a:ext cx="390916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1. </a:t>
            </a:r>
            <a:r>
              <a:rPr lang="zh-CN" altLang="en-US" sz="3200" kern="0" dirty="0">
                <a:effectLst/>
              </a:rPr>
              <a:t>研究背景</a:t>
            </a:r>
          </a:p>
        </p:txBody>
      </p:sp>
      <p:sp>
        <p:nvSpPr>
          <p:cNvPr id="29" name="矩形 1"/>
          <p:cNvSpPr>
            <a:spLocks noChangeArrowheads="1"/>
          </p:cNvSpPr>
          <p:nvPr/>
        </p:nvSpPr>
        <p:spPr bwMode="auto">
          <a:xfrm>
            <a:off x="314259" y="692696"/>
            <a:ext cx="4946501"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先进绝热压缩空气储能</a:t>
            </a:r>
            <a:r>
              <a:rPr kumimoji="0" lang="zh-CN" altLang="en-US" sz="2400" b="1" dirty="0">
                <a:solidFill>
                  <a:srgbClr val="C00000"/>
                </a:solidFill>
                <a:latin typeface="微软雅黑" pitchFamily="34" charset="-122"/>
                <a:ea typeface="微软雅黑" pitchFamily="34" charset="-122"/>
              </a:rPr>
              <a:t>历史沿革</a:t>
            </a:r>
            <a:endParaRPr kumimoji="0" lang="en-US" altLang="zh-CN" sz="2400" b="1" baseline="30000" dirty="0">
              <a:solidFill>
                <a:srgbClr val="C00000"/>
              </a:solidFill>
              <a:latin typeface="微软雅黑" pitchFamily="34" charset="-122"/>
              <a:ea typeface="微软雅黑" pitchFamily="34" charset="-122"/>
            </a:endParaRPr>
          </a:p>
        </p:txBody>
      </p:sp>
      <p:sp>
        <p:nvSpPr>
          <p:cNvPr id="57" name="下箭头 8"/>
          <p:cNvSpPr>
            <a:spLocks noChangeAspect="1" noChangeArrowheads="1"/>
          </p:cNvSpPr>
          <p:nvPr/>
        </p:nvSpPr>
        <p:spPr bwMode="auto">
          <a:xfrm rot="16200000">
            <a:off x="6228573" y="3396197"/>
            <a:ext cx="3453826" cy="518356"/>
          </a:xfrm>
          <a:prstGeom prst="downArrow">
            <a:avLst>
              <a:gd name="adj1" fmla="val 50000"/>
              <a:gd name="adj2" fmla="val 50000"/>
            </a:avLst>
          </a:prstGeom>
          <a:solidFill>
            <a:schemeClr val="accent6">
              <a:lumMod val="40000"/>
              <a:lumOff val="60000"/>
            </a:schemeClr>
          </a:solidFill>
          <a:ln w="9525">
            <a:noFill/>
            <a:round/>
            <a:headEnd/>
            <a:tailEnd/>
          </a:ln>
        </p:spPr>
        <p:txBody>
          <a:bodyPr wrap="square">
            <a:spAutoFit/>
          </a:bodyPr>
          <a:lstStyle/>
          <a:p>
            <a:pPr>
              <a:spcBef>
                <a:spcPct val="50000"/>
              </a:spcBef>
              <a:defRPr/>
            </a:pPr>
            <a:endParaRPr lang="zh-CN" altLang="en-US" sz="2400" b="1" kern="0">
              <a:solidFill>
                <a:srgbClr val="FFFF66"/>
              </a:solidFill>
              <a:latin typeface="Garamond" pitchFamily="18" charset="0"/>
            </a:endParaRPr>
          </a:p>
        </p:txBody>
      </p:sp>
      <p:sp>
        <p:nvSpPr>
          <p:cNvPr id="12" name="圆角矩形 44">
            <a:extLst>
              <a:ext uri="{FF2B5EF4-FFF2-40B4-BE49-F238E27FC236}">
                <a16:creationId xmlns:a16="http://schemas.microsoft.com/office/drawing/2014/main" id="{FBDE57B5-8171-43A1-8DDE-C263CF0F18FA}"/>
              </a:ext>
            </a:extLst>
          </p:cNvPr>
          <p:cNvSpPr/>
          <p:nvPr/>
        </p:nvSpPr>
        <p:spPr bwMode="auto">
          <a:xfrm>
            <a:off x="8433178" y="1091539"/>
            <a:ext cx="330003" cy="5087236"/>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fontAlgn="base" hangingPunct="0">
              <a:spcBef>
                <a:spcPct val="0"/>
              </a:spcBef>
              <a:spcAft>
                <a:spcPct val="0"/>
              </a:spcAft>
              <a:defRPr/>
            </a:pPr>
            <a:r>
              <a:rPr lang="zh-CN" altLang="en-US" sz="2000" dirty="0">
                <a:solidFill>
                  <a:srgbClr val="C00000"/>
                </a:solidFill>
                <a:latin typeface="微软雅黑" panose="020B0503020204020204" pitchFamily="34" charset="-122"/>
                <a:ea typeface="微软雅黑" panose="020B0503020204020204" pitchFamily="34" charset="-122"/>
              </a:rPr>
              <a:t>源网荷</a:t>
            </a:r>
            <a:r>
              <a:rPr lang="zh-CN" altLang="en-US" sz="2000" dirty="0">
                <a:solidFill>
                  <a:srgbClr val="000000"/>
                </a:solidFill>
                <a:latin typeface="微软雅黑" panose="020B0503020204020204" pitchFamily="34" charset="-122"/>
                <a:ea typeface="微软雅黑" panose="020B0503020204020204" pitchFamily="34" charset="-122"/>
              </a:rPr>
              <a:t>三侧的</a:t>
            </a:r>
            <a:r>
              <a:rPr lang="zh-CN" altLang="en-US" sz="2000" dirty="0">
                <a:solidFill>
                  <a:srgbClr val="C00000"/>
                </a:solidFill>
                <a:latin typeface="微软雅黑" panose="020B0503020204020204" pitchFamily="34" charset="-122"/>
                <a:ea typeface="微软雅黑" panose="020B0503020204020204" pitchFamily="34" charset="-122"/>
              </a:rPr>
              <a:t>先进绝热压缩空气储能</a:t>
            </a:r>
            <a:endParaRPr kumimoji="0" lang="zh-CN" altLang="en-US" sz="20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3" name="Oval 2"/>
          <p:cNvSpPr/>
          <p:nvPr/>
        </p:nvSpPr>
        <p:spPr>
          <a:xfrm>
            <a:off x="4120044" y="1909708"/>
            <a:ext cx="3325988" cy="32142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圆角矩形 44">
            <a:extLst>
              <a:ext uri="{FF2B5EF4-FFF2-40B4-BE49-F238E27FC236}">
                <a16:creationId xmlns:a16="http://schemas.microsoft.com/office/drawing/2014/main" id="{90013CA4-5D05-4716-8F46-81E7E08B3F47}"/>
              </a:ext>
            </a:extLst>
          </p:cNvPr>
          <p:cNvSpPr/>
          <p:nvPr/>
        </p:nvSpPr>
        <p:spPr bwMode="auto">
          <a:xfrm>
            <a:off x="682384" y="6395713"/>
            <a:ext cx="7677602" cy="365125"/>
          </a:xfrm>
          <a:prstGeom prst="roundRect">
            <a:avLst/>
          </a:prstGeom>
          <a:solidFill>
            <a:srgbClr val="CCCC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eaLnBrk="0" fontAlgn="base" hangingPunct="0">
              <a:spcBef>
                <a:spcPct val="0"/>
              </a:spcBef>
              <a:spcAft>
                <a:spcPct val="0"/>
              </a:spcAft>
              <a:defRPr/>
            </a:pPr>
            <a:r>
              <a:rPr lang="zh-CN" altLang="en-US" sz="2000" b="1" dirty="0">
                <a:solidFill>
                  <a:srgbClr val="000000"/>
                </a:solidFill>
                <a:latin typeface="微软雅黑" panose="020B0503020204020204" pitchFamily="34" charset="-122"/>
                <a:ea typeface="微软雅黑" panose="020B0503020204020204" pitchFamily="34" charset="-122"/>
              </a:rPr>
              <a:t>不同的</a:t>
            </a:r>
            <a:r>
              <a:rPr lang="zh-CN" altLang="en-US" sz="2000" b="1" dirty="0">
                <a:solidFill>
                  <a:srgbClr val="C81F1F"/>
                </a:solidFill>
                <a:latin typeface="微软雅黑" panose="020B0503020204020204" pitchFamily="34" charset="-122"/>
                <a:ea typeface="微软雅黑" panose="020B0503020204020204" pitchFamily="34" charset="-122"/>
              </a:rPr>
              <a:t>驱动力</a:t>
            </a:r>
            <a:r>
              <a:rPr lang="zh-CN" altLang="en-US" sz="2000" b="1" dirty="0">
                <a:solidFill>
                  <a:srgbClr val="000000"/>
                </a:solidFill>
                <a:latin typeface="微软雅黑" panose="020B0503020204020204" pitchFamily="34" charset="-122"/>
                <a:ea typeface="微软雅黑" panose="020B0503020204020204" pitchFamily="34" charset="-122"/>
              </a:rPr>
              <a:t>激发了</a:t>
            </a:r>
            <a:r>
              <a:rPr lang="en-US" altLang="zh-CN" sz="2000" b="1" dirty="0">
                <a:solidFill>
                  <a:srgbClr val="000000"/>
                </a:solidFill>
                <a:latin typeface="微软雅黑" panose="020B0503020204020204" pitchFamily="34" charset="-122"/>
                <a:ea typeface="微软雅黑" panose="020B0503020204020204" pitchFamily="34" charset="-122"/>
              </a:rPr>
              <a:t>AA-CAES</a:t>
            </a:r>
            <a:r>
              <a:rPr lang="zh-CN" altLang="en-US" sz="2000" b="1" dirty="0">
                <a:solidFill>
                  <a:srgbClr val="000000"/>
                </a:solidFill>
                <a:latin typeface="微软雅黑" panose="020B0503020204020204" pitchFamily="34" charset="-122"/>
                <a:ea typeface="微软雅黑" panose="020B0503020204020204" pitchFamily="34" charset="-122"/>
              </a:rPr>
              <a:t>在电力系统中日趋</a:t>
            </a:r>
            <a:r>
              <a:rPr lang="zh-CN" altLang="en-US" sz="2000" b="1" dirty="0">
                <a:solidFill>
                  <a:srgbClr val="C81F1F"/>
                </a:solidFill>
                <a:latin typeface="微软雅黑" panose="020B0503020204020204" pitchFamily="34" charset="-122"/>
                <a:ea typeface="微软雅黑" panose="020B0503020204020204" pitchFamily="34" charset="-122"/>
              </a:rPr>
              <a:t>丰富的功能</a:t>
            </a:r>
            <a:endPar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 name="Slide Number Placeholder 7">
            <a:extLst>
              <a:ext uri="{FF2B5EF4-FFF2-40B4-BE49-F238E27FC236}">
                <a16:creationId xmlns:a16="http://schemas.microsoft.com/office/drawing/2014/main" id="{A2F31E48-D4F7-4B37-9169-EE6E0A35572F}"/>
              </a:ext>
            </a:extLst>
          </p:cNvPr>
          <p:cNvSpPr>
            <a:spLocks noGrp="1"/>
          </p:cNvSpPr>
          <p:nvPr>
            <p:ph type="sldNum" sz="quarter" idx="12"/>
          </p:nvPr>
        </p:nvSpPr>
        <p:spPr/>
        <p:txBody>
          <a:bodyPr/>
          <a:lstStyle/>
          <a:p>
            <a:fld id="{7D9BB5D0-35E4-459D-AEF3-FE4D7C45CC19}" type="slidenum">
              <a:rPr lang="zh-CN" altLang="en-US" smtClean="0"/>
              <a:pPr/>
              <a:t>7</a:t>
            </a:fld>
            <a:r>
              <a:rPr lang="en-US" altLang="zh-CN"/>
              <a:t>/42</a:t>
            </a:r>
            <a:endParaRPr lang="zh-CN" altLang="en-US" dirty="0"/>
          </a:p>
        </p:txBody>
      </p:sp>
    </p:spTree>
    <p:extLst>
      <p:ext uri="{BB962C8B-B14F-4D97-AF65-F5344CB8AC3E}">
        <p14:creationId xmlns:p14="http://schemas.microsoft.com/office/powerpoint/2010/main" val="695502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323528" y="-27384"/>
            <a:ext cx="4946501" cy="645195"/>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endParaRPr lang="zh-CN" altLang="en-US" sz="3200" kern="0" dirty="0">
              <a:effectLst/>
            </a:endParaRPr>
          </a:p>
        </p:txBody>
      </p:sp>
      <p:sp>
        <p:nvSpPr>
          <p:cNvPr id="19" name="Rectangle 2"/>
          <p:cNvSpPr txBox="1">
            <a:spLocks noChangeArrowheads="1"/>
          </p:cNvSpPr>
          <p:nvPr/>
        </p:nvSpPr>
        <p:spPr bwMode="auto">
          <a:xfrm>
            <a:off x="302799" y="-27384"/>
            <a:ext cx="3909161"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en-US" altLang="zh-CN" sz="3200" kern="0" dirty="0">
                <a:effectLst/>
              </a:rPr>
              <a:t>1. </a:t>
            </a:r>
            <a:r>
              <a:rPr lang="zh-CN" altLang="en-US" sz="3200" kern="0" dirty="0">
                <a:effectLst/>
              </a:rPr>
              <a:t>研究背景</a:t>
            </a:r>
          </a:p>
        </p:txBody>
      </p:sp>
      <p:graphicFrame>
        <p:nvGraphicFramePr>
          <p:cNvPr id="2" name="Diagram 1"/>
          <p:cNvGraphicFramePr/>
          <p:nvPr>
            <p:extLst>
              <p:ext uri="{D42A27DB-BD31-4B8C-83A1-F6EECF244321}">
                <p14:modId xmlns:p14="http://schemas.microsoft.com/office/powerpoint/2010/main" val="1740399069"/>
              </p:ext>
            </p:extLst>
          </p:nvPr>
        </p:nvGraphicFramePr>
        <p:xfrm>
          <a:off x="1763688" y="1196752"/>
          <a:ext cx="6936432" cy="4120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椭圆 74"/>
          <p:cNvSpPr>
            <a:spLocks noChangeArrowheads="1"/>
          </p:cNvSpPr>
          <p:nvPr/>
        </p:nvSpPr>
        <p:spPr bwMode="auto">
          <a:xfrm>
            <a:off x="1787352" y="1412776"/>
            <a:ext cx="835737" cy="817339"/>
          </a:xfrm>
          <a:prstGeom prst="ellipse">
            <a:avLst/>
          </a:prstGeom>
          <a:solidFill>
            <a:srgbClr val="7DD1BB"/>
          </a:solidFill>
          <a:ln w="28575">
            <a:noFill/>
            <a:round/>
            <a:headEnd/>
            <a:tailEnd type="triangle" w="med" len="med"/>
          </a:ln>
          <a:effectLst>
            <a:outerShdw blurRad="50800" dist="38100" dir="5400000" algn="t" rotWithShape="0">
              <a:srgbClr val="808080">
                <a:alpha val="39998"/>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rgbClr val="C00000"/>
                </a:solidFill>
                <a:effectLst/>
                <a:uLnTx/>
                <a:uFillTx/>
                <a:latin typeface="Arial" charset="0"/>
                <a:ea typeface="宋体" pitchFamily="2" charset="-122"/>
              </a:rPr>
              <a:t>1</a:t>
            </a:r>
            <a:endParaRPr kumimoji="0" lang="zh-CN" altLang="en-US" sz="3600" b="1" i="0" u="none" strike="noStrike" kern="0" cap="none" spc="0" normalizeH="0" baseline="0" noProof="0" dirty="0">
              <a:ln>
                <a:noFill/>
              </a:ln>
              <a:solidFill>
                <a:srgbClr val="C00000"/>
              </a:solidFill>
              <a:effectLst/>
              <a:uLnTx/>
              <a:uFillTx/>
              <a:latin typeface="Arial" charset="0"/>
              <a:ea typeface="宋体" pitchFamily="2" charset="-122"/>
            </a:endParaRPr>
          </a:p>
        </p:txBody>
      </p:sp>
      <p:graphicFrame>
        <p:nvGraphicFramePr>
          <p:cNvPr id="3" name="Diagram 2"/>
          <p:cNvGraphicFramePr/>
          <p:nvPr>
            <p:extLst>
              <p:ext uri="{D42A27DB-BD31-4B8C-83A1-F6EECF244321}">
                <p14:modId xmlns:p14="http://schemas.microsoft.com/office/powerpoint/2010/main" val="3644026643"/>
              </p:ext>
            </p:extLst>
          </p:nvPr>
        </p:nvGraphicFramePr>
        <p:xfrm>
          <a:off x="-1116632" y="1916560"/>
          <a:ext cx="4050632" cy="238793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5" name="矩形 1"/>
          <p:cNvSpPr>
            <a:spLocks noChangeArrowheads="1"/>
          </p:cNvSpPr>
          <p:nvPr/>
        </p:nvSpPr>
        <p:spPr bwMode="auto">
          <a:xfrm>
            <a:off x="457200" y="754023"/>
            <a:ext cx="8229600" cy="511807"/>
          </a:xfrm>
          <a:prstGeom prst="rect">
            <a:avLst/>
          </a:prstGeom>
          <a:noFill/>
          <a:ln w="9525">
            <a:noFill/>
            <a:miter lim="800000"/>
            <a:headEnd/>
            <a:tailEnd/>
          </a:ln>
        </p:spPr>
        <p:txBody>
          <a:bodyPr wrap="square">
            <a:spAutoFit/>
          </a:bodyPr>
          <a:lstStyle/>
          <a:p>
            <a:pPr marL="342900" indent="-342900" algn="just">
              <a:lnSpc>
                <a:spcPct val="125000"/>
              </a:lnSpc>
              <a:buFont typeface="Wingdings" panose="05000000000000000000" pitchFamily="2" charset="2"/>
              <a:buChar char="p"/>
            </a:pPr>
            <a:r>
              <a:rPr lang="zh-CN" altLang="en-US" sz="2400" b="1" dirty="0">
                <a:latin typeface="微软雅黑" pitchFamily="34" charset="-122"/>
                <a:ea typeface="微软雅黑" pitchFamily="34" charset="-122"/>
              </a:rPr>
              <a:t>面向</a:t>
            </a:r>
            <a:r>
              <a:rPr kumimoji="0" lang="zh-CN" altLang="en-US" sz="2400" b="1" dirty="0">
                <a:latin typeface="微软雅黑" pitchFamily="34" charset="-122"/>
                <a:ea typeface="微软雅黑" pitchFamily="34" charset="-122"/>
              </a:rPr>
              <a:t>新能源电力系统的</a:t>
            </a:r>
            <a:r>
              <a:rPr kumimoji="0" lang="en-US" altLang="zh-CN" sz="2400" b="1" dirty="0">
                <a:latin typeface="微软雅黑" pitchFamily="34" charset="-122"/>
                <a:ea typeface="微软雅黑" pitchFamily="34" charset="-122"/>
              </a:rPr>
              <a:t>AA-CAES</a:t>
            </a:r>
            <a:r>
              <a:rPr kumimoji="0" lang="zh-CN" altLang="en-US" sz="2400" b="1" dirty="0">
                <a:latin typeface="微软雅黑" pitchFamily="34" charset="-122"/>
                <a:ea typeface="微软雅黑" pitchFamily="34" charset="-122"/>
              </a:rPr>
              <a:t>灵活性研究现状</a:t>
            </a:r>
            <a:endParaRPr kumimoji="0" lang="en-US" altLang="zh-CN" sz="2400" b="1" dirty="0">
              <a:latin typeface="微软雅黑" pitchFamily="34" charset="-122"/>
              <a:ea typeface="微软雅黑" pitchFamily="34" charset="-122"/>
            </a:endParaRPr>
          </a:p>
        </p:txBody>
      </p:sp>
      <p:sp>
        <p:nvSpPr>
          <p:cNvPr id="17" name="矩形 1"/>
          <p:cNvSpPr>
            <a:spLocks noChangeArrowheads="1"/>
          </p:cNvSpPr>
          <p:nvPr/>
        </p:nvSpPr>
        <p:spPr bwMode="auto">
          <a:xfrm>
            <a:off x="528761" y="5301208"/>
            <a:ext cx="8144272" cy="1211357"/>
          </a:xfrm>
          <a:prstGeom prst="rect">
            <a:avLst/>
          </a:prstGeom>
          <a:solidFill>
            <a:schemeClr val="accent1">
              <a:lumMod val="20000"/>
              <a:lumOff val="80000"/>
            </a:schemeClr>
          </a:solidFill>
          <a:ln w="9525">
            <a:noFill/>
            <a:miter lim="800000"/>
            <a:headEnd/>
            <a:tailEnd/>
          </a:ln>
        </p:spPr>
        <p:txBody>
          <a:bodyPr wrap="square">
            <a:spAutoFit/>
          </a:bodyPr>
          <a:lstStyle/>
          <a:p>
            <a:pPr algn="just">
              <a:lnSpc>
                <a:spcPct val="125000"/>
              </a:lnSpc>
            </a:pPr>
            <a:r>
              <a:rPr lang="zh-CN" altLang="en-US" sz="2000" b="1" dirty="0">
                <a:latin typeface="微软雅黑" pitchFamily="34" charset="-122"/>
                <a:ea typeface="微软雅黑" pitchFamily="34" charset="-122"/>
              </a:rPr>
              <a:t>       本文深入挖掘</a:t>
            </a:r>
            <a:r>
              <a:rPr lang="en-US" altLang="zh-CN" sz="2000" b="1" dirty="0">
                <a:latin typeface="微软雅黑" pitchFamily="34" charset="-122"/>
                <a:ea typeface="微软雅黑" pitchFamily="34" charset="-122"/>
              </a:rPr>
              <a:t>AA-CAES</a:t>
            </a:r>
            <a:r>
              <a:rPr lang="zh-CN" altLang="en-US" sz="2000" b="1" dirty="0">
                <a:latin typeface="微软雅黑" pitchFamily="34" charset="-122"/>
                <a:ea typeface="微软雅黑" pitchFamily="34" charset="-122"/>
              </a:rPr>
              <a:t>的</a:t>
            </a:r>
            <a:r>
              <a:rPr lang="zh-CN" altLang="en-US" sz="2000" b="1" dirty="0">
                <a:solidFill>
                  <a:srgbClr val="C00000"/>
                </a:solidFill>
                <a:latin typeface="微软雅黑" pitchFamily="34" charset="-122"/>
                <a:ea typeface="微软雅黑" pitchFamily="34" charset="-122"/>
              </a:rPr>
              <a:t>三类灵活性</a:t>
            </a:r>
            <a:r>
              <a:rPr lang="zh-CN" altLang="en-US" sz="2000" b="1" dirty="0">
                <a:latin typeface="微软雅黑" pitchFamily="34" charset="-122"/>
                <a:ea typeface="微软雅黑" pitchFamily="34" charset="-122"/>
              </a:rPr>
              <a:t>，从</a:t>
            </a:r>
            <a:r>
              <a:rPr lang="zh-CN" altLang="en-US" sz="2000" b="1" dirty="0">
                <a:solidFill>
                  <a:srgbClr val="C00000"/>
                </a:solidFill>
                <a:latin typeface="微软雅黑" pitchFamily="34" charset="-122"/>
                <a:ea typeface="微软雅黑" pitchFamily="34" charset="-122"/>
              </a:rPr>
              <a:t>源</a:t>
            </a:r>
            <a:r>
              <a:rPr lang="en-US" altLang="zh-CN" sz="2000" b="1" dirty="0">
                <a:solidFill>
                  <a:srgbClr val="C00000"/>
                </a:solidFill>
                <a:latin typeface="微软雅黑" pitchFamily="34" charset="-122"/>
                <a:ea typeface="微软雅黑" pitchFamily="34" charset="-122"/>
              </a:rPr>
              <a:t>-</a:t>
            </a:r>
            <a:r>
              <a:rPr lang="zh-CN" altLang="en-US" sz="2000" b="1" dirty="0">
                <a:solidFill>
                  <a:srgbClr val="C00000"/>
                </a:solidFill>
                <a:latin typeface="微软雅黑" pitchFamily="34" charset="-122"/>
                <a:ea typeface="微软雅黑" pitchFamily="34" charset="-122"/>
              </a:rPr>
              <a:t>网</a:t>
            </a:r>
            <a:r>
              <a:rPr lang="en-US" altLang="zh-CN" sz="2000" b="1" dirty="0">
                <a:solidFill>
                  <a:srgbClr val="C00000"/>
                </a:solidFill>
                <a:latin typeface="微软雅黑" pitchFamily="34" charset="-122"/>
                <a:ea typeface="微软雅黑" pitchFamily="34" charset="-122"/>
              </a:rPr>
              <a:t>-</a:t>
            </a:r>
            <a:r>
              <a:rPr lang="zh-CN" altLang="en-US" sz="2000" b="1" dirty="0">
                <a:solidFill>
                  <a:srgbClr val="C00000"/>
                </a:solidFill>
                <a:latin typeface="微软雅黑" pitchFamily="34" charset="-122"/>
                <a:ea typeface="微软雅黑" pitchFamily="34" charset="-122"/>
              </a:rPr>
              <a:t>荷三侧</a:t>
            </a:r>
            <a:r>
              <a:rPr lang="zh-CN" altLang="en-US" sz="2000" b="1" dirty="0">
                <a:latin typeface="微软雅黑" pitchFamily="34" charset="-122"/>
                <a:ea typeface="微软雅黑" pitchFamily="34" charset="-122"/>
              </a:rPr>
              <a:t>出发，建立集</a:t>
            </a:r>
            <a:r>
              <a:rPr lang="zh-CN" altLang="en-US" sz="2000" b="1" dirty="0">
                <a:solidFill>
                  <a:srgbClr val="C00000"/>
                </a:solidFill>
                <a:latin typeface="微软雅黑" pitchFamily="34" charset="-122"/>
                <a:ea typeface="微软雅黑" pitchFamily="34" charset="-122"/>
              </a:rPr>
              <a:t>仿真</a:t>
            </a:r>
            <a:r>
              <a:rPr lang="zh-CN" altLang="en-US" sz="2000" b="1" dirty="0">
                <a:latin typeface="微软雅黑" pitchFamily="34" charset="-122"/>
                <a:ea typeface="微软雅黑" pitchFamily="34" charset="-122"/>
              </a:rPr>
              <a:t>、</a:t>
            </a:r>
            <a:r>
              <a:rPr lang="zh-CN" altLang="en-US" sz="2000" b="1" dirty="0">
                <a:solidFill>
                  <a:srgbClr val="C00000"/>
                </a:solidFill>
                <a:latin typeface="微软雅黑" pitchFamily="34" charset="-122"/>
                <a:ea typeface="微软雅黑" pitchFamily="34" charset="-122"/>
              </a:rPr>
              <a:t>建模</a:t>
            </a:r>
            <a:r>
              <a:rPr lang="zh-CN" altLang="en-US" sz="2000" b="1" dirty="0">
                <a:latin typeface="微软雅黑" pitchFamily="34" charset="-122"/>
                <a:ea typeface="微软雅黑" pitchFamily="34" charset="-122"/>
              </a:rPr>
              <a:t>、</a:t>
            </a:r>
            <a:r>
              <a:rPr lang="zh-CN" altLang="en-US" sz="2000" b="1" dirty="0">
                <a:solidFill>
                  <a:srgbClr val="C00000"/>
                </a:solidFill>
                <a:latin typeface="微软雅黑" pitchFamily="34" charset="-122"/>
                <a:ea typeface="微软雅黑" pitchFamily="34" charset="-122"/>
              </a:rPr>
              <a:t>调度</a:t>
            </a:r>
            <a:r>
              <a:rPr lang="zh-CN" altLang="en-US" sz="2000" b="1" dirty="0">
                <a:latin typeface="微软雅黑" pitchFamily="34" charset="-122"/>
                <a:ea typeface="微软雅黑" pitchFamily="34" charset="-122"/>
              </a:rPr>
              <a:t>及</a:t>
            </a:r>
            <a:r>
              <a:rPr lang="zh-CN" altLang="en-US" sz="2000" b="1" dirty="0">
                <a:solidFill>
                  <a:srgbClr val="C00000"/>
                </a:solidFill>
                <a:latin typeface="微软雅黑" pitchFamily="34" charset="-122"/>
                <a:ea typeface="微软雅黑" pitchFamily="34" charset="-122"/>
              </a:rPr>
              <a:t>运营</a:t>
            </a:r>
            <a:r>
              <a:rPr lang="zh-CN" altLang="en-US" sz="2000" b="1" dirty="0">
                <a:latin typeface="微软雅黑" pitchFamily="34" charset="-122"/>
                <a:ea typeface="微软雅黑" pitchFamily="34" charset="-122"/>
              </a:rPr>
              <a:t>于一体的分析方法，实现“</a:t>
            </a:r>
            <a:r>
              <a:rPr lang="zh-CN" altLang="en-US" sz="2000" b="1" dirty="0">
                <a:solidFill>
                  <a:srgbClr val="C00000"/>
                </a:solidFill>
                <a:latin typeface="微软雅黑" pitchFamily="34" charset="-122"/>
                <a:ea typeface="微软雅黑" pitchFamily="34" charset="-122"/>
              </a:rPr>
              <a:t>被动响应</a:t>
            </a:r>
            <a:r>
              <a:rPr lang="zh-CN" altLang="en-US" sz="2000" b="1" dirty="0">
                <a:latin typeface="微软雅黑" pitchFamily="34" charset="-122"/>
                <a:ea typeface="微软雅黑" pitchFamily="34" charset="-122"/>
              </a:rPr>
              <a:t>”与“</a:t>
            </a:r>
            <a:r>
              <a:rPr lang="zh-CN" altLang="en-US" sz="2000" b="1" dirty="0">
                <a:solidFill>
                  <a:srgbClr val="C00000"/>
                </a:solidFill>
                <a:latin typeface="微软雅黑" pitchFamily="34" charset="-122"/>
                <a:ea typeface="微软雅黑" pitchFamily="34" charset="-122"/>
              </a:rPr>
              <a:t>主动预防</a:t>
            </a:r>
            <a:r>
              <a:rPr lang="zh-CN" altLang="en-US" sz="2000" b="1" dirty="0">
                <a:latin typeface="微软雅黑" pitchFamily="34" charset="-122"/>
                <a:ea typeface="微软雅黑" pitchFamily="34" charset="-122"/>
              </a:rPr>
              <a:t>”相结合的灵活性支撑框架</a:t>
            </a:r>
            <a:endParaRPr kumimoji="0" lang="en-US" altLang="zh-CN" sz="2000" b="1" dirty="0">
              <a:latin typeface="微软雅黑" pitchFamily="34" charset="-122"/>
              <a:ea typeface="微软雅黑" pitchFamily="34" charset="-122"/>
            </a:endParaRPr>
          </a:p>
        </p:txBody>
      </p:sp>
      <p:sp>
        <p:nvSpPr>
          <p:cNvPr id="14" name="椭圆 74">
            <a:extLst>
              <a:ext uri="{FF2B5EF4-FFF2-40B4-BE49-F238E27FC236}">
                <a16:creationId xmlns:a16="http://schemas.microsoft.com/office/drawing/2014/main" id="{F87CAC74-03E9-4855-96BC-D33BAF92530C}"/>
              </a:ext>
            </a:extLst>
          </p:cNvPr>
          <p:cNvSpPr>
            <a:spLocks noChangeArrowheads="1"/>
          </p:cNvSpPr>
          <p:nvPr/>
        </p:nvSpPr>
        <p:spPr bwMode="auto">
          <a:xfrm>
            <a:off x="2175751" y="2395637"/>
            <a:ext cx="835737" cy="817339"/>
          </a:xfrm>
          <a:prstGeom prst="ellipse">
            <a:avLst/>
          </a:prstGeom>
          <a:solidFill>
            <a:srgbClr val="7DD1BB"/>
          </a:solidFill>
          <a:ln w="28575">
            <a:noFill/>
            <a:round/>
            <a:headEnd/>
            <a:tailEnd type="triangle" w="med" len="med"/>
          </a:ln>
          <a:effectLst>
            <a:outerShdw blurRad="50800" dist="38100" dir="5400000" algn="t" rotWithShape="0">
              <a:srgbClr val="808080">
                <a:alpha val="39998"/>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3600" b="1" kern="0" dirty="0">
                <a:latin typeface="Arial" charset="0"/>
                <a:ea typeface="宋体" pitchFamily="2" charset="-122"/>
              </a:rPr>
              <a:t>2</a:t>
            </a:r>
            <a:endParaRPr kumimoji="0" lang="zh-CN" altLang="en-US" sz="3600" b="1" i="0" u="none" strike="noStrike" kern="0" cap="none" spc="0" normalizeH="0" baseline="0" noProof="0" dirty="0">
              <a:ln>
                <a:noFill/>
              </a:ln>
              <a:effectLst/>
              <a:uLnTx/>
              <a:uFillTx/>
              <a:latin typeface="Arial" charset="0"/>
              <a:ea typeface="宋体" pitchFamily="2" charset="-122"/>
            </a:endParaRPr>
          </a:p>
        </p:txBody>
      </p:sp>
      <p:sp>
        <p:nvSpPr>
          <p:cNvPr id="20" name="椭圆 74">
            <a:extLst>
              <a:ext uri="{FF2B5EF4-FFF2-40B4-BE49-F238E27FC236}">
                <a16:creationId xmlns:a16="http://schemas.microsoft.com/office/drawing/2014/main" id="{86356BCD-F9B8-4944-AAD7-FD82BC51E362}"/>
              </a:ext>
            </a:extLst>
          </p:cNvPr>
          <p:cNvSpPr>
            <a:spLocks noChangeArrowheads="1"/>
          </p:cNvSpPr>
          <p:nvPr/>
        </p:nvSpPr>
        <p:spPr bwMode="auto">
          <a:xfrm>
            <a:off x="2186549" y="3314196"/>
            <a:ext cx="835737" cy="817339"/>
          </a:xfrm>
          <a:prstGeom prst="ellipse">
            <a:avLst/>
          </a:prstGeom>
          <a:solidFill>
            <a:srgbClr val="7DD1BB"/>
          </a:solidFill>
          <a:ln w="28575">
            <a:noFill/>
            <a:round/>
            <a:headEnd/>
            <a:tailEnd type="triangle" w="med" len="med"/>
          </a:ln>
          <a:effectLst>
            <a:outerShdw blurRad="50800" dist="38100" dir="5400000" algn="t" rotWithShape="0">
              <a:srgbClr val="808080">
                <a:alpha val="39998"/>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effectLst/>
                <a:uLnTx/>
                <a:uFillTx/>
                <a:latin typeface="Arial" charset="0"/>
                <a:ea typeface="宋体" pitchFamily="2" charset="-122"/>
              </a:rPr>
              <a:t>3</a:t>
            </a:r>
            <a:endParaRPr kumimoji="0" lang="zh-CN" altLang="en-US" sz="3600" b="1" i="0" u="none" strike="noStrike" kern="0" cap="none" spc="0" normalizeH="0" baseline="0" noProof="0" dirty="0">
              <a:ln>
                <a:noFill/>
              </a:ln>
              <a:effectLst/>
              <a:uLnTx/>
              <a:uFillTx/>
              <a:latin typeface="Arial" charset="0"/>
              <a:ea typeface="宋体" pitchFamily="2" charset="-122"/>
            </a:endParaRPr>
          </a:p>
        </p:txBody>
      </p:sp>
      <p:sp>
        <p:nvSpPr>
          <p:cNvPr id="21" name="椭圆 74">
            <a:extLst>
              <a:ext uri="{FF2B5EF4-FFF2-40B4-BE49-F238E27FC236}">
                <a16:creationId xmlns:a16="http://schemas.microsoft.com/office/drawing/2014/main" id="{C6F524EA-7999-4179-A1EC-86D3B7BD6006}"/>
              </a:ext>
            </a:extLst>
          </p:cNvPr>
          <p:cNvSpPr>
            <a:spLocks noChangeArrowheads="1"/>
          </p:cNvSpPr>
          <p:nvPr/>
        </p:nvSpPr>
        <p:spPr bwMode="auto">
          <a:xfrm>
            <a:off x="1815711" y="4256134"/>
            <a:ext cx="835737" cy="817339"/>
          </a:xfrm>
          <a:prstGeom prst="ellipse">
            <a:avLst/>
          </a:prstGeom>
          <a:solidFill>
            <a:srgbClr val="7DD1BB"/>
          </a:solidFill>
          <a:ln w="28575">
            <a:noFill/>
            <a:round/>
            <a:headEnd/>
            <a:tailEnd type="triangle" w="med" len="med"/>
          </a:ln>
          <a:effectLst>
            <a:outerShdw blurRad="50800" dist="38100" dir="5400000" algn="t" rotWithShape="0">
              <a:srgbClr val="808080">
                <a:alpha val="39998"/>
              </a:srgbClr>
            </a:outer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rgbClr val="C00000"/>
                </a:solidFill>
                <a:effectLst/>
                <a:uLnTx/>
                <a:uFillTx/>
                <a:latin typeface="Arial" charset="0"/>
                <a:ea typeface="宋体" pitchFamily="2" charset="-122"/>
              </a:rPr>
              <a:t>4</a:t>
            </a:r>
            <a:endParaRPr kumimoji="0" lang="zh-CN" altLang="en-US" sz="3600" b="1" i="0" u="none" strike="noStrike" kern="0" cap="none" spc="0" normalizeH="0" baseline="0" noProof="0" dirty="0">
              <a:ln>
                <a:noFill/>
              </a:ln>
              <a:solidFill>
                <a:srgbClr val="C00000"/>
              </a:solidFill>
              <a:effectLst/>
              <a:uLnTx/>
              <a:uFillTx/>
              <a:latin typeface="Arial" charset="0"/>
              <a:ea typeface="宋体" pitchFamily="2" charset="-122"/>
            </a:endParaRPr>
          </a:p>
        </p:txBody>
      </p:sp>
      <p:sp>
        <p:nvSpPr>
          <p:cNvPr id="6" name="Slide Number Placeholder 5">
            <a:extLst>
              <a:ext uri="{FF2B5EF4-FFF2-40B4-BE49-F238E27FC236}">
                <a16:creationId xmlns:a16="http://schemas.microsoft.com/office/drawing/2014/main" id="{2DDEDAE0-B33A-46E4-8402-8848BB765BDE}"/>
              </a:ext>
            </a:extLst>
          </p:cNvPr>
          <p:cNvSpPr>
            <a:spLocks noGrp="1"/>
          </p:cNvSpPr>
          <p:nvPr>
            <p:ph type="sldNum" sz="quarter" idx="12"/>
          </p:nvPr>
        </p:nvSpPr>
        <p:spPr/>
        <p:txBody>
          <a:bodyPr/>
          <a:lstStyle/>
          <a:p>
            <a:fld id="{7D9BB5D0-35E4-459D-AEF3-FE4D7C45CC19}" type="slidenum">
              <a:rPr lang="zh-CN" altLang="en-US" smtClean="0"/>
              <a:pPr/>
              <a:t>8</a:t>
            </a:fld>
            <a:r>
              <a:rPr lang="en-US" altLang="zh-CN"/>
              <a:t>/42</a:t>
            </a:r>
            <a:endParaRPr lang="zh-CN" altLang="en-US" dirty="0"/>
          </a:p>
        </p:txBody>
      </p:sp>
    </p:spTree>
    <p:extLst>
      <p:ext uri="{BB962C8B-B14F-4D97-AF65-F5344CB8AC3E}">
        <p14:creationId xmlns:p14="http://schemas.microsoft.com/office/powerpoint/2010/main" val="529510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302799" y="-27384"/>
            <a:ext cx="2332355" cy="645160"/>
          </a:xfrm>
          <a:prstGeom prst="rect">
            <a:avLst/>
          </a:prstGeom>
          <a:noFill/>
          <a:ln w="9525">
            <a:noFill/>
            <a:miter lim="800000"/>
          </a:ln>
          <a:effectLst/>
        </p:spPr>
        <p:txBody>
          <a:bodyPr vert="horz" wrap="square" lIns="92075" tIns="46038" rIns="92075" bIns="46038" numCol="1" anchor="ctr" anchorCtr="0" compatLnSpc="1"/>
          <a:lstStyle>
            <a:lvl1pPr algn="r" rtl="0" eaLnBrk="0" fontAlgn="base" hangingPunct="0">
              <a:spcBef>
                <a:spcPct val="0"/>
              </a:spcBef>
              <a:spcAft>
                <a:spcPct val="0"/>
              </a:spcAft>
              <a:defRPr kumimoji="1" sz="2800" b="1">
                <a:solidFill>
                  <a:schemeClr val="tx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eaLnBrk="1" hangingPunct="1">
              <a:defRPr/>
            </a:pPr>
            <a:r>
              <a:rPr lang="zh-CN" altLang="en-US" sz="3200" kern="0" dirty="0">
                <a:effectLst/>
              </a:rPr>
              <a:t>汇报提纲</a:t>
            </a:r>
            <a:endParaRPr lang="zh-CN" altLang="en-US" sz="3200" kern="0" dirty="0">
              <a:solidFill>
                <a:schemeClr val="tx1"/>
              </a:solidFill>
              <a:effectLst/>
            </a:endParaRPr>
          </a:p>
        </p:txBody>
      </p:sp>
      <p:cxnSp>
        <p:nvCxnSpPr>
          <p:cNvPr id="19" name="直接连接符 18"/>
          <p:cNvCxnSpPr>
            <a:cxnSpLocks/>
          </p:cNvCxnSpPr>
          <p:nvPr>
            <p:custDataLst>
              <p:tags r:id="rId1"/>
            </p:custDataLst>
          </p:nvPr>
        </p:nvCxnSpPr>
        <p:spPr>
          <a:xfrm>
            <a:off x="4427984" y="2845707"/>
            <a:ext cx="4320480" cy="23494"/>
          </a:xfrm>
          <a:prstGeom prst="line">
            <a:avLst/>
          </a:prstGeom>
          <a:noFill/>
          <a:ln w="12700" cap="flat" cmpd="sng" algn="ctr">
            <a:solidFill>
              <a:srgbClr val="C0C0C0"/>
            </a:solidFill>
            <a:prstDash val="solid"/>
            <a:miter lim="800000"/>
          </a:ln>
          <a:effectLst/>
        </p:spPr>
      </p:cxnSp>
      <p:cxnSp>
        <p:nvCxnSpPr>
          <p:cNvPr id="21" name="直接连接符 20"/>
          <p:cNvCxnSpPr>
            <a:cxnSpLocks/>
          </p:cNvCxnSpPr>
          <p:nvPr>
            <p:custDataLst>
              <p:tags r:id="rId2"/>
            </p:custDataLst>
          </p:nvPr>
        </p:nvCxnSpPr>
        <p:spPr>
          <a:xfrm>
            <a:off x="4427984" y="3630567"/>
            <a:ext cx="4320480" cy="19685"/>
          </a:xfrm>
          <a:prstGeom prst="line">
            <a:avLst/>
          </a:prstGeom>
          <a:noFill/>
          <a:ln w="12700" cap="flat" cmpd="sng" algn="ctr">
            <a:solidFill>
              <a:srgbClr val="C0C0C0"/>
            </a:solidFill>
            <a:prstDash val="solid"/>
            <a:miter lim="800000"/>
          </a:ln>
          <a:effectLst/>
        </p:spPr>
      </p:cxnSp>
      <p:cxnSp>
        <p:nvCxnSpPr>
          <p:cNvPr id="22" name="直接连接符 21"/>
          <p:cNvCxnSpPr>
            <a:cxnSpLocks/>
          </p:cNvCxnSpPr>
          <p:nvPr>
            <p:custDataLst>
              <p:tags r:id="rId3"/>
            </p:custDataLst>
          </p:nvPr>
        </p:nvCxnSpPr>
        <p:spPr>
          <a:xfrm>
            <a:off x="4427984" y="4391932"/>
            <a:ext cx="4320480" cy="0"/>
          </a:xfrm>
          <a:prstGeom prst="line">
            <a:avLst/>
          </a:prstGeom>
          <a:noFill/>
          <a:ln w="12700" cap="flat" cmpd="sng" algn="ctr">
            <a:solidFill>
              <a:srgbClr val="C0C0C0"/>
            </a:solidFill>
            <a:prstDash val="solid"/>
            <a:miter lim="800000"/>
          </a:ln>
          <a:effectLst/>
        </p:spPr>
      </p:cxnSp>
      <p:sp>
        <p:nvSpPr>
          <p:cNvPr id="25" name="TextBox 20"/>
          <p:cNvSpPr txBox="1"/>
          <p:nvPr>
            <p:custDataLst>
              <p:tags r:id="rId4"/>
            </p:custDataLst>
          </p:nvPr>
        </p:nvSpPr>
        <p:spPr>
          <a:xfrm>
            <a:off x="5291952" y="2469595"/>
            <a:ext cx="4195712" cy="375477"/>
          </a:xfrm>
          <a:prstGeom prst="rect">
            <a:avLst/>
          </a:prstGeom>
          <a:noFill/>
        </p:spPr>
        <p:txBody>
          <a:bodyPr wrap="square" lIns="0" tIns="0" rIns="0" bIns="0" rtlCol="0" anchor="ctr" anchorCtr="0">
            <a:normAutofit fontScale="82500" lnSpcReduction="20000"/>
          </a:bodyPr>
          <a:lstStyle/>
          <a:p>
            <a:pPr algn="just">
              <a:defRPr/>
            </a:pPr>
            <a:r>
              <a:rPr kumimoji="1" lang="zh-CN" altLang="en-US" b="1" kern="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项目背景与研究内容</a:t>
            </a:r>
            <a:endParaRPr kumimoji="1" lang="zh-CN" altLang="en-US"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algn="just">
              <a:defRPr/>
            </a:pPr>
            <a:r>
              <a:rPr kumimoji="1" lang="zh-CN" altLang="en-US" b="1" kern="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项目背景与研究内容</a:t>
            </a:r>
            <a:endParaRPr kumimoji="1" lang="zh-CN" altLang="en-US"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algn="just">
              <a:defRPr/>
            </a:pPr>
            <a:endParaRPr lang="en-US" altLang="zh-CN" b="1" dirty="0">
              <a:solidFill>
                <a:sysClr val="window" lastClr="FFFFFF">
                  <a:lumMod val="65000"/>
                </a:sysClr>
              </a:solidFill>
              <a:latin typeface="微软雅黑" panose="020B0503020204020204" pitchFamily="34" charset="-122"/>
              <a:ea typeface="微软雅黑" panose="020B0503020204020204" pitchFamily="34" charset="-122"/>
            </a:endParaRPr>
          </a:p>
        </p:txBody>
      </p:sp>
      <p:sp>
        <p:nvSpPr>
          <p:cNvPr id="26" name="任意多边形 25"/>
          <p:cNvSpPr/>
          <p:nvPr>
            <p:custDataLst>
              <p:tags r:id="rId5"/>
            </p:custDataLst>
          </p:nvPr>
        </p:nvSpPr>
        <p:spPr>
          <a:xfrm>
            <a:off x="4427984" y="2084977"/>
            <a:ext cx="638574" cy="741762"/>
          </a:xfrm>
          <a:custGeom>
            <a:avLst/>
            <a:gdLst>
              <a:gd name="connsiteX0" fmla="*/ 251680 w 638591"/>
              <a:gd name="connsiteY0" fmla="*/ 1 h 773823"/>
              <a:gd name="connsiteX1" fmla="*/ 638591 w 638591"/>
              <a:gd name="connsiteY1" fmla="*/ 386912 h 773823"/>
              <a:gd name="connsiteX2" fmla="*/ 251680 w 638591"/>
              <a:gd name="connsiteY2" fmla="*/ 773822 h 773823"/>
              <a:gd name="connsiteX3" fmla="*/ 0 w 638591"/>
              <a:gd name="connsiteY3" fmla="*/ 0 h 773823"/>
              <a:gd name="connsiteX4" fmla="*/ 251679 w 638591"/>
              <a:gd name="connsiteY4" fmla="*/ 0 h 773823"/>
              <a:gd name="connsiteX5" fmla="*/ 251679 w 638591"/>
              <a:gd name="connsiteY5" fmla="*/ 773823 h 773823"/>
              <a:gd name="connsiteX6" fmla="*/ 0 w 638591"/>
              <a:gd name="connsiteY6" fmla="*/ 773823 h 77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591" h="773823">
                <a:moveTo>
                  <a:pt x="251680" y="1"/>
                </a:moveTo>
                <a:lnTo>
                  <a:pt x="638591" y="386912"/>
                </a:lnTo>
                <a:lnTo>
                  <a:pt x="251680" y="773822"/>
                </a:lnTo>
                <a:close/>
                <a:moveTo>
                  <a:pt x="0" y="0"/>
                </a:moveTo>
                <a:lnTo>
                  <a:pt x="251679" y="0"/>
                </a:lnTo>
                <a:lnTo>
                  <a:pt x="251679" y="773823"/>
                </a:lnTo>
                <a:lnTo>
                  <a:pt x="0" y="773823"/>
                </a:lnTo>
                <a:close/>
              </a:path>
            </a:pathLst>
          </a:custGeom>
          <a:solidFill>
            <a:srgbClr val="00ABCA"/>
          </a:solidFill>
          <a:ln w="12700" cap="flat" cmpd="sng" algn="ctr">
            <a:noFill/>
            <a:prstDash val="solid"/>
            <a:miter lim="800000"/>
          </a:ln>
          <a:effectLst/>
        </p:spPr>
        <p:txBody>
          <a:bodyPr lIns="0" tIns="0" rIns="144000" bIns="0" rtlCol="0" anchor="ctr">
            <a:normAutofit/>
          </a:bodyPr>
          <a:lstStyle/>
          <a:p>
            <a:pPr algn="ctr"/>
            <a:r>
              <a:rPr lang="en-US" altLang="zh-CN" sz="2800" b="1" dirty="0">
                <a:solidFill>
                  <a:sysClr val="window" lastClr="FFFFFF"/>
                </a:solidFill>
                <a:latin typeface="微软雅黑" panose="020B0503020204020204" pitchFamily="34" charset="-122"/>
                <a:ea typeface="微软雅黑" panose="020B0503020204020204" pitchFamily="34" charset="-122"/>
              </a:rPr>
              <a:t>1</a:t>
            </a:r>
            <a:endParaRPr lang="zh-CN" altLang="en-US" sz="2800" b="1" dirty="0">
              <a:solidFill>
                <a:sysClr val="window" lastClr="FFFFFF"/>
              </a:solidFill>
              <a:latin typeface="微软雅黑" panose="020B0503020204020204" pitchFamily="34" charset="-122"/>
              <a:ea typeface="微软雅黑" panose="020B0503020204020204" pitchFamily="34" charset="-122"/>
            </a:endParaRPr>
          </a:p>
        </p:txBody>
      </p:sp>
      <p:sp>
        <p:nvSpPr>
          <p:cNvPr id="27" name="任意多边形 26"/>
          <p:cNvSpPr/>
          <p:nvPr>
            <p:custDataLst>
              <p:tags r:id="rId6"/>
            </p:custDataLst>
          </p:nvPr>
        </p:nvSpPr>
        <p:spPr>
          <a:xfrm>
            <a:off x="4427984" y="2869202"/>
            <a:ext cx="638810" cy="741680"/>
          </a:xfrm>
          <a:custGeom>
            <a:avLst/>
            <a:gdLst>
              <a:gd name="connsiteX0" fmla="*/ 251680 w 638591"/>
              <a:gd name="connsiteY0" fmla="*/ 1 h 773823"/>
              <a:gd name="connsiteX1" fmla="*/ 638591 w 638591"/>
              <a:gd name="connsiteY1" fmla="*/ 386913 h 773823"/>
              <a:gd name="connsiteX2" fmla="*/ 251680 w 638591"/>
              <a:gd name="connsiteY2" fmla="*/ 773822 h 773823"/>
              <a:gd name="connsiteX3" fmla="*/ 0 w 638591"/>
              <a:gd name="connsiteY3" fmla="*/ 0 h 773823"/>
              <a:gd name="connsiteX4" fmla="*/ 251679 w 638591"/>
              <a:gd name="connsiteY4" fmla="*/ 0 h 773823"/>
              <a:gd name="connsiteX5" fmla="*/ 251679 w 638591"/>
              <a:gd name="connsiteY5" fmla="*/ 773823 h 773823"/>
              <a:gd name="connsiteX6" fmla="*/ 0 w 638591"/>
              <a:gd name="connsiteY6" fmla="*/ 773823 h 77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591" h="773823">
                <a:moveTo>
                  <a:pt x="251680" y="1"/>
                </a:moveTo>
                <a:lnTo>
                  <a:pt x="638591" y="386913"/>
                </a:lnTo>
                <a:lnTo>
                  <a:pt x="251680" y="773822"/>
                </a:lnTo>
                <a:close/>
                <a:moveTo>
                  <a:pt x="0" y="0"/>
                </a:moveTo>
                <a:lnTo>
                  <a:pt x="251679" y="0"/>
                </a:lnTo>
                <a:lnTo>
                  <a:pt x="251679" y="773823"/>
                </a:lnTo>
                <a:lnTo>
                  <a:pt x="0" y="773823"/>
                </a:lnTo>
                <a:close/>
              </a:path>
            </a:pathLst>
          </a:custGeom>
          <a:solidFill>
            <a:srgbClr val="00ABCA"/>
          </a:solidFill>
          <a:ln w="12700" cap="flat" cmpd="sng" algn="ctr">
            <a:noFill/>
            <a:prstDash val="solid"/>
            <a:miter lim="800000"/>
          </a:ln>
          <a:effectLst/>
        </p:spPr>
        <p:txBody>
          <a:bodyPr lIns="0" tIns="0" rIns="144000" bIns="0" rtlCol="0" anchor="ctr">
            <a:normAutofit/>
          </a:bodyPr>
          <a:lstStyle/>
          <a:p>
            <a:pPr algn="ctr"/>
            <a:r>
              <a:rPr lang="en-US" altLang="zh-CN" sz="2800" b="1" dirty="0">
                <a:solidFill>
                  <a:sysClr val="window" lastClr="FFFFFF"/>
                </a:solidFill>
                <a:latin typeface="微软雅黑" panose="020B0503020204020204" pitchFamily="34" charset="-122"/>
                <a:ea typeface="微软雅黑" panose="020B0503020204020204" pitchFamily="34" charset="-122"/>
              </a:rPr>
              <a:t>2</a:t>
            </a:r>
            <a:endParaRPr lang="zh-CN" altLang="en-US" sz="2800" b="1" dirty="0">
              <a:solidFill>
                <a:sysClr val="window" lastClr="FFFFFF"/>
              </a:solidFill>
              <a:latin typeface="微软雅黑" panose="020B0503020204020204" pitchFamily="34" charset="-122"/>
              <a:ea typeface="微软雅黑" panose="020B0503020204020204" pitchFamily="34" charset="-122"/>
            </a:endParaRPr>
          </a:p>
        </p:txBody>
      </p:sp>
      <p:sp>
        <p:nvSpPr>
          <p:cNvPr id="28" name="任意多边形 27"/>
          <p:cNvSpPr/>
          <p:nvPr>
            <p:custDataLst>
              <p:tags r:id="rId7"/>
            </p:custDataLst>
          </p:nvPr>
        </p:nvSpPr>
        <p:spPr>
          <a:xfrm>
            <a:off x="4427984" y="3650252"/>
            <a:ext cx="638810" cy="741680"/>
          </a:xfrm>
          <a:custGeom>
            <a:avLst/>
            <a:gdLst>
              <a:gd name="connsiteX0" fmla="*/ 251680 w 638591"/>
              <a:gd name="connsiteY0" fmla="*/ 1 h 773823"/>
              <a:gd name="connsiteX1" fmla="*/ 638591 w 638591"/>
              <a:gd name="connsiteY1" fmla="*/ 386913 h 773823"/>
              <a:gd name="connsiteX2" fmla="*/ 251680 w 638591"/>
              <a:gd name="connsiteY2" fmla="*/ 773822 h 773823"/>
              <a:gd name="connsiteX3" fmla="*/ 0 w 638591"/>
              <a:gd name="connsiteY3" fmla="*/ 0 h 773823"/>
              <a:gd name="connsiteX4" fmla="*/ 251679 w 638591"/>
              <a:gd name="connsiteY4" fmla="*/ 0 h 773823"/>
              <a:gd name="connsiteX5" fmla="*/ 251679 w 638591"/>
              <a:gd name="connsiteY5" fmla="*/ 773823 h 773823"/>
              <a:gd name="connsiteX6" fmla="*/ 0 w 638591"/>
              <a:gd name="connsiteY6" fmla="*/ 773823 h 77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591" h="773823">
                <a:moveTo>
                  <a:pt x="251680" y="1"/>
                </a:moveTo>
                <a:lnTo>
                  <a:pt x="638591" y="386913"/>
                </a:lnTo>
                <a:lnTo>
                  <a:pt x="251680" y="773822"/>
                </a:lnTo>
                <a:close/>
                <a:moveTo>
                  <a:pt x="0" y="0"/>
                </a:moveTo>
                <a:lnTo>
                  <a:pt x="251679" y="0"/>
                </a:lnTo>
                <a:lnTo>
                  <a:pt x="251679" y="773823"/>
                </a:lnTo>
                <a:lnTo>
                  <a:pt x="0" y="773823"/>
                </a:lnTo>
                <a:close/>
              </a:path>
            </a:pathLst>
          </a:custGeom>
          <a:solidFill>
            <a:srgbClr val="00ABCA"/>
          </a:solidFill>
          <a:ln w="12700" cap="flat" cmpd="sng" algn="ctr">
            <a:noFill/>
            <a:prstDash val="solid"/>
            <a:miter lim="800000"/>
          </a:ln>
          <a:effectLst/>
        </p:spPr>
        <p:txBody>
          <a:bodyPr lIns="0" tIns="0" rIns="144000" bIns="0" rtlCol="0" anchor="ctr">
            <a:normAutofit/>
          </a:bodyPr>
          <a:lstStyle/>
          <a:p>
            <a:pPr algn="ctr"/>
            <a:r>
              <a:rPr lang="en-US" altLang="zh-CN" sz="2800" b="1" dirty="0">
                <a:solidFill>
                  <a:sysClr val="window" lastClr="FFFFFF"/>
                </a:solidFill>
                <a:latin typeface="微软雅黑" panose="020B0503020204020204" pitchFamily="34" charset="-122"/>
                <a:ea typeface="微软雅黑" panose="020B0503020204020204" pitchFamily="34" charset="-122"/>
              </a:rPr>
              <a:t>3</a:t>
            </a:r>
            <a:endParaRPr lang="zh-CN" altLang="en-US" sz="2800" b="1" dirty="0">
              <a:solidFill>
                <a:sysClr val="window" lastClr="FFFFFF"/>
              </a:solidFill>
              <a:latin typeface="微软雅黑" panose="020B0503020204020204" pitchFamily="34" charset="-122"/>
              <a:ea typeface="微软雅黑" panose="020B0503020204020204" pitchFamily="34" charset="-122"/>
            </a:endParaRPr>
          </a:p>
        </p:txBody>
      </p:sp>
      <p:sp>
        <p:nvSpPr>
          <p:cNvPr id="35" name="文本框 6"/>
          <p:cNvSpPr txBox="1"/>
          <p:nvPr/>
        </p:nvSpPr>
        <p:spPr>
          <a:xfrm>
            <a:off x="5201414" y="2980962"/>
            <a:ext cx="3547050" cy="523220"/>
          </a:xfrm>
          <a:prstGeom prst="rect">
            <a:avLst/>
          </a:prstGeom>
          <a:solidFill>
            <a:schemeClr val="accent1"/>
          </a:solidFill>
        </p:spPr>
        <p:txBody>
          <a:bodyPr wrap="square" rtlCol="0">
            <a:spAutoFit/>
          </a:bodyPr>
          <a:lstStyle>
            <a:defPPr>
              <a:defRPr lang="zh-CN"/>
            </a:defPPr>
            <a:lvl1pPr>
              <a:defRPr kumimoji="1" sz="2800" b="1" kern="0">
                <a:latin typeface="微软雅黑" panose="020B0503020204020204" pitchFamily="34" charset="-122"/>
                <a:ea typeface="微软雅黑" panose="020B0503020204020204" pitchFamily="34" charset="-122"/>
              </a:defRPr>
            </a:lvl1pPr>
          </a:lstStyle>
          <a:p>
            <a:r>
              <a:rPr lang="zh-CN" altLang="en-US" dirty="0"/>
              <a:t>研究内容</a:t>
            </a:r>
          </a:p>
        </p:txBody>
      </p:sp>
      <p:sp>
        <p:nvSpPr>
          <p:cNvPr id="36" name="文本框 7"/>
          <p:cNvSpPr txBox="1"/>
          <p:nvPr/>
        </p:nvSpPr>
        <p:spPr>
          <a:xfrm>
            <a:off x="5201414" y="3762012"/>
            <a:ext cx="3727450" cy="523220"/>
          </a:xfrm>
          <a:prstGeom prst="rect">
            <a:avLst/>
          </a:prstGeom>
          <a:noFill/>
        </p:spPr>
        <p:txBody>
          <a:bodyPr wrap="square" rtlCol="0">
            <a:spAutoFit/>
          </a:bodyPr>
          <a:lstStyle/>
          <a:p>
            <a:pPr eaLnBrk="0" hangingPunct="0">
              <a:defRPr/>
            </a:pPr>
            <a:r>
              <a:rPr lang="zh-CN" altLang="en-US" sz="2800" b="1" dirty="0">
                <a:latin typeface="微软雅黑" panose="020B0503020204020204" pitchFamily="34" charset="-122"/>
                <a:ea typeface="微软雅黑" panose="020B0503020204020204" pitchFamily="34" charset="-122"/>
              </a:rPr>
              <a:t>总结</a:t>
            </a:r>
          </a:p>
        </p:txBody>
      </p:sp>
      <p:sp>
        <p:nvSpPr>
          <p:cNvPr id="37" name="文本框 13"/>
          <p:cNvSpPr txBox="1"/>
          <p:nvPr/>
        </p:nvSpPr>
        <p:spPr>
          <a:xfrm>
            <a:off x="5201414" y="2196737"/>
            <a:ext cx="3547050" cy="518160"/>
          </a:xfrm>
          <a:prstGeom prst="rect">
            <a:avLst/>
          </a:prstGeom>
          <a:noFill/>
        </p:spPr>
        <p:txBody>
          <a:bodyPr wrap="square" rtlCol="0">
            <a:spAutoFit/>
          </a:bodyPr>
          <a:lstStyle>
            <a:defPPr>
              <a:defRPr lang="zh-CN"/>
            </a:defPPr>
            <a:lvl1pPr eaLnBrk="0" hangingPunct="0">
              <a:defRPr sz="2800" b="1">
                <a:latin typeface="微软雅黑" panose="020B0503020204020204" pitchFamily="34" charset="-122"/>
                <a:ea typeface="微软雅黑" panose="020B0503020204020204" pitchFamily="34" charset="-122"/>
              </a:defRPr>
            </a:lvl1pPr>
          </a:lstStyle>
          <a:p>
            <a:r>
              <a:rPr lang="zh-CN" altLang="en-US" dirty="0">
                <a:sym typeface="+mn-ea"/>
              </a:rPr>
              <a:t>研究背景</a:t>
            </a:r>
          </a:p>
        </p:txBody>
      </p:sp>
      <p:grpSp>
        <p:nvGrpSpPr>
          <p:cNvPr id="5" name="Group 4">
            <a:extLst>
              <a:ext uri="{FF2B5EF4-FFF2-40B4-BE49-F238E27FC236}">
                <a16:creationId xmlns:a16="http://schemas.microsoft.com/office/drawing/2014/main" id="{4CDDCD43-5345-440E-9E6E-D0B3D2F6F289}"/>
              </a:ext>
            </a:extLst>
          </p:cNvPr>
          <p:cNvGrpSpPr/>
          <p:nvPr/>
        </p:nvGrpSpPr>
        <p:grpSpPr>
          <a:xfrm>
            <a:off x="513345" y="2084977"/>
            <a:ext cx="3976896" cy="2617027"/>
            <a:chOff x="513345" y="2084977"/>
            <a:chExt cx="3976896" cy="2617027"/>
          </a:xfrm>
        </p:grpSpPr>
        <p:sp>
          <p:nvSpPr>
            <p:cNvPr id="15" name="TextBox 14">
              <a:extLst>
                <a:ext uri="{FF2B5EF4-FFF2-40B4-BE49-F238E27FC236}">
                  <a16:creationId xmlns:a16="http://schemas.microsoft.com/office/drawing/2014/main" id="{9ED4EED2-6E5A-4250-82F6-B677B1E94F56}"/>
                </a:ext>
              </a:extLst>
            </p:cNvPr>
            <p:cNvSpPr txBox="1"/>
            <p:nvPr/>
          </p:nvSpPr>
          <p:spPr>
            <a:xfrm>
              <a:off x="2881908" y="4425005"/>
              <a:ext cx="1608333" cy="276999"/>
            </a:xfrm>
            <a:prstGeom prst="rect">
              <a:avLst/>
            </a:prstGeom>
            <a:noFill/>
          </p:spPr>
          <p:txBody>
            <a:bodyPr wrap="square" rtlCol="0">
              <a:spAutoFit/>
            </a:bodyPr>
            <a:lstStyle/>
            <a:p>
              <a:r>
                <a:rPr lang="en-US" altLang="zh-CN" sz="1200" i="1" dirty="0"/>
                <a:t>—from Google Image</a:t>
              </a:r>
              <a:endParaRPr lang="en-US" sz="1200" i="1" dirty="0"/>
            </a:p>
          </p:txBody>
        </p:sp>
        <p:pic>
          <p:nvPicPr>
            <p:cNvPr id="84994" name="Picture 2" descr="Related image">
              <a:extLst>
                <a:ext uri="{FF2B5EF4-FFF2-40B4-BE49-F238E27FC236}">
                  <a16:creationId xmlns:a16="http://schemas.microsoft.com/office/drawing/2014/main" id="{704522DE-D6A2-41C9-A5A0-8A69268BC9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345" y="2084977"/>
              <a:ext cx="3779783" cy="236236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Slide Number Placeholder 3">
            <a:extLst>
              <a:ext uri="{FF2B5EF4-FFF2-40B4-BE49-F238E27FC236}">
                <a16:creationId xmlns:a16="http://schemas.microsoft.com/office/drawing/2014/main" id="{AF543E27-988D-4651-87BF-702C1E016574}"/>
              </a:ext>
            </a:extLst>
          </p:cNvPr>
          <p:cNvSpPr>
            <a:spLocks noGrp="1"/>
          </p:cNvSpPr>
          <p:nvPr>
            <p:ph type="sldNum" sz="quarter" idx="12"/>
          </p:nvPr>
        </p:nvSpPr>
        <p:spPr/>
        <p:txBody>
          <a:bodyPr/>
          <a:lstStyle/>
          <a:p>
            <a:fld id="{7D9BB5D0-35E4-459D-AEF3-FE4D7C45CC19}" type="slidenum">
              <a:rPr lang="zh-CN" altLang="en-US" smtClean="0"/>
              <a:pPr/>
              <a:t>9</a:t>
            </a:fld>
            <a:r>
              <a:rPr lang="en-US" altLang="zh-CN"/>
              <a:t>/42</a:t>
            </a:r>
            <a:endParaRPr lang="zh-CN" altLang="en-US" dirty="0"/>
          </a:p>
        </p:txBody>
      </p:sp>
    </p:spTree>
    <p:extLst>
      <p:ext uri="{BB962C8B-B14F-4D97-AF65-F5344CB8AC3E}">
        <p14:creationId xmlns:p14="http://schemas.microsoft.com/office/powerpoint/2010/main" val="25180055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56"/>
  <p:tag name="KSO_WM_UNIT_TYPE" val="m_i"/>
  <p:tag name="KSO_WM_UNIT_INDEX" val="1_2"/>
  <p:tag name="KSO_WM_UNIT_ID" val="261*m_i*1_2"/>
  <p:tag name="KSO_WM_UNIT_CLEAR" val="1"/>
  <p:tag name="KSO_WM_UNIT_LAYERLEVEL" val="1_1"/>
  <p:tag name="KSO_WM_BEAUTIFY_FLAG" val="#wm#"/>
  <p:tag name="KSO_WM_DIAGRAM_GROUP_CODE" val="m1-1"/>
  <p:tag name="KSO_WM_UNIT_USESOURCEFORMAT_APPLY" val="1"/>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56"/>
  <p:tag name="KSO_WM_UNIT_TYPE" val="m_i"/>
  <p:tag name="KSO_WM_UNIT_INDEX" val="1_3"/>
  <p:tag name="KSO_WM_UNIT_ID" val="261*m_i*1_3"/>
  <p:tag name="KSO_WM_UNIT_CLEAR" val="1"/>
  <p:tag name="KSO_WM_UNIT_LAYERLEVEL" val="1_1"/>
  <p:tag name="KSO_WM_BEAUTIFY_FLAG" val="#wm#"/>
  <p:tag name="KSO_WM_DIAGRAM_GROUP_CODE" val="m1-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56"/>
  <p:tag name="KSO_WM_UNIT_TYPE" val="m_i"/>
  <p:tag name="KSO_WM_UNIT_INDEX" val="1_4"/>
  <p:tag name="KSO_WM_UNIT_ID" val="261*m_i*1_4"/>
  <p:tag name="KSO_WM_UNIT_CLEAR" val="1"/>
  <p:tag name="KSO_WM_UNIT_LAYERLEVEL" val="1_1"/>
  <p:tag name="KSO_WM_BEAUTIFY_FLAG" val="#wm#"/>
  <p:tag name="KSO_WM_DIAGRAM_GROUP_CODE" val="m1-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56"/>
  <p:tag name="KSO_WM_UNIT_TYPE" val="m_h_f"/>
  <p:tag name="KSO_WM_UNIT_INDEX" val="1_1_1"/>
  <p:tag name="KSO_WM_UNIT_ID" val="261*m_h_f*1_1_1"/>
  <p:tag name="KSO_WM_UNIT_CLEAR" val="1"/>
  <p:tag name="KSO_WM_UNIT_LAYERLEVEL" val="1_1_1"/>
  <p:tag name="KSO_WM_UNIT_VALUE" val="20"/>
  <p:tag name="KSO_WM_UNIT_HIGHLIGHT" val="0"/>
  <p:tag name="KSO_WM_UNIT_COMPATIBLE" val="0"/>
  <p:tag name="KSO_WM_UNIT_PRESET_TEXT" val="Lorem ipsum dolor sit amet consectetur"/>
  <p:tag name="KSO_WM_BEAUTIFY_FLAG" val="#wm#"/>
  <p:tag name="KSO_WM_DIAGRAM_GROUP_CODE" val="m1-1"/>
  <p:tag name="KSO_WM_UNIT_TEXT_FILL_FORE_SCHEMECOLOR_INDEX" val="14"/>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56"/>
  <p:tag name="KSO_WM_UNIT_TYPE" val="m_i"/>
  <p:tag name="KSO_WM_UNIT_INDEX" val="1_6"/>
  <p:tag name="KSO_WM_UNIT_ID" val="261*m_i*1_6"/>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56"/>
  <p:tag name="KSO_WM_UNIT_TYPE" val="m_i"/>
  <p:tag name="KSO_WM_UNIT_INDEX" val="1_7"/>
  <p:tag name="KSO_WM_UNIT_ID" val="261*m_i*1_7"/>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56"/>
  <p:tag name="KSO_WM_UNIT_TYPE" val="m_i"/>
  <p:tag name="KSO_WM_UNIT_INDEX" val="1_8"/>
  <p:tag name="KSO_WM_UNIT_ID" val="261*m_i*1_8"/>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56"/>
  <p:tag name="KSO_WM_UNIT_TYPE" val="m_i"/>
  <p:tag name="KSO_WM_UNIT_INDEX" val="1_2"/>
  <p:tag name="KSO_WM_UNIT_ID" val="261*m_i*1_2"/>
  <p:tag name="KSO_WM_UNIT_CLEAR" val="1"/>
  <p:tag name="KSO_WM_UNIT_LAYERLEVEL" val="1_1"/>
  <p:tag name="KSO_WM_BEAUTIFY_FLAG" val="#wm#"/>
  <p:tag name="KSO_WM_DIAGRAM_GROUP_CODE" val="m1-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56"/>
  <p:tag name="KSO_WM_UNIT_TYPE" val="m_i"/>
  <p:tag name="KSO_WM_UNIT_INDEX" val="1_3"/>
  <p:tag name="KSO_WM_UNIT_ID" val="261*m_i*1_3"/>
  <p:tag name="KSO_WM_UNIT_CLEAR" val="1"/>
  <p:tag name="KSO_WM_UNIT_LAYERLEVEL" val="1_1"/>
  <p:tag name="KSO_WM_BEAUTIFY_FLAG" val="#wm#"/>
  <p:tag name="KSO_WM_DIAGRAM_GROUP_CODE" val="m1-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56"/>
  <p:tag name="KSO_WM_UNIT_TYPE" val="m_i"/>
  <p:tag name="KSO_WM_UNIT_INDEX" val="1_4"/>
  <p:tag name="KSO_WM_UNIT_ID" val="261*m_i*1_4"/>
  <p:tag name="KSO_WM_UNIT_CLEAR" val="1"/>
  <p:tag name="KSO_WM_UNIT_LAYERLEVEL" val="1_1"/>
  <p:tag name="KSO_WM_BEAUTIFY_FLAG" val="#wm#"/>
  <p:tag name="KSO_WM_DIAGRAM_GROUP_CODE" val="m1-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56_6*i*6"/>
  <p:tag name="KSO_WM_TEMPLATE_CATEGORY" val="diagram"/>
  <p:tag name="KSO_WM_TEMPLATE_INDEX" val="456"/>
  <p:tag name="KSO_WM_UNIT_INDEX" val="6"/>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56"/>
  <p:tag name="KSO_WM_UNIT_TYPE" val="m_i"/>
  <p:tag name="KSO_WM_UNIT_INDEX" val="1_3"/>
  <p:tag name="KSO_WM_UNIT_ID" val="261*m_i*1_3"/>
  <p:tag name="KSO_WM_UNIT_CLEAR" val="1"/>
  <p:tag name="KSO_WM_UNIT_LAYERLEVEL" val="1_1"/>
  <p:tag name="KSO_WM_BEAUTIFY_FLAG" val="#wm#"/>
  <p:tag name="KSO_WM_DIAGRAM_GROUP_CODE" val="m1-1"/>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56"/>
  <p:tag name="KSO_WM_UNIT_TYPE" val="m_i"/>
  <p:tag name="KSO_WM_UNIT_INDEX" val="1_7"/>
  <p:tag name="KSO_WM_UNIT_ID" val="261*m_i*1_7"/>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56"/>
  <p:tag name="KSO_WM_UNIT_TYPE" val="m_i"/>
  <p:tag name="KSO_WM_UNIT_INDEX" val="1_8"/>
  <p:tag name="KSO_WM_UNIT_ID" val="261*m_i*1_8"/>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56"/>
  <p:tag name="KSO_WM_UNIT_TYPE" val="m_h_f"/>
  <p:tag name="KSO_WM_UNIT_INDEX" val="1_1_1"/>
  <p:tag name="KSO_WM_UNIT_ID" val="261*m_h_f*1_1_1"/>
  <p:tag name="KSO_WM_UNIT_CLEAR" val="1"/>
  <p:tag name="KSO_WM_UNIT_LAYERLEVEL" val="1_1_1"/>
  <p:tag name="KSO_WM_UNIT_VALUE" val="20"/>
  <p:tag name="KSO_WM_UNIT_HIGHLIGHT" val="0"/>
  <p:tag name="KSO_WM_UNIT_COMPATIBLE" val="0"/>
  <p:tag name="KSO_WM_UNIT_PRESET_TEXT" val="Lorem ipsum dolor sit amet consectetur"/>
  <p:tag name="KSO_WM_BEAUTIFY_FLAG" val="#wm#"/>
  <p:tag name="KSO_WM_DIAGRAM_GROUP_CODE" val="m1-1"/>
  <p:tag name="KSO_WM_UNIT_TEXT_FILL_FORE_SCHEMECOLOR_INDEX" val="14"/>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56"/>
  <p:tag name="KSO_WM_UNIT_TYPE" val="m_i"/>
  <p:tag name="KSO_WM_UNIT_INDEX" val="1_6"/>
  <p:tag name="KSO_WM_UNIT_ID" val="261*m_i*1_6"/>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56"/>
  <p:tag name="KSO_WM_UNIT_TYPE" val="m_i"/>
  <p:tag name="KSO_WM_UNIT_INDEX" val="1_4"/>
  <p:tag name="KSO_WM_UNIT_ID" val="261*m_i*1_4"/>
  <p:tag name="KSO_WM_UNIT_CLEAR" val="1"/>
  <p:tag name="KSO_WM_UNIT_LAYERLEVEL" val="1_1"/>
  <p:tag name="KSO_WM_BEAUTIFY_FLAG" val="#wm#"/>
  <p:tag name="KSO_WM_DIAGRAM_GROUP_CODE" val="m1-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56_6*i*6"/>
  <p:tag name="KSO_WM_TEMPLATE_CATEGORY" val="diagram"/>
  <p:tag name="KSO_WM_TEMPLATE_INDEX" val="456"/>
  <p:tag name="KSO_WM_UNIT_INDEX" val="6"/>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56"/>
  <p:tag name="KSO_WM_UNIT_TYPE" val="m_i"/>
  <p:tag name="KSO_WM_UNIT_INDEX" val="1_7"/>
  <p:tag name="KSO_WM_UNIT_ID" val="261*m_i*1_7"/>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56"/>
  <p:tag name="KSO_WM_UNIT_TYPE" val="m_i"/>
  <p:tag name="KSO_WM_UNIT_INDEX" val="1_8"/>
  <p:tag name="KSO_WM_UNIT_ID" val="261*m_i*1_8"/>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56"/>
  <p:tag name="KSO_WM_UNIT_TYPE" val="m_h_f"/>
  <p:tag name="KSO_WM_UNIT_INDEX" val="1_1_1"/>
  <p:tag name="KSO_WM_UNIT_ID" val="261*m_h_f*1_1_1"/>
  <p:tag name="KSO_WM_UNIT_CLEAR" val="1"/>
  <p:tag name="KSO_WM_UNIT_LAYERLEVEL" val="1_1_1"/>
  <p:tag name="KSO_WM_UNIT_VALUE" val="20"/>
  <p:tag name="KSO_WM_UNIT_HIGHLIGHT" val="0"/>
  <p:tag name="KSO_WM_UNIT_COMPATIBLE" val="0"/>
  <p:tag name="KSO_WM_UNIT_PRESET_TEXT" val="Lorem ipsum dolor sit amet consectetur"/>
  <p:tag name="KSO_WM_BEAUTIFY_FLAG" val="#wm#"/>
  <p:tag name="KSO_WM_DIAGRAM_GROUP_CODE" val="m1-1"/>
  <p:tag name="KSO_WM_UNIT_TEXT_FILL_FORE_SCHEMECOLOR_INDEX" val="14"/>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56"/>
  <p:tag name="KSO_WM_UNIT_TYPE" val="m_i"/>
  <p:tag name="KSO_WM_UNIT_INDEX" val="1_6"/>
  <p:tag name="KSO_WM_UNIT_ID" val="261*m_i*1_6"/>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456"/>
  <p:tag name="KSO_WM_UNIT_TYPE" val="m_i"/>
  <p:tag name="KSO_WM_UNIT_INDEX" val="1_2"/>
  <p:tag name="KSO_WM_UNIT_ID" val="261*m_i*1_2"/>
  <p:tag name="KSO_WM_UNIT_CLEAR" val="1"/>
  <p:tag name="KSO_WM_UNIT_LAYERLEVEL" val="1_1"/>
  <p:tag name="KSO_WM_BEAUTIFY_FLAG" val="#wm#"/>
  <p:tag name="KSO_WM_DIAGRAM_GROUP_CODE" val="m1-1"/>
  <p:tag name="KSO_WM_UNIT_USESOURCEFORMAT_APPLY" val="1"/>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50000"/>
          </a:schemeClr>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空白设计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20140114--高密度大容量液化空气储能系统</Template>
  <TotalTime>6522</TotalTime>
  <Words>5953</Words>
  <Application>Microsoft Office PowerPoint</Application>
  <PresentationFormat>On-screen Show (4:3)</PresentationFormat>
  <Paragraphs>575</Paragraphs>
  <Slides>43</Slides>
  <Notes>37</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2</vt:i4>
      </vt:variant>
      <vt:variant>
        <vt:lpstr>Slide Titles</vt:lpstr>
      </vt:variant>
      <vt:variant>
        <vt:i4>43</vt:i4>
      </vt:variant>
    </vt:vector>
  </HeadingPairs>
  <TitlesOfParts>
    <vt:vector size="64" baseType="lpstr">
      <vt:lpstr>TeXGyreTermes-Regular</vt:lpstr>
      <vt:lpstr>txsys</vt:lpstr>
      <vt:lpstr>ヒラギノ角ゴ Pro W3</vt:lpstr>
      <vt:lpstr>等线</vt:lpstr>
      <vt:lpstr>黑体</vt:lpstr>
      <vt:lpstr>楷体</vt:lpstr>
      <vt:lpstr>宋体</vt:lpstr>
      <vt:lpstr>微软雅黑</vt:lpstr>
      <vt:lpstr>Arial</vt:lpstr>
      <vt:lpstr>Calibri</vt:lpstr>
      <vt:lpstr>Calibri Light</vt:lpstr>
      <vt:lpstr>Garamond</vt:lpstr>
      <vt:lpstr>Symbol</vt:lpstr>
      <vt:lpstr>times</vt:lpstr>
      <vt:lpstr>Times New Roman</vt:lpstr>
      <vt:lpstr>Wingdings</vt:lpstr>
      <vt:lpstr>1_自定义设计方案</vt:lpstr>
      <vt:lpstr>2_自定义设计方案</vt:lpstr>
      <vt:lpstr>2_空白设计模板</vt:lpstr>
      <vt:lpstr>Visio</vt:lpstr>
      <vt:lpstr>Equation</vt:lpstr>
      <vt:lpstr>源-网-荷侧先进绝热压缩空气储能 灵活性建模及运行研究</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谢 谢</vt:lpstr>
    </vt:vector>
  </TitlesOfParts>
  <Company>ipc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Li Rui</cp:lastModifiedBy>
  <cp:revision>2922</cp:revision>
  <cp:lastPrinted>2019-03-12T16:56:32Z</cp:lastPrinted>
  <dcterms:created xsi:type="dcterms:W3CDTF">2014-01-14T00:54:00Z</dcterms:created>
  <dcterms:modified xsi:type="dcterms:W3CDTF">2019-06-06T02:35:34Z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